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6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6.xml" ContentType="application/vnd.openxmlformats-officedocument.presentationml.slideMaster+xml"/>
  <Override PartName="/ppt/theme/theme3.xml" ContentType="application/vnd.openxmlformats-officedocument.theme+xml"/>
  <Override PartName="/ppt/slideMasters/slideMaster4.xml" ContentType="application/vnd.openxmlformats-officedocument.presentationml.slideMaster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charts/colors2.xml" ContentType="application/vnd.ms-office.chartcolorstyle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rts/style2.xml" ContentType="application/vnd.ms-office.chartstyl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howSpecialPlsOnTitleSld="0">
  <p:sldMasterIdLst>
    <p:sldMasterId id="2147483648" r:id="rId1"/>
    <p:sldMasterId id="2147483651" r:id="rId2"/>
    <p:sldMasterId id="2147483654" r:id="rId3"/>
    <p:sldMasterId id="2147483657" r:id="rId4"/>
    <p:sldMasterId id="2147483660" r:id="rId5"/>
    <p:sldMasterId id="2147483663" r:id="rId6"/>
    <p:sldMasterId id="2147483666" r:id="rId7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</p:sldIdLst>
  <p:sldSz cx="24382413" cy="13716000"/>
  <p:notesSz cx="24382413" cy="13716000"/>
  <p:defaultTextStyle>
    <a:defPPr lvl="0">
      <a:defRPr lang="ru-RU"/>
    </a:defPPr>
    <a:lvl1pPr marL="0" lvl="1" algn="l" defTabSz="1828709">
      <a:defRPr sz="3600">
        <a:solidFill>
          <a:schemeClr val="tx1"/>
        </a:solidFill>
        <a:latin typeface="+mn-lt"/>
        <a:ea typeface="+mn-ea"/>
        <a:cs typeface="+mn-cs"/>
      </a:defRPr>
    </a:lvl1pPr>
    <a:lvl2pPr marL="914354" lvl="2" algn="l" defTabSz="1828709">
      <a:defRPr sz="3600">
        <a:solidFill>
          <a:schemeClr val="tx1"/>
        </a:solidFill>
        <a:latin typeface="+mn-lt"/>
        <a:ea typeface="+mn-ea"/>
        <a:cs typeface="+mn-cs"/>
      </a:defRPr>
    </a:lvl2pPr>
    <a:lvl3pPr marL="1828709" lvl="3" algn="l" defTabSz="1828709">
      <a:defRPr sz="3600">
        <a:solidFill>
          <a:schemeClr val="tx1"/>
        </a:solidFill>
        <a:latin typeface="+mn-lt"/>
        <a:ea typeface="+mn-ea"/>
        <a:cs typeface="+mn-cs"/>
      </a:defRPr>
    </a:lvl3pPr>
    <a:lvl4pPr marL="2743063" lvl="4" algn="l" defTabSz="1828709">
      <a:defRPr sz="36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>
      <a:defRPr sz="36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>
      <a:defRPr sz="36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>
      <a:defRPr sz="36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>
      <a:defRPr sz="36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>
      <a:defRPr sz="36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theme" Target="theme/theme1.xml"/><Relationship Id="rId9" Type="http://schemas.openxmlformats.org/officeDocument/2006/relationships/theme" Target="theme/theme2.xml"/><Relationship Id="rId10" Type="http://schemas.openxmlformats.org/officeDocument/2006/relationships/theme" Target="theme/theme3.xml"/><Relationship Id="rId11" Type="http://schemas.openxmlformats.org/officeDocument/2006/relationships/theme" Target="theme/theme4.xml"/><Relationship Id="rId12" Type="http://schemas.openxmlformats.org/officeDocument/2006/relationships/theme" Target="theme/theme5.xml"/><Relationship Id="rId13" Type="http://schemas.openxmlformats.org/officeDocument/2006/relationships/theme" Target="theme/theme6.xml"/><Relationship Id="rId14" Type="http://schemas.openxmlformats.org/officeDocument/2006/relationships/theme" Target="theme/theme7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2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6972202500914721"/>
          <c:y val="0.022802740831736942"/>
          <c:w val="0.80770443592622276"/>
          <c:h val="0.841857468011811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layout>
                <c:manualLayout>
                  <c:x val="0.009542084418271481"/>
                  <c:y val="-0.15026498409997086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1078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dLblPos val="ctr"/>
              <c:layout>
                <c:manualLayout>
                  <c:x val="0.0094882318705008569"/>
                  <c:y val="-0.20682732848540977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38640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dLblPos val="ctr"/>
              <c:layout>
                <c:manualLayout>
                  <c:x val="0.0057383214250713421"/>
                  <c:y val="-0.22785240722361261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2135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dLblPos val="ctr"/>
              <c:layout>
                <c:manualLayout>
                  <c:x val="0.011032823577136504"/>
                  <c:y val="-0.30445594077097815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3284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4"/>
              <c:dLblPos val="ctr"/>
              <c:layout>
                <c:manualLayout>
                  <c:x val="0.0057725258797732071"/>
                  <c:y val="-0.28516120992610139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3168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5"/>
              <c:dLblPos val="ctr"/>
              <c:layout>
                <c:manualLayout>
                  <c:x val="0.011215347173418143"/>
                  <c:y val="-0.38609247628022392"/>
                </c:manualLayout>
              </c:layout>
              <c:numFmt formatCode="[$$-409]#,##0" sourceLinked="0"/>
              <c:showBubbleSize val="0"/>
              <c:showCatName val="0"/>
              <c:showLegendKey val="0"/>
              <c:showPercent val="0"/>
              <c:showSerName val="1"/>
              <c:showVal val="1"/>
              <c:spPr bwMode="auto"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c:spPr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0" i="0" u="none" strike="noStrike">
                        <a:ln>
                          <a:noFill/>
                        </a:ln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4539</a:t>
                    </a:r>
                    <a:endParaRPr/>
                  </a:p>
                </c:rich>
              </c:tx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>
                      <a:ln>
                        <a:noFill/>
                      </a:ln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Pos val="ctr"/>
            <c:numFmt formatCode="[$$-409]#,##0" sourceLinked="0"/>
            <c:showBubbleSize val="0"/>
            <c:showCatName val="0"/>
            <c:showLeaderLines val="0"/>
            <c:showLegendKey val="0"/>
            <c:showPercent val="0"/>
            <c:showSerName val="1"/>
            <c:showVal val="1"/>
            <c:spPr bwMode="auto">
              <a:prstGeom prst="rect">
                <a:avLst/>
              </a:prstGeom>
              <a:noFill/>
              <a:ln>
                <a:noFill/>
                <a:miter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>
                    <a:ln>
                      <a:noFill/>
                    </a:ln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errBars>
            <c:errBarType val="both"/>
            <c:errValType val="stdErr"/>
            <c:noEndCap val="0"/>
            <c:spPr bwMode="auto">
              <a:prstGeom prst="rect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Лист1!$A$2:$A$7</c:f>
              <c:numCache>
                <c:formatCode>mmm\-yy</c:formatCode>
                <c:ptCount val="6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1078</c:v>
                </c:pt>
                <c:pt idx="1">
                  <c:v>1932</c:v>
                </c:pt>
                <c:pt idx="2">
                  <c:v>2135</c:v>
                </c:pt>
                <c:pt idx="3">
                  <c:v>3284</c:v>
                </c:pt>
                <c:pt idx="4">
                  <c:v>3168</c:v>
                </c:pt>
                <c:pt idx="5">
                  <c:v>4539</c:v>
                </c:pt>
              </c:numCache>
            </c:numRef>
          </c:val>
        </c:ser>
        <c:dLbls>
          <c:dLblPos val="ctr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79"/>
        <c:overlap val="100"/>
        <c:axId val="-850269088"/>
        <c:axId val="-850292480"/>
      </c:barChart>
      <c:dateAx>
        <c:axId val="-850269088"/>
        <c:scaling>
          <c:orientation val="minMax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cap="all" spc="12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50292480"/>
        <c:crosses val="autoZero"/>
        <c:auto val="1"/>
        <c:lblOffset val="200"/>
      </c:dateAx>
      <c:valAx>
        <c:axId val="-850292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50269088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5314804" y="5985189"/>
      <a:ext cx="8346866" cy="4068546"/>
    </a:xfrm>
    <a:prstGeom prst="rect">
      <a:avLst/>
    </a:prstGeom>
    <a:noFill/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4="http://schemas.microsoft.com/office/drawing/2007/8/2/chart">
  <c:date1904 val="0"/>
  <c:lang val="ru-RU"/>
  <c:roundedCorners val="0"/>
  <mc:AlternateContent>
    <mc:Choice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50" b="0" i="0" u="none" strike="noStrike" spc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50" b="0" i="0" u="none" strike="noStrike" spc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038529474652393834"/>
          <c:y val="0.18823720888679743"/>
          <c:w val="0.96057719689002607"/>
          <c:h val="0.667179076132259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 xml:space="preserve"> Income</c:v>
                </c:pt>
              </c:strCache>
            </c:strRef>
          </c:tx>
          <c:spPr bwMode="auto">
            <a:prstGeom prst="rect">
              <a:avLst/>
            </a:prstGeom>
            <a:ln w="92075" cap="rnd">
              <a:solidFill>
                <a:schemeClr val="accent2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 bwMode="auto">
              <a:prstGeom prst="rect">
                <a:avLst/>
              </a:prstGeom>
              <a:ln w="92075" cap="rnd">
                <a:solidFill>
                  <a:schemeClr val="accent2">
                    <a:shade val="76000"/>
                  </a:schemeClr>
                </a:solidFill>
                <a:round/>
              </a:ln>
              <a:effectLst/>
            </c:spPr>
          </c:dPt>
          <c:dPt>
            <c:idx val="2"/>
            <c:marker>
              <c:symbol val="none"/>
            </c:marker>
            <c:bubble3D val="0"/>
            <c:spPr bwMode="auto">
              <a:prstGeom prst="rect">
                <a:avLst/>
              </a:prstGeom>
              <a:ln w="92075" cap="rnd">
                <a:solidFill>
                  <a:schemeClr val="accent2">
                    <a:shade val="76000"/>
                  </a:schemeClr>
                </a:solidFill>
                <a:round/>
              </a:ln>
              <a:effectLst/>
            </c:spPr>
          </c:dPt>
          <c:dPt>
            <c:idx val="3"/>
            <c:marker>
              <c:symbol val="none"/>
            </c:marker>
            <c:bubble3D val="0"/>
            <c:spPr bwMode="auto">
              <a:prstGeom prst="rect">
                <a:avLst/>
              </a:prstGeom>
              <a:ln w="92075" cap="rnd">
                <a:solidFill>
                  <a:schemeClr val="accent2">
                    <a:shade val="76000"/>
                  </a:schemeClr>
                </a:solidFill>
                <a:round/>
              </a:ln>
              <a:effectLst/>
            </c:spPr>
          </c:dPt>
          <c:dLbls>
            <c:dLbl>
              <c:idx val="0"/>
              <c:dLblPos val="r"/>
              <c:layout>
                <c:manualLayout>
                  <c:x val="-0.091113400926640095"/>
                  <c:y val="-0.13429923803071014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4AF0F409-60EF-4EB8-B8C9-E9D7D2DEE3CE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>
              <c:idx val="1"/>
              <c:dLblPos val="r"/>
              <c:layout>
                <c:manualLayout>
                  <c:x val="-0.076589210307176012"/>
                  <c:y val="-0.11169468306456069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62F6C0A1-C2B5-44A3-99E1-4CA235FFECCE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>
              <c:idx val="2"/>
              <c:dLblPos val="r"/>
              <c:layout>
                <c:manualLayout>
                  <c:x val="-0.074514325932966863"/>
                  <c:y val="-0.11546210889225221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DB230AE4-CC7F-4B43-BC91-F1D3C9857854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>
              <c:idx val="3"/>
              <c:dLblPos val="t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DE7618EE-2D58-4781-A1C6-AFB6F6DAFAF2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>
              <c:idx val="4"/>
              <c:dLblPos val="r"/>
              <c:layout>
                <c:manualLayout>
                  <c:x val="-0.095263169675058323"/>
                  <c:y val="-0.14936894134147652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4BF1C25D-380B-4012-854D-80D305F3A0C5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>
              <c:idx val="5"/>
              <c:dLblPos val="t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tx>
                <c:rich>
                  <a:bodyPr/>
                  <a:lstStyle/>
                  <a:p>
                    <a:pPr>
                      <a:defRPr/>
                    </a:pPr>
                    <a:fld id="{7BC1516D-F659-425E-BBF7-4041D4D68059}" type="VALUE">
                      <a:rPr lang="en-US" sz="1400"/>
                      <a:t/>
                    </a:fld>
                    <a:endParaRPr lang="ru-RU"/>
                  </a:p>
                </c:rich>
              </c:tx>
            </c:dLbl>
            <c:dLblPos val="t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Sheet1!$A$2:$A$7</c:f>
              <c:numCache>
                <c:formatCode>mmm\-yy</c:formatCode>
                <c:ptCount val="6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21560</c:v>
                </c:pt>
                <c:pt idx="1">
                  <c:v>38640</c:v>
                </c:pt>
                <c:pt idx="2">
                  <c:v>42700</c:v>
                </c:pt>
                <c:pt idx="3">
                  <c:v>65680</c:v>
                </c:pt>
                <c:pt idx="4">
                  <c:v>63360</c:v>
                </c:pt>
                <c:pt idx="5">
                  <c:v>90780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 xml:space="preserve"> Costs</c:v>
                </c:pt>
              </c:strCache>
            </c:strRef>
          </c:tx>
          <c:spPr bwMode="auto">
            <a:prstGeom prst="rect">
              <a:avLst/>
            </a:prstGeom>
            <a:ln w="28575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</c:dPt>
          <c:dPt>
            <c:idx val="1"/>
            <c:marker>
              <c:symbol val="none"/>
            </c:marker>
            <c:bubble3D val="0"/>
            <c:spPr bwMode="auto">
              <a:prstGeom prst="rect">
                <a:avLst/>
              </a:prstGeom>
              <a:ln w="28575" cap="rnd">
                <a:solidFill>
                  <a:schemeClr val="accent2">
                    <a:tint val="77000"/>
                  </a:schemeClr>
                </a:solidFill>
                <a:round/>
              </a:ln>
              <a:effectLst/>
            </c:spPr>
          </c:dPt>
          <c:dPt>
            <c:idx val="2"/>
            <c:marker>
              <c:symbol val="none"/>
            </c:marker>
            <c:bubble3D val="0"/>
            <c:spPr bwMode="auto">
              <a:prstGeom prst="rect">
                <a:avLst/>
              </a:prstGeom>
              <a:ln w="28575" cap="rnd">
                <a:solidFill>
                  <a:schemeClr val="accent2">
                    <a:tint val="77000"/>
                  </a:schemeClr>
                </a:solidFill>
                <a:round/>
              </a:ln>
              <a:effectLst/>
            </c:spPr>
          </c:dPt>
          <c:dPt>
            <c:idx val="3"/>
            <c:marker>
              <c:symbol val="none"/>
            </c:marker>
            <c:bubble3D val="0"/>
            <c:spPr bwMode="auto">
              <a:prstGeom prst="rect">
                <a:avLst/>
              </a:prstGeom>
              <a:ln w="28575" cap="rnd">
                <a:solidFill>
                  <a:schemeClr val="accent2">
                    <a:tint val="77000"/>
                  </a:schemeClr>
                </a:solidFill>
                <a:round/>
              </a:ln>
              <a:effectLst/>
            </c:spPr>
          </c:dPt>
          <c:dLbls>
            <c:dLblPos val="t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numRef>
              <c:f>Sheet1!$A$2:$A$7</c:f>
              <c:numCache>
                <c:formatCode>mmm\-yy</c:formatCode>
                <c:ptCount val="6"/>
                <c:pt idx="0">
                  <c:v>44805</c:v>
                </c:pt>
                <c:pt idx="1">
                  <c:v>44835</c:v>
                </c:pt>
                <c:pt idx="2">
                  <c:v>44866</c:v>
                </c:pt>
                <c:pt idx="3">
                  <c:v>44896</c:v>
                </c:pt>
                <c:pt idx="4">
                  <c:v>44927</c:v>
                </c:pt>
                <c:pt idx="5">
                  <c:v>44958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smooth val="0"/>
        <c:axId val="-850267456"/>
        <c:axId val="-850271808"/>
      </c:lineChart>
      <c:dateAx>
        <c:axId val="-850267456"/>
        <c:scaling>
          <c:orientation val="minMax"/>
        </c:scaling>
        <c:delete val="0"/>
        <c:axPos val="b"/>
        <c:numFmt formatCode="mmm\-yy" sourceLinked="1"/>
        <c:majorTickMark val="none"/>
        <c:minorTickMark val="out"/>
        <c:tickLblPos val="nextTo"/>
        <c:spPr bwMode="auto">
          <a:prstGeom prst="rect">
            <a:avLst/>
          </a:prstGeom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850271808"/>
        <c:crosses val="autoZero"/>
        <c:auto val="1"/>
        <c:lblOffset val="100"/>
      </c:dateAx>
      <c:valAx>
        <c:axId val="-850271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850267456"/>
        <c:crosses val="autoZero"/>
        <c:crossBetween val="between"/>
        <c:majorUnit val="1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15464433" y="9742814"/>
      <a:ext cx="7581209" cy="3391593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50" cap="all" spc="12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lt1"/>
    </cs:fontRef>
    <cs:defRPr sz="1200" b="0" i="0" u="none" strike="noStrike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  <a:round/>
      </a:ln>
    </cs:spPr>
  </cs:dataPointMarker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50" b="1" cap="all" spc="120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5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200"/>
  </cs:valueAxis>
  <cs:wall>
    <cs:lnRef idx="0"/>
    <cs:fillRef idx="0"/>
    <cs:effectRef idx="0"/>
    <cs:fontRef idx="minor">
      <a:schemeClr val="dk1"/>
    </cs:fontRef>
  </cs:wall>
  <cs:dataPointMarkerLayout size="6"/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solidFill>
        <a:schemeClr val="phClr"/>
      </a:solidFill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empty slide">
    <p:bg>
      <p:bgPr shadeToTitle="0">
        <a:gradFill>
          <a:gsLst>
            <a:gs pos="0">
              <a:schemeClr val="bg1"/>
            </a:gs>
            <a:gs pos="100000">
              <a:schemeClr val="accent1"/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dt="0" ftr="0" hdr="0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theme" Target="../theme/theme4.xml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theme" Target="../theme/theme5.xml"/></Relationships>
</file>

<file path=ppt/slideMasters/_rels/slideMaster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theme" Target="../theme/theme6.xml"/></Relationships>
</file>

<file path=ppt/slideMasters/_rels/slideMaster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_do_not_touch_"/>
          <p:cNvSpPr txBox="1"/>
          <p:nvPr/>
        </p:nvSpPr>
        <p:spPr bwMode="auto">
          <a:xfrm>
            <a:off x="24382413" y="13716000"/>
            <a:ext cx="761950" cy="132343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vert="horz" rtlCol="0">
            <a:spAutoFit/>
          </a:bodyPr>
          <a:lstStyle/>
          <a:p>
            <a:pPr>
              <a:defRPr/>
            </a:pPr>
            <a:r>
              <a:rPr lang="en-US" sz="200">
                <a:solidFill>
                  <a:schemeClr val="tx1">
                    <a:alpha val="0"/>
                  </a:schemeClr>
                </a:solidFill>
              </a:rPr>
              <a:t>eyJEZXNpZ25Db25jZXB0Ijp7IlByaW1hcnlTaGFwZSI6eyJDb25jZXB0X1NoYXBlIjo1LCJIZWlnaHQiOjEuMCwiQkdDb2xvciI6NSwiQnJpZ2h0bmVzcyI6MC4wLCJSYW5kb21BZGp1c3RtZW50cyI6W1swLjI2ODI3LDAuMjY4MjddXSwiQm9yZGVyV2lkdGgiOjAuMCwiQm9yZGVyU3R5bGUiOjEsIkJvcmRlckNvbG9yIjo1LCJCb3JkZXJUcmFuc3BlcmFuY3kiOjAuMCwiUG9zaXRpb24iOjIwLCJTY2FsZSI6MCwiUm90YXRpb24iOjQ1LjAsIk1pbmltdW0iOjEsIk1heGltdW0iOjEsIlRleHR1cmVTaGFwZSI6bnVsbCwiUGF0dGVyblR5cGUiOjAsIlRyYW5zcGFyZW5jeSI6MC4wLCJOZXdTaGFwZU5ld1NsaWRlIjpmYWxzZSwiU29mdEVkZ2VzIjpmYWxzZSwiV2lkdGhGYWN0IjowLjAsIkhlaWdodEZhY3QiOjAuMCwiT3ZlcmxheVBhcmVudCI6dHJ1ZX0sIlByaW1hcnlfQWRkU2hhcGVzIjpudWxsLCJTZWNvbmRhcnlTaGFwZSI6bnVsbCwiTW9kdWxlU2hhcGUiOjUsIk1vZHVsZV9BZGRTaGFwZXMiOm51bGwsIk92ZXJsYXlNb2R1bGUiOjAsIk1vZHVsZUFkanVzdG1lbnRzIjpbMC4yNjgyN10sIlJlY3RhbmdsZVNtb290aCI6dHJ1ZSwiUmVjdGFuZ2xlU21vb3RoUmFkaXVzIjowLjAxMTEsIkJvcmRlclN0eWxlIjowLCJTZXRCR0Jsb2NrcyI6ZmFsc2UsIk1lcmdlTW9kdWxlIjowfSwiR3JhZGllbnQiOjAsIkZvbnRUaXRsZSI6IkFyaWFsICjQl9Cw0LPQvtC70L7QstC60LgpIiwiRm9udFRleHQiOiJBcmlhbCIsIkZvbnRVcHBlcmNhc2UiOmZhbHNlLCJTaGFwZUNvbmNlcHQiOjgsIkRvTm90Q3JvcEJ5Q29uY2VwdFNoYXBlIjpmYWxzZSwiQ3JlYXRpdmVMZXZlbCI6MSwiSW5zZXJ0RmxhdGljb25zIjpmYWxzZSwiTFRXSF9mb3JfdGl0bGUiOlswLjA0MDAwMDAwMjgsMC4wMzczMjM3MSwwLjc4NzUsMC4wNjA5MDY0NV0sIkxUV0hfZm9yX2ZyZWVfc3BhY2UiOlswLjAzOTk5OTkxNzEsMC4xMzMzMzMzNCwwLjkyMDAwMDEsMC43Njg4ODg5XSwiTFRXSF9mb3Jfc2xpZGVfbnVtZXJhdGlvbiI6WzAuOTI0NDQ0NTU2LDAuOTEyNTkyNzY5LDAuMDM1NTU1NTMsMC42Mzg5OTNdLCJGb250U2l6ZSI6MC4wMzMzMzMzMzUxLCJiZ19jb2xvciI6WzI1NSwyNTUsMjU1XSwiYWNjZW50X2NvbG9yIjpbMjU0LDIzMCwwXSwiYWNjZW50Ml9jb2xvciI6WzE2NSwxOTAsMjA3XSwiYWNjZW50M19jb2xvciI6Wzk0LDEwOSwxODRdLCJhY2NlbnQ0X2NvbG9yIjpbMjQ0LDI0NCwyNDRdLCJhY2NlbnQ1X2NvbG9yIjpbODgsMTQzLDE1Ml0sImFjY2VudDZfY29sb3IiOls0MSw3MSwxMDddLCJDdXN0b21Db25jZXB0U2hhcGUiOmZhbHNlLCJDb3Jwb3JhdGVTdHlsZSI6dHJ1ZX0=</a:t>
            </a:r>
            <a:endParaRPr lang="ru-RU" sz="200">
              <a:solidFill>
                <a:schemeClr val="tx1">
                  <a:alpha val="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hf dt="0" ftr="0" hdr="0" sldNum="1"/>
  <p:txStyles>
    <p:titleStyle>
      <a:lvl1pPr algn="l" defTabSz="183469">
        <a:lnSpc>
          <a:spcPct val="90000"/>
        </a:lnSpc>
        <a:spcBef>
          <a:spcPts val="0"/>
        </a:spcBef>
        <a:buNone/>
        <a:defRPr sz="9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868" indent="-45868" algn="l" defTabSz="183469">
        <a:lnSpc>
          <a:spcPct val="90000"/>
        </a:lnSpc>
        <a:spcBef>
          <a:spcPts val="200"/>
        </a:spcBef>
        <a:buFont typeface="Arial"/>
        <a:buChar char="•"/>
        <a:defRPr sz="550">
          <a:solidFill>
            <a:schemeClr val="tx1"/>
          </a:solidFill>
          <a:latin typeface="+mn-lt"/>
          <a:ea typeface="+mn-ea"/>
          <a:cs typeface="+mn-cs"/>
        </a:defRPr>
      </a:lvl1pPr>
      <a:lvl2pPr marL="137601" indent="-45868" algn="l" defTabSz="183469">
        <a:lnSpc>
          <a:spcPct val="90000"/>
        </a:lnSpc>
        <a:spcBef>
          <a:spcPts val="100"/>
        </a:spcBef>
        <a:buFont typeface="Arial"/>
        <a:buChar char="•"/>
        <a:defRPr sz="500">
          <a:solidFill>
            <a:schemeClr val="tx1"/>
          </a:solidFill>
          <a:latin typeface="+mn-lt"/>
          <a:ea typeface="+mn-ea"/>
          <a:cs typeface="+mn-cs"/>
        </a:defRPr>
      </a:lvl2pPr>
      <a:lvl3pPr marL="2293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400">
          <a:solidFill>
            <a:schemeClr val="tx1"/>
          </a:solidFill>
          <a:latin typeface="+mn-lt"/>
          <a:ea typeface="+mn-ea"/>
          <a:cs typeface="+mn-cs"/>
        </a:defRPr>
      </a:lvl3pPr>
      <a:lvl4pPr marL="3210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412803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504537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96272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88006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79739" indent="-45868" algn="l" defTabSz="183469">
        <a:lnSpc>
          <a:spcPct val="90000"/>
        </a:lnSpc>
        <a:spcBef>
          <a:spcPts val="100"/>
        </a:spcBef>
        <a:buFont typeface="Arial"/>
        <a:buChar char="•"/>
        <a:defRPr sz="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1pPr>
      <a:lvl2pPr marL="9173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2pPr>
      <a:lvl3pPr marL="1834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3pPr>
      <a:lvl4pPr marL="275202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4pPr>
      <a:lvl5pPr marL="366938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5pPr>
      <a:lvl6pPr marL="458669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6pPr>
      <a:lvl7pPr marL="550404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7pPr>
      <a:lvl8pPr marL="642140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8pPr>
      <a:lvl9pPr marL="733873" algn="l" defTabSz="183469">
        <a:defRPr sz="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.xml" /><Relationship Id="rId3" Type="http://schemas.openxmlformats.org/officeDocument/2006/relationships/chart" Target="../charts/chart2.xml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1">
                <a:alpha val="99999"/>
              </a:schemeClr>
            </a:gs>
            <a:gs pos="100000">
              <a:schemeClr val="accent1">
                <a:alpha val="99999"/>
              </a:schemeClr>
            </a:gs>
            <a:gs pos="100000">
              <a:schemeClr val="accent1">
                <a:lumMod val="45000"/>
                <a:lumOff val="55000"/>
                <a:alpha val="99999"/>
              </a:schemeClr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 bwMode="auto">
          <a:xfrm>
            <a:off x="14143760" y="2638071"/>
            <a:ext cx="9565662" cy="8862188"/>
          </a:xfrm>
          <a:prstGeom prst="ellipse">
            <a:avLst/>
          </a:prstGeom>
          <a:blipFill>
            <a:blip r:embed="rId2"/>
            <a:srcRect l="13356" t="-170" r="15185" b="10094"/>
            <a:stretch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Freeform 14"/>
          <p:cNvSpPr/>
          <p:nvPr/>
        </p:nvSpPr>
        <p:spPr bwMode="auto">
          <a:xfrm>
            <a:off x="6575581" y="1308127"/>
            <a:ext cx="5714372" cy="11522075"/>
          </a:xfrm>
          <a:custGeom>
            <a:avLst/>
            <a:gdLst>
              <a:gd name="T0" fmla="*/ 1906 w 1906"/>
              <a:gd name="T1" fmla="*/ 0 h 3847"/>
              <a:gd name="T2" fmla="*/ 0 w 1906"/>
              <a:gd name="T3" fmla="*/ 1923 h 3847"/>
              <a:gd name="T4" fmla="*/ 1906 w 1906"/>
              <a:gd name="T5" fmla="*/ 3847 h 3847"/>
              <a:gd name="T6" fmla="*/ 1906 w 1906"/>
              <a:gd name="T7" fmla="*/ 0 h 3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06" h="3847" fill="norm" stroke="1" extrusionOk="0">
                <a:moveTo>
                  <a:pt x="1906" y="0"/>
                </a:moveTo>
                <a:cubicBezTo>
                  <a:pt x="852" y="9"/>
                  <a:pt x="0" y="866"/>
                  <a:pt x="0" y="1923"/>
                </a:cubicBezTo>
                <a:cubicBezTo>
                  <a:pt x="0" y="2980"/>
                  <a:pt x="852" y="3837"/>
                  <a:pt x="1906" y="3847"/>
                </a:cubicBezTo>
                <a:lnTo>
                  <a:pt x="1906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96000">
                <a:schemeClr val="accent3"/>
              </a:gs>
            </a:gsLst>
            <a:lin ang="42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 b="1">
              <a:latin typeface="+mj-lt"/>
            </a:endParaRPr>
          </a:p>
        </p:txBody>
      </p:sp>
      <p:sp>
        <p:nvSpPr>
          <p:cNvPr id="7" name="Freeform 18"/>
          <p:cNvSpPr/>
          <p:nvPr/>
        </p:nvSpPr>
        <p:spPr bwMode="auto">
          <a:xfrm>
            <a:off x="12229571" y="1308128"/>
            <a:ext cx="5797035" cy="11522075"/>
          </a:xfrm>
          <a:custGeom>
            <a:avLst/>
            <a:gdLst>
              <a:gd name="T0" fmla="*/ 10 w 1934"/>
              <a:gd name="T1" fmla="*/ 0 h 3847"/>
              <a:gd name="T2" fmla="*/ 0 w 1934"/>
              <a:gd name="T3" fmla="*/ 0 h 3847"/>
              <a:gd name="T4" fmla="*/ 0 w 1934"/>
              <a:gd name="T5" fmla="*/ 3847 h 3847"/>
              <a:gd name="T6" fmla="*/ 10 w 1934"/>
              <a:gd name="T7" fmla="*/ 3847 h 3847"/>
              <a:gd name="T8" fmla="*/ 1934 w 1934"/>
              <a:gd name="T9" fmla="*/ 1923 h 3847"/>
              <a:gd name="T10" fmla="*/ 10 w 1934"/>
              <a:gd name="T11" fmla="*/ 0 h 3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34" h="3847" fill="norm" stroke="1" extrusionOk="0">
                <a:moveTo>
                  <a:pt x="10" y="0"/>
                </a:moveTo>
                <a:cubicBezTo>
                  <a:pt x="7" y="0"/>
                  <a:pt x="4" y="0"/>
                  <a:pt x="0" y="0"/>
                </a:cubicBezTo>
                <a:cubicBezTo>
                  <a:pt x="0" y="3847"/>
                  <a:pt x="0" y="3847"/>
                  <a:pt x="0" y="3847"/>
                </a:cubicBezTo>
                <a:cubicBezTo>
                  <a:pt x="4" y="3847"/>
                  <a:pt x="7" y="3847"/>
                  <a:pt x="10" y="3847"/>
                </a:cubicBezTo>
                <a:cubicBezTo>
                  <a:pt x="1072" y="3847"/>
                  <a:pt x="1934" y="2986"/>
                  <a:pt x="1934" y="1923"/>
                </a:cubicBezTo>
                <a:cubicBezTo>
                  <a:pt x="1934" y="861"/>
                  <a:pt x="1072" y="0"/>
                  <a:pt x="10" y="0"/>
                </a:cubicBezTo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>
                  <a:alpha val="50000"/>
                </a:schemeClr>
              </a:gs>
            </a:gsLst>
            <a:lin ang="4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8" name="Freeform 22"/>
          <p:cNvSpPr/>
          <p:nvPr/>
        </p:nvSpPr>
        <p:spPr bwMode="auto">
          <a:xfrm>
            <a:off x="12270606" y="7009994"/>
            <a:ext cx="5756000" cy="5820204"/>
          </a:xfrm>
          <a:custGeom>
            <a:avLst/>
            <a:gdLst>
              <a:gd name="T0" fmla="*/ 1917 w 1917"/>
              <a:gd name="T1" fmla="*/ 258 h 1938"/>
              <a:gd name="T2" fmla="*/ 971 w 1917"/>
              <a:gd name="T3" fmla="*/ 0 h 1938"/>
              <a:gd name="T4" fmla="*/ 0 w 1917"/>
              <a:gd name="T5" fmla="*/ 263 h 1938"/>
              <a:gd name="T6" fmla="*/ 0 w 1917"/>
              <a:gd name="T7" fmla="*/ 1938 h 1938"/>
              <a:gd name="T8" fmla="*/ 216 w 1917"/>
              <a:gd name="T9" fmla="*/ 1938 h 1938"/>
              <a:gd name="T10" fmla="*/ 1917 w 1917"/>
              <a:gd name="T11" fmla="*/ 258 h 1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17" h="1938" fill="norm" stroke="1" extrusionOk="0">
                <a:moveTo>
                  <a:pt x="1917" y="258"/>
                </a:moveTo>
                <a:cubicBezTo>
                  <a:pt x="1635" y="97"/>
                  <a:pt x="1318" y="0"/>
                  <a:pt x="971" y="0"/>
                </a:cubicBezTo>
                <a:cubicBezTo>
                  <a:pt x="617" y="0"/>
                  <a:pt x="286" y="96"/>
                  <a:pt x="0" y="263"/>
                </a:cubicBezTo>
                <a:cubicBezTo>
                  <a:pt x="0" y="1938"/>
                  <a:pt x="0" y="1938"/>
                  <a:pt x="0" y="1938"/>
                </a:cubicBezTo>
                <a:cubicBezTo>
                  <a:pt x="216" y="1938"/>
                  <a:pt x="216" y="1938"/>
                  <a:pt x="216" y="1938"/>
                </a:cubicBezTo>
                <a:cubicBezTo>
                  <a:pt x="1105" y="1843"/>
                  <a:pt x="1806" y="1146"/>
                  <a:pt x="1917" y="258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4000">
                <a:schemeClr val="accent3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7222619" y="5584811"/>
            <a:ext cx="9984746" cy="5389119"/>
            <a:chOff x="0" y="0"/>
            <a:chExt cx="9984746" cy="5389119"/>
          </a:xfrm>
        </p:grpSpPr>
        <p:sp>
          <p:nvSpPr>
            <p:cNvPr id="9" name="Text"/>
            <p:cNvSpPr txBox="1"/>
            <p:nvPr/>
          </p:nvSpPr>
          <p:spPr bwMode="auto">
            <a:xfrm>
              <a:off x="1922230" y="4404234"/>
              <a:ext cx="6501264" cy="984885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2800"/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 algn="ctr">
                <a:defRPr/>
              </a:pPr>
              <a:r>
                <a:rPr lang="ru-RU" sz="3200" b="1">
                  <a:latin typeface="+mj-lt"/>
                </a:rPr>
                <a:t>Срок реализации проекта – 04.08.2022 – по настоящее время</a:t>
              </a:r>
              <a:endParaRPr lang="en" sz="3200" b="1">
                <a:latin typeface="+mj-lt"/>
              </a:endParaRPr>
            </a:p>
          </p:txBody>
        </p:sp>
        <p:sp>
          <p:nvSpPr>
            <p:cNvPr id="10" name="Title"/>
            <p:cNvSpPr txBox="1"/>
            <p:nvPr/>
          </p:nvSpPr>
          <p:spPr bwMode="auto">
            <a:xfrm>
              <a:off x="0" y="0"/>
              <a:ext cx="9984746" cy="2438759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6000">
                  <a:latin typeface="+mj-lt"/>
                </a:defRPr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 algn="ctr">
                <a:defRPr/>
              </a:pPr>
              <a:r>
                <a:rPr lang="ru-RU" sz="8000" b="1"/>
                <a:t>«Коммунальные услуги - без стресса»</a:t>
              </a:r>
              <a:endParaRPr lang="en" sz="8000" b="1"/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1905848" y="775176"/>
            <a:ext cx="6301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5400" b="1">
                <a:latin typeface="+mj-lt"/>
              </a:rPr>
              <a:t>Липецкая область</a:t>
            </a:r>
            <a:endParaRPr lang="ru-RU" sz="5400" b="1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619" y="598418"/>
            <a:ext cx="934526" cy="11598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 bwMode="auto">
          <a:xfrm>
            <a:off x="1090191" y="5137224"/>
            <a:ext cx="6301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latin typeface="+mj-lt"/>
              </a:rPr>
              <a:t>Номинация </a:t>
            </a:r>
            <a:endParaRPr lang="en-US" sz="4000" b="1">
              <a:latin typeface="+mj-lt"/>
            </a:endParaRPr>
          </a:p>
          <a:p>
            <a:pPr>
              <a:defRPr/>
            </a:pPr>
            <a:r>
              <a:rPr lang="ru-RU" sz="4000" b="1">
                <a:latin typeface="+mj-lt"/>
              </a:rPr>
              <a:t>«Лучший проект»</a:t>
            </a:r>
            <a:endParaRPr lang="ru-RU" sz="4000" b="1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090191" y="7245922"/>
            <a:ext cx="6301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 b="1">
                <a:latin typeface="+mj-lt"/>
              </a:rPr>
              <a:t>Категория</a:t>
            </a:r>
            <a:endParaRPr lang="en-US" sz="4000" b="1">
              <a:latin typeface="+mj-lt"/>
            </a:endParaRPr>
          </a:p>
          <a:p>
            <a:pPr>
              <a:defRPr/>
            </a:pPr>
            <a:r>
              <a:rPr lang="ru-RU" sz="4000" b="1">
                <a:latin typeface="+mj-lt"/>
              </a:rPr>
              <a:t>«Лучшая практика»</a:t>
            </a:r>
            <a:endParaRPr lang="ru-RU" sz="4000" b="1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65882" y="11764771"/>
            <a:ext cx="2225216" cy="1645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50000">
              <a:schemeClr val="accent1">
                <a:lumMod val="75000"/>
              </a:schemeClr>
            </a:gs>
            <a:gs pos="100000">
              <a:schemeClr val="accent5">
                <a:lumMod val="50000"/>
              </a:schemeClr>
            </a:gs>
          </a:gsLst>
          <a:lin ang="108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Oval 8"/>
          <p:cNvSpPr/>
          <p:nvPr/>
        </p:nvSpPr>
        <p:spPr bwMode="auto">
          <a:xfrm>
            <a:off x="1434550" y="2481658"/>
            <a:ext cx="4747348" cy="180251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latin typeface="+mj-lt"/>
            </a:endParaRPr>
          </a:p>
        </p:txBody>
      </p:sp>
      <p:grpSp>
        <p:nvGrpSpPr>
          <p:cNvPr id="4" name="Группа 3"/>
          <p:cNvGrpSpPr/>
          <p:nvPr/>
        </p:nvGrpSpPr>
        <p:grpSpPr bwMode="auto">
          <a:xfrm>
            <a:off x="3292243" y="783126"/>
            <a:ext cx="19138266" cy="2867145"/>
            <a:chOff x="3292243" y="783126"/>
            <a:chExt cx="19138266" cy="2867145"/>
          </a:xfrm>
        </p:grpSpPr>
        <p:sp>
          <p:nvSpPr>
            <p:cNvPr id="8" name="Text"/>
            <p:cNvSpPr txBox="1"/>
            <p:nvPr/>
          </p:nvSpPr>
          <p:spPr bwMode="auto">
            <a:xfrm>
              <a:off x="3292243" y="3096273"/>
              <a:ext cx="19138266" cy="553998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2800"/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 algn="just">
                <a:defRPr/>
              </a:pPr>
              <a:r>
                <a:rPr lang="ru-RU" sz="3600" b="1">
                  <a:latin typeface="+mj-lt"/>
                </a:rPr>
                <a:t>Внедрение принципов клиентоцентричности в </a:t>
              </a:r>
              <a:r>
                <a:rPr lang="ru-RU" sz="3600" b="1">
                  <a:latin typeface="+mj-lt"/>
                </a:rPr>
                <a:t>госуправлении</a:t>
              </a:r>
              <a:endParaRPr lang="en" sz="3600" b="1">
                <a:latin typeface="+mj-lt"/>
              </a:endParaRPr>
            </a:p>
          </p:txBody>
        </p:sp>
        <p:sp>
          <p:nvSpPr>
            <p:cNvPr id="9" name="Title"/>
            <p:cNvSpPr txBox="1"/>
            <p:nvPr/>
          </p:nvSpPr>
          <p:spPr bwMode="auto">
            <a:xfrm>
              <a:off x="4519758" y="783126"/>
              <a:ext cx="15818217" cy="110799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0000">
                  <a:latin typeface="+mj-lt"/>
                </a:defRPr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 algn="ctr">
                <a:defRPr/>
              </a:pPr>
              <a:r>
                <a:rPr lang="ru-RU" sz="7200" b="1"/>
                <a:t>Обоснование необходимости проекта</a:t>
              </a:r>
              <a:endParaRPr lang="en" sz="7200" b="1"/>
            </a:p>
          </p:txBody>
        </p:sp>
      </p:grpSp>
      <p:sp>
        <p:nvSpPr>
          <p:cNvPr id="10" name="Oval 8"/>
          <p:cNvSpPr/>
          <p:nvPr/>
        </p:nvSpPr>
        <p:spPr bwMode="auto">
          <a:xfrm>
            <a:off x="1434550" y="6689675"/>
            <a:ext cx="4747348" cy="180251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00" b="1">
              <a:latin typeface="+mj-lt"/>
            </a:endParaRPr>
          </a:p>
        </p:txBody>
      </p:sp>
      <p:sp>
        <p:nvSpPr>
          <p:cNvPr id="11" name="Text"/>
          <p:cNvSpPr txBox="1"/>
          <p:nvPr/>
        </p:nvSpPr>
        <p:spPr bwMode="auto">
          <a:xfrm>
            <a:off x="3292243" y="7209707"/>
            <a:ext cx="1913826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just">
              <a:defRPr/>
            </a:pPr>
            <a:r>
              <a:rPr lang="ru-RU" sz="3600" b="1">
                <a:latin typeface="+mj-lt"/>
              </a:rPr>
              <a:t>Отсутствие единой точки входа для получения услуг по внесению изменений в лицевые счета</a:t>
            </a:r>
            <a:endParaRPr lang="en" sz="3600" b="1">
              <a:latin typeface="+mj-lt"/>
            </a:endParaRPr>
          </a:p>
        </p:txBody>
      </p:sp>
      <p:sp>
        <p:nvSpPr>
          <p:cNvPr id="12" name="Oval 8"/>
          <p:cNvSpPr/>
          <p:nvPr/>
        </p:nvSpPr>
        <p:spPr bwMode="auto">
          <a:xfrm>
            <a:off x="1434550" y="10731651"/>
            <a:ext cx="4747348" cy="180251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00" b="1">
              <a:latin typeface="+mj-lt"/>
            </a:endParaRPr>
          </a:p>
        </p:txBody>
      </p:sp>
      <p:sp>
        <p:nvSpPr>
          <p:cNvPr id="13" name="Text"/>
          <p:cNvSpPr txBox="1"/>
          <p:nvPr/>
        </p:nvSpPr>
        <p:spPr bwMode="auto">
          <a:xfrm>
            <a:off x="3292243" y="10854277"/>
            <a:ext cx="19138266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just">
              <a:defRPr/>
            </a:pPr>
            <a:r>
              <a:rPr lang="ru-RU" sz="3600" b="1">
                <a:latin typeface="+mj-lt"/>
              </a:rPr>
              <a:t>Трудности, с которыми сталкиваются граждане при </a:t>
            </a:r>
            <a:r>
              <a:rPr lang="ru-RU" sz="3600" b="1">
                <a:latin typeface="+mj-lt"/>
              </a:rPr>
              <a:t>посещении офисов ресурсоснабжающих организаций </a:t>
            </a:r>
            <a:r>
              <a:rPr lang="ru-RU" sz="3600" b="1">
                <a:latin typeface="+mj-lt"/>
              </a:rPr>
              <a:t>(ограниченное время работы, отсутствие комфортных условий, ожидание в очереди, неоднократное посещение офисов)</a:t>
            </a:r>
            <a:endParaRPr lang="en" sz="3600" b="1">
              <a:latin typeface="+mj-lt"/>
            </a:endParaRPr>
          </a:p>
        </p:txBody>
      </p:sp>
      <p:sp>
        <p:nvSpPr>
          <p:cNvPr id="16" name="Oval 8"/>
          <p:cNvSpPr/>
          <p:nvPr/>
        </p:nvSpPr>
        <p:spPr bwMode="auto">
          <a:xfrm>
            <a:off x="1434550" y="4613361"/>
            <a:ext cx="4747348" cy="180251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00" b="1">
              <a:latin typeface="+mj-lt"/>
            </a:endParaRPr>
          </a:p>
        </p:txBody>
      </p:sp>
      <p:sp>
        <p:nvSpPr>
          <p:cNvPr id="17" name="Text"/>
          <p:cNvSpPr txBox="1"/>
          <p:nvPr/>
        </p:nvSpPr>
        <p:spPr bwMode="auto">
          <a:xfrm>
            <a:off x="3292243" y="4977591"/>
            <a:ext cx="1913826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just">
              <a:defRPr/>
            </a:pPr>
            <a:r>
              <a:rPr lang="ru-RU" sz="3600" b="1">
                <a:latin typeface="+mj-lt"/>
              </a:rPr>
              <a:t>Повышение </a:t>
            </a:r>
            <a:r>
              <a:rPr lang="ru-RU" sz="3600" b="1">
                <a:latin typeface="+mj-lt"/>
              </a:rPr>
              <a:t>качества жизни каждого человека через трансформацию подходов к работе с людьми для решения их жизненных ситуаций </a:t>
            </a:r>
            <a:endParaRPr/>
          </a:p>
        </p:txBody>
      </p:sp>
      <p:sp>
        <p:nvSpPr>
          <p:cNvPr id="18" name="Oval 8"/>
          <p:cNvSpPr/>
          <p:nvPr/>
        </p:nvSpPr>
        <p:spPr bwMode="auto">
          <a:xfrm>
            <a:off x="1434550" y="8765989"/>
            <a:ext cx="4747348" cy="1802513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4000" b="1">
              <a:latin typeface="+mj-lt"/>
            </a:endParaRPr>
          </a:p>
        </p:txBody>
      </p:sp>
      <p:sp>
        <p:nvSpPr>
          <p:cNvPr id="19" name="Text"/>
          <p:cNvSpPr txBox="1"/>
          <p:nvPr/>
        </p:nvSpPr>
        <p:spPr bwMode="auto">
          <a:xfrm>
            <a:off x="3292243" y="9229447"/>
            <a:ext cx="1913826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just">
              <a:defRPr/>
            </a:pPr>
            <a:r>
              <a:rPr lang="ru-RU" sz="3600" b="1">
                <a:latin typeface="+mj-lt"/>
              </a:rPr>
              <a:t>Отсутствие информации об условиях получения услуг по внесению изменений в лицевые счета</a:t>
            </a:r>
            <a:endParaRPr lang="en" sz="3600" b="1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1"/>
            </a:gs>
            <a:gs pos="100000">
              <a:schemeClr val="accent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l="5758" t="3337" r="15381" b="17930"/>
          <a:stretch/>
        </p:blipFill>
        <p:spPr bwMode="auto">
          <a:xfrm>
            <a:off x="4764" y="-1"/>
            <a:ext cx="24334902" cy="13666125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sp>
        <p:nvSpPr>
          <p:cNvPr id="3" name="Freeform 9"/>
          <p:cNvSpPr/>
          <p:nvPr/>
        </p:nvSpPr>
        <p:spPr bwMode="auto">
          <a:xfrm>
            <a:off x="20832763" y="10128334"/>
            <a:ext cx="3549649" cy="3587666"/>
          </a:xfrm>
          <a:custGeom>
            <a:avLst/>
            <a:gdLst>
              <a:gd name="T0" fmla="*/ 1057 w 1064"/>
              <a:gd name="T1" fmla="*/ 0 h 1076"/>
              <a:gd name="T2" fmla="*/ 0 w 1064"/>
              <a:gd name="T3" fmla="*/ 1057 h 1076"/>
              <a:gd name="T4" fmla="*/ 0 w 1064"/>
              <a:gd name="T5" fmla="*/ 1076 h 1076"/>
              <a:gd name="T6" fmla="*/ 1064 w 1064"/>
              <a:gd name="T7" fmla="*/ 1076 h 1076"/>
              <a:gd name="T8" fmla="*/ 1064 w 1064"/>
              <a:gd name="T9" fmla="*/ 0 h 1076"/>
              <a:gd name="T10" fmla="*/ 1057 w 1064"/>
              <a:gd name="T11" fmla="*/ 0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4" h="1076" fill="norm" stroke="1" extrusionOk="0">
                <a:moveTo>
                  <a:pt x="1057" y="0"/>
                </a:moveTo>
                <a:cubicBezTo>
                  <a:pt x="473" y="0"/>
                  <a:pt x="0" y="473"/>
                  <a:pt x="0" y="1057"/>
                </a:cubicBezTo>
                <a:cubicBezTo>
                  <a:pt x="0" y="1063"/>
                  <a:pt x="0" y="1070"/>
                  <a:pt x="0" y="1076"/>
                </a:cubicBezTo>
                <a:cubicBezTo>
                  <a:pt x="1064" y="1076"/>
                  <a:pt x="1064" y="1076"/>
                  <a:pt x="1064" y="1076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2" y="0"/>
                  <a:pt x="1059" y="0"/>
                  <a:pt x="1057" y="0"/>
                </a:cubicBezTo>
              </a:path>
            </a:pathLst>
          </a:cu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Freeform 5"/>
          <p:cNvSpPr/>
          <p:nvPr/>
        </p:nvSpPr>
        <p:spPr bwMode="auto">
          <a:xfrm>
            <a:off x="4764" y="0"/>
            <a:ext cx="5408724" cy="4716463"/>
          </a:xfrm>
          <a:custGeom>
            <a:avLst/>
            <a:gdLst>
              <a:gd name="T0" fmla="*/ 1639 w 1661"/>
              <a:gd name="T1" fmla="*/ 0 h 1448"/>
              <a:gd name="T2" fmla="*/ 0 w 1661"/>
              <a:gd name="T3" fmla="*/ 0 h 1448"/>
              <a:gd name="T4" fmla="*/ 0 w 1661"/>
              <a:gd name="T5" fmla="*/ 1365 h 1448"/>
              <a:gd name="T6" fmla="*/ 443 w 1661"/>
              <a:gd name="T7" fmla="*/ 1448 h 1448"/>
              <a:gd name="T8" fmla="*/ 1661 w 1661"/>
              <a:gd name="T9" fmla="*/ 229 h 1448"/>
              <a:gd name="T10" fmla="*/ 1639 w 1661"/>
              <a:gd name="T11" fmla="*/ 0 h 1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1" h="1448" fill="norm" stroke="1" extrusionOk="0">
                <a:moveTo>
                  <a:pt x="163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65"/>
                  <a:pt x="0" y="1365"/>
                  <a:pt x="0" y="1365"/>
                </a:cubicBezTo>
                <a:cubicBezTo>
                  <a:pt x="138" y="1418"/>
                  <a:pt x="287" y="1448"/>
                  <a:pt x="443" y="1448"/>
                </a:cubicBezTo>
                <a:cubicBezTo>
                  <a:pt x="1116" y="1448"/>
                  <a:pt x="1661" y="902"/>
                  <a:pt x="1661" y="229"/>
                </a:cubicBezTo>
                <a:cubicBezTo>
                  <a:pt x="1661" y="151"/>
                  <a:pt x="1654" y="74"/>
                  <a:pt x="1639" y="0"/>
                </a:cubicBezTo>
              </a:path>
            </a:pathLst>
          </a:cu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3"/>
              </a:gs>
            </a:gsLst>
            <a:lin ang="12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Oval 10"/>
          <p:cNvSpPr/>
          <p:nvPr/>
        </p:nvSpPr>
        <p:spPr bwMode="auto">
          <a:xfrm>
            <a:off x="10476460" y="1402456"/>
            <a:ext cx="11499215" cy="11499215"/>
          </a:xfrm>
          <a:prstGeom prst="ellipse">
            <a:avLst/>
          </a:prstGeom>
          <a:gradFill>
            <a:gsLst>
              <a:gs pos="0">
                <a:schemeClr val="accent2"/>
              </a:gs>
              <a:gs pos="84000">
                <a:schemeClr val="accent3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9" name="Группа 8"/>
          <p:cNvGrpSpPr/>
          <p:nvPr/>
        </p:nvGrpSpPr>
        <p:grpSpPr bwMode="auto">
          <a:xfrm>
            <a:off x="11905687" y="4330172"/>
            <a:ext cx="9595631" cy="5580655"/>
            <a:chOff x="7771073" y="5185371"/>
            <a:chExt cx="9595631" cy="5580655"/>
          </a:xfrm>
        </p:grpSpPr>
        <p:sp>
          <p:nvSpPr>
            <p:cNvPr id="6" name="Text"/>
            <p:cNvSpPr txBox="1"/>
            <p:nvPr/>
          </p:nvSpPr>
          <p:spPr bwMode="auto">
            <a:xfrm>
              <a:off x="8748801" y="7688260"/>
              <a:ext cx="8617903" cy="3077766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2800"/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>
                <a:defRPr/>
              </a:pPr>
              <a:r>
                <a:rPr lang="ru-RU" sz="4000" b="1">
                  <a:latin typeface="+mj-lt"/>
                </a:rPr>
                <a:t>Создание единой точки приема заявителей и оптимизация маршрутов предоставления услуг </a:t>
              </a:r>
              <a:r>
                <a:rPr lang="ru-RU" sz="4000" b="1">
                  <a:latin typeface="+mj-lt"/>
                </a:rPr>
                <a:t>ресурсоснабжающих организаций для граждан </a:t>
              </a:r>
              <a:r>
                <a:rPr lang="ru-RU" sz="4000" b="1">
                  <a:latin typeface="+mj-lt"/>
                </a:rPr>
                <a:t>Липецкой области</a:t>
              </a:r>
              <a:endParaRPr lang="en" sz="4000" b="1">
                <a:latin typeface="+mj-lt"/>
              </a:endParaRPr>
            </a:p>
          </p:txBody>
        </p:sp>
        <p:sp>
          <p:nvSpPr>
            <p:cNvPr id="7" name="Title"/>
            <p:cNvSpPr txBox="1"/>
            <p:nvPr/>
          </p:nvSpPr>
          <p:spPr bwMode="auto">
            <a:xfrm>
              <a:off x="7771073" y="5185371"/>
              <a:ext cx="8640763" cy="1538883"/>
            </a:xfrm>
            <a:prstGeom prst="rect">
              <a:avLst/>
            </a:prstGeom>
            <a:grpFill/>
          </p:spPr>
          <p:txBody>
            <a:bodyPr wrap="square" lIns="0" tIns="0" rIns="0" bIns="0" anchor="b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10000">
                  <a:latin typeface="+mj-lt"/>
                </a:defRPr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 algn="ctr">
                <a:defRPr/>
              </a:pPr>
              <a:r>
                <a:rPr lang="ru-RU" b="1"/>
                <a:t>Цель проекта</a:t>
              </a:r>
              <a:endParaRPr lang="en" b="1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accent5">
                <a:lumMod val="50000"/>
              </a:schemeClr>
            </a:gs>
            <a:gs pos="37000">
              <a:schemeClr val="accent3"/>
            </a:gs>
          </a:gsLst>
          <a:lin ang="108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Oval 12"/>
          <p:cNvSpPr/>
          <p:nvPr/>
        </p:nvSpPr>
        <p:spPr bwMode="auto">
          <a:xfrm>
            <a:off x="943489" y="9860943"/>
            <a:ext cx="12802404" cy="277234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Oval 12"/>
          <p:cNvSpPr/>
          <p:nvPr/>
        </p:nvSpPr>
        <p:spPr bwMode="auto">
          <a:xfrm>
            <a:off x="618628" y="6196206"/>
            <a:ext cx="12802404" cy="277234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Oval 12"/>
          <p:cNvSpPr/>
          <p:nvPr/>
        </p:nvSpPr>
        <p:spPr bwMode="auto">
          <a:xfrm>
            <a:off x="618628" y="2566219"/>
            <a:ext cx="12802404" cy="277234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Subtitle 2"/>
          <p:cNvSpPr txBox="1"/>
          <p:nvPr/>
        </p:nvSpPr>
        <p:spPr bwMode="auto">
          <a:xfrm>
            <a:off x="2806678" y="6422132"/>
            <a:ext cx="9076026" cy="190821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44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endParaRPr lang="en"/>
          </a:p>
          <a:p>
            <a:pPr>
              <a:defRPr/>
            </a:pPr>
            <a:r>
              <a:rPr lang="ru-RU" sz="4000" b="1">
                <a:ea typeface="Calibri"/>
              </a:rPr>
              <a:t>Увеличение количества востребованных </a:t>
            </a:r>
            <a:r>
              <a:rPr lang="ru-RU" sz="4000" b="1">
                <a:ea typeface="Calibri"/>
              </a:rPr>
              <a:t>сервисов</a:t>
            </a:r>
            <a:endParaRPr lang="en" sz="4000" b="1"/>
          </a:p>
        </p:txBody>
      </p:sp>
      <p:sp>
        <p:nvSpPr>
          <p:cNvPr id="12" name="Subtitle 1"/>
          <p:cNvSpPr txBox="1"/>
          <p:nvPr/>
        </p:nvSpPr>
        <p:spPr bwMode="auto">
          <a:xfrm>
            <a:off x="2859040" y="2397460"/>
            <a:ext cx="9308333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44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endParaRPr lang="en" sz="4000" b="1"/>
          </a:p>
          <a:p>
            <a:pPr>
              <a:defRPr/>
            </a:pPr>
            <a:r>
              <a:rPr lang="ru-RU" sz="4000" b="1">
                <a:ea typeface="Calibri"/>
              </a:rPr>
              <a:t>Сокращение времени подачи документов на внесение изменений в лицевые счета по оплате коммунальных услуг</a:t>
            </a:r>
            <a:endParaRPr lang="en" sz="4000" b="1"/>
          </a:p>
        </p:txBody>
      </p:sp>
      <p:sp>
        <p:nvSpPr>
          <p:cNvPr id="13" name="Title"/>
          <p:cNvSpPr txBox="1"/>
          <p:nvPr/>
        </p:nvSpPr>
        <p:spPr bwMode="auto">
          <a:xfrm>
            <a:off x="2806679" y="360873"/>
            <a:ext cx="18721388" cy="153888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indent="0" algn="ctr">
              <a:lnSpc>
                <a:spcPct val="100000"/>
              </a:lnSpc>
              <a:spcBef>
                <a:spcPts val="0"/>
              </a:spcBef>
              <a:buFont typeface="Arial"/>
              <a:buNone/>
              <a:defRPr sz="60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sz="10000" b="1"/>
              <a:t>Задачи проекта</a:t>
            </a:r>
            <a:endParaRPr lang="en" sz="10000" b="1"/>
          </a:p>
        </p:txBody>
      </p:sp>
      <p:sp>
        <p:nvSpPr>
          <p:cNvPr id="15" name="Subtitle 1"/>
          <p:cNvSpPr txBox="1"/>
          <p:nvPr/>
        </p:nvSpPr>
        <p:spPr bwMode="auto">
          <a:xfrm>
            <a:off x="2859040" y="10298930"/>
            <a:ext cx="9308333" cy="12311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44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endParaRPr lang="en" sz="4000" b="1"/>
          </a:p>
          <a:p>
            <a:pPr>
              <a:defRPr/>
            </a:pPr>
            <a:r>
              <a:rPr lang="ru-RU" sz="4000" b="1">
                <a:ea typeface="Calibri"/>
              </a:rPr>
              <a:t>Повышение доходов учреждения</a:t>
            </a:r>
            <a:endParaRPr lang="en" sz="4000" b="1"/>
          </a:p>
        </p:txBody>
      </p:sp>
      <p:pic>
        <p:nvPicPr>
          <p:cNvPr id="21" name="Image"/>
          <p:cNvPicPr>
            <a:picLocks noChangeAspect="1"/>
          </p:cNvPicPr>
          <p:nvPr/>
        </p:nvPicPr>
        <p:blipFill>
          <a:blip r:embed="rId2"/>
          <a:srcRect l="27954" t="-1228" r="30311" b="5438"/>
          <a:stretch/>
        </p:blipFill>
        <p:spPr bwMode="auto">
          <a:xfrm>
            <a:off x="15661444" y="2061555"/>
            <a:ext cx="8711472" cy="11123503"/>
          </a:xfrm>
          <a:custGeom>
            <a:avLst/>
            <a:gdLst>
              <a:gd name="connsiteX0" fmla="*/ 5764878 w 6686536"/>
              <a:gd name="connsiteY0" fmla="*/ 0 h 11522075"/>
              <a:gd name="connsiteX1" fmla="*/ 6686536 w 6686536"/>
              <a:gd name="connsiteY1" fmla="*/ 72239 h 11522075"/>
              <a:gd name="connsiteX2" fmla="*/ 6686536 w 6686536"/>
              <a:gd name="connsiteY2" fmla="*/ 11449836 h 11522075"/>
              <a:gd name="connsiteX3" fmla="*/ 5764878 w 6686536"/>
              <a:gd name="connsiteY3" fmla="*/ 11522075 h 11522075"/>
              <a:gd name="connsiteX4" fmla="*/ 0 w 6686536"/>
              <a:gd name="connsiteY4" fmla="*/ 5761038 h 11522075"/>
              <a:gd name="connsiteX5" fmla="*/ 5764878 w 6686536"/>
              <a:gd name="connsiteY5" fmla="*/ 0 h 1152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6536" h="11522075" fill="norm" stroke="1" extrusionOk="0">
                <a:moveTo>
                  <a:pt x="5764878" y="0"/>
                </a:moveTo>
                <a:cubicBezTo>
                  <a:pt x="6078122" y="0"/>
                  <a:pt x="6385340" y="24080"/>
                  <a:pt x="6686536" y="72239"/>
                </a:cubicBezTo>
                <a:lnTo>
                  <a:pt x="6686536" y="11449836"/>
                </a:lnTo>
                <a:cubicBezTo>
                  <a:pt x="6385340" y="11497995"/>
                  <a:pt x="6078122" y="11522075"/>
                  <a:pt x="5764878" y="11522075"/>
                </a:cubicBezTo>
                <a:cubicBezTo>
                  <a:pt x="2581244" y="11522075"/>
                  <a:pt x="0" y="8942551"/>
                  <a:pt x="0" y="5761038"/>
                </a:cubicBezTo>
                <a:cubicBezTo>
                  <a:pt x="0" y="2579524"/>
                  <a:pt x="2581244" y="0"/>
                  <a:pt x="5764878" y="0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1"/>
            </a:gs>
            <a:gs pos="100000">
              <a:schemeClr val="accent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rcRect l="22996" t="14919" r="1" b="0"/>
          <a:stretch/>
        </p:blipFill>
        <p:spPr bwMode="auto">
          <a:xfrm>
            <a:off x="-19050" y="-38099"/>
            <a:ext cx="7121679" cy="773893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/>
          <a:srcRect l="17832" t="-887" r="26110" b="6430"/>
          <a:stretch/>
        </p:blipFill>
        <p:spPr bwMode="auto">
          <a:xfrm>
            <a:off x="735881" y="3684172"/>
            <a:ext cx="8746234" cy="8465638"/>
          </a:xfrm>
          <a:custGeom>
            <a:avLst/>
            <a:gdLst>
              <a:gd name="connsiteX0" fmla="*/ 5024745 w 10049491"/>
              <a:gd name="connsiteY0" fmla="*/ 0 h 10049490"/>
              <a:gd name="connsiteX1" fmla="*/ 10049491 w 10049491"/>
              <a:gd name="connsiteY1" fmla="*/ 5024745 h 10049490"/>
              <a:gd name="connsiteX2" fmla="*/ 5024745 w 10049491"/>
              <a:gd name="connsiteY2" fmla="*/ 10049490 h 10049490"/>
              <a:gd name="connsiteX3" fmla="*/ 0 w 10049491"/>
              <a:gd name="connsiteY3" fmla="*/ 5024745 h 10049490"/>
              <a:gd name="connsiteX4" fmla="*/ 5024745 w 10049491"/>
              <a:gd name="connsiteY4" fmla="*/ 0 h 10049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9491" h="10049490" fill="norm" stroke="1" extrusionOk="0">
                <a:moveTo>
                  <a:pt x="5024745" y="0"/>
                </a:moveTo>
                <a:cubicBezTo>
                  <a:pt x="7799835" y="0"/>
                  <a:pt x="10049491" y="2249655"/>
                  <a:pt x="10049491" y="5024745"/>
                </a:cubicBezTo>
                <a:cubicBezTo>
                  <a:pt x="10049491" y="7799835"/>
                  <a:pt x="7799835" y="10049490"/>
                  <a:pt x="5024745" y="10049490"/>
                </a:cubicBezTo>
                <a:cubicBezTo>
                  <a:pt x="2249655" y="10049490"/>
                  <a:pt x="0" y="7799835"/>
                  <a:pt x="0" y="5024745"/>
                </a:cubicBezTo>
                <a:cubicBezTo>
                  <a:pt x="0" y="2249655"/>
                  <a:pt x="2249655" y="0"/>
                  <a:pt x="5024745" y="0"/>
                </a:cubicBezTo>
                <a:close/>
              </a:path>
            </a:pathLst>
          </a:custGeom>
        </p:spPr>
      </p:pic>
      <p:grpSp>
        <p:nvGrpSpPr>
          <p:cNvPr id="5" name="Группа 4"/>
          <p:cNvGrpSpPr/>
          <p:nvPr/>
        </p:nvGrpSpPr>
        <p:grpSpPr bwMode="auto">
          <a:xfrm>
            <a:off x="10574228" y="3237592"/>
            <a:ext cx="13238273" cy="1937415"/>
            <a:chOff x="11790446" y="2967261"/>
            <a:chExt cx="10457192" cy="1937415"/>
          </a:xfrm>
        </p:grpSpPr>
        <p:sp>
          <p:nvSpPr>
            <p:cNvPr id="6" name="Text 1"/>
            <p:cNvSpPr txBox="1"/>
            <p:nvPr/>
          </p:nvSpPr>
          <p:spPr bwMode="auto">
            <a:xfrm>
              <a:off x="14714027" y="4042902"/>
              <a:ext cx="7082171" cy="861774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2800"/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>
                <a:defRPr/>
              </a:pPr>
              <a:r>
                <a:rPr lang="ru-RU" b="1">
                  <a:latin typeface="+mj-lt"/>
                </a:rPr>
                <a:t>З</a:t>
              </a:r>
              <a:r>
                <a:rPr lang="ru-RU" b="1">
                  <a:latin typeface="+mj-lt"/>
                </a:rPr>
                <a:t>аключение агентских договоров </a:t>
              </a:r>
              <a:r>
                <a:rPr lang="ru-RU" b="1">
                  <a:latin typeface="+mj-lt"/>
                </a:rPr>
                <a:t>с ресурсоснабжающими организациями </a:t>
              </a:r>
              <a:r>
                <a:rPr lang="ru-RU" b="1">
                  <a:latin typeface="+mj-lt"/>
                </a:rPr>
                <a:t>региона</a:t>
              </a:r>
              <a:endParaRPr lang="en" b="1">
                <a:latin typeface="+mj-lt"/>
              </a:endParaRPr>
            </a:p>
          </p:txBody>
        </p:sp>
        <p:sp>
          <p:nvSpPr>
            <p:cNvPr id="7" name="Title 1"/>
            <p:cNvSpPr txBox="1"/>
            <p:nvPr/>
          </p:nvSpPr>
          <p:spPr bwMode="auto">
            <a:xfrm>
              <a:off x="12908267" y="2967261"/>
              <a:ext cx="9339372" cy="677108"/>
            </a:xfrm>
            <a:prstGeom prst="rect">
              <a:avLst/>
            </a:prstGeom>
            <a:grpFill/>
          </p:spPr>
          <p:txBody>
            <a:bodyPr wrap="square" lIns="0" tIns="0" rIns="0" bIns="0" anchor="t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7200">
                  <a:latin typeface="+mj-lt"/>
                </a:defRPr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>
                <a:defRPr/>
              </a:pPr>
              <a:r>
                <a:rPr lang="ru-RU" sz="4400" b="1"/>
                <a:t>Перенаправление </a:t>
              </a:r>
              <a:r>
                <a:rPr lang="ru-RU" sz="4400" b="1"/>
                <a:t>потоков </a:t>
              </a:r>
              <a:r>
                <a:rPr lang="ru-RU" sz="4400" b="1"/>
                <a:t>заявителей:</a:t>
              </a:r>
              <a:endParaRPr lang="en" sz="4400" b="1"/>
            </a:p>
          </p:txBody>
        </p:sp>
        <p:sp>
          <p:nvSpPr>
            <p:cNvPr id="8" name="Freeform 5"/>
            <p:cNvSpPr/>
            <p:nvPr/>
          </p:nvSpPr>
          <p:spPr bwMode="auto">
            <a:xfrm>
              <a:off x="11790446" y="3166191"/>
              <a:ext cx="754063" cy="585788"/>
            </a:xfrm>
            <a:custGeom>
              <a:avLst/>
              <a:gdLst>
                <a:gd name="T0" fmla="*/ 76 w 198"/>
                <a:gd name="T1" fmla="*/ 153 h 153"/>
                <a:gd name="T2" fmla="*/ 9 w 198"/>
                <a:gd name="T3" fmla="*/ 84 h 153"/>
                <a:gd name="T4" fmla="*/ 10 w 198"/>
                <a:gd name="T5" fmla="*/ 50 h 153"/>
                <a:gd name="T6" fmla="*/ 44 w 198"/>
                <a:gd name="T7" fmla="*/ 51 h 153"/>
                <a:gd name="T8" fmla="*/ 77 w 198"/>
                <a:gd name="T9" fmla="*/ 85 h 153"/>
                <a:gd name="T10" fmla="*/ 155 w 198"/>
                <a:gd name="T11" fmla="*/ 10 h 153"/>
                <a:gd name="T12" fmla="*/ 189 w 198"/>
                <a:gd name="T13" fmla="*/ 10 h 153"/>
                <a:gd name="T14" fmla="*/ 189 w 198"/>
                <a:gd name="T15" fmla="*/ 44 h 153"/>
                <a:gd name="T16" fmla="*/ 76 w 198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153" fill="norm" stroke="1" extrusionOk="0">
                  <a:moveTo>
                    <a:pt x="76" y="153"/>
                  </a:moveTo>
                  <a:cubicBezTo>
                    <a:pt x="9" y="84"/>
                    <a:pt x="9" y="84"/>
                    <a:pt x="9" y="84"/>
                  </a:cubicBezTo>
                  <a:cubicBezTo>
                    <a:pt x="0" y="75"/>
                    <a:pt x="0" y="60"/>
                    <a:pt x="10" y="50"/>
                  </a:cubicBezTo>
                  <a:cubicBezTo>
                    <a:pt x="19" y="41"/>
                    <a:pt x="34" y="41"/>
                    <a:pt x="44" y="51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65" y="0"/>
                    <a:pt x="180" y="1"/>
                    <a:pt x="189" y="10"/>
                  </a:cubicBezTo>
                  <a:cubicBezTo>
                    <a:pt x="198" y="20"/>
                    <a:pt x="198" y="35"/>
                    <a:pt x="189" y="44"/>
                  </a:cubicBezTo>
                  <a:lnTo>
                    <a:pt x="76" y="1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3" name="Title 1"/>
          <p:cNvSpPr txBox="1"/>
          <p:nvPr/>
        </p:nvSpPr>
        <p:spPr bwMode="auto">
          <a:xfrm>
            <a:off x="395553" y="632245"/>
            <a:ext cx="23759848" cy="135421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72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ru-RU" sz="8800" b="1"/>
              <a:t>Стратегия и механизмы достижения целей</a:t>
            </a:r>
            <a:endParaRPr lang="en" sz="8800" b="1"/>
          </a:p>
        </p:txBody>
      </p:sp>
      <p:sp>
        <p:nvSpPr>
          <p:cNvPr id="15" name="Text 1"/>
          <p:cNvSpPr txBox="1"/>
          <p:nvPr/>
        </p:nvSpPr>
        <p:spPr bwMode="auto">
          <a:xfrm>
            <a:off x="14275331" y="5606962"/>
            <a:ext cx="109098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b="1">
                <a:latin typeface="+mj-lt"/>
              </a:rPr>
              <a:t>Масштабная информационная кампания</a:t>
            </a:r>
            <a:endParaRPr lang="en" b="1">
              <a:latin typeface="+mj-lt"/>
            </a:endParaRPr>
          </a:p>
        </p:txBody>
      </p:sp>
      <p:sp>
        <p:nvSpPr>
          <p:cNvPr id="16" name="Text 1"/>
          <p:cNvSpPr txBox="1"/>
          <p:nvPr/>
        </p:nvSpPr>
        <p:spPr bwMode="auto">
          <a:xfrm>
            <a:off x="14275331" y="6409191"/>
            <a:ext cx="109098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b="1">
                <a:latin typeface="+mj-lt"/>
              </a:rPr>
              <a:t>Обучение сотрудников центров «Мои Документы»</a:t>
            </a:r>
            <a:endParaRPr lang="en" b="1"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 bwMode="auto">
          <a:xfrm>
            <a:off x="10695407" y="7310075"/>
            <a:ext cx="13238275" cy="1924510"/>
            <a:chOff x="11931314" y="3657751"/>
            <a:chExt cx="10457193" cy="1924510"/>
          </a:xfrm>
        </p:grpSpPr>
        <p:sp>
          <p:nvSpPr>
            <p:cNvPr id="18" name="Text 1"/>
            <p:cNvSpPr txBox="1"/>
            <p:nvPr/>
          </p:nvSpPr>
          <p:spPr bwMode="auto">
            <a:xfrm>
              <a:off x="14759172" y="4720487"/>
              <a:ext cx="7262746" cy="861774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2800"/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>
                <a:defRPr/>
              </a:pPr>
              <a:r>
                <a:rPr lang="ru-RU" b="1">
                  <a:latin typeface="+mj-lt"/>
                </a:rPr>
                <a:t>Сокращение времени получения услуги, исключение необходимости посещения ресурсоснабжающих организаций</a:t>
              </a:r>
              <a:endParaRPr lang="en" b="1">
                <a:latin typeface="+mj-lt"/>
              </a:endParaRPr>
            </a:p>
          </p:txBody>
        </p:sp>
        <p:sp>
          <p:nvSpPr>
            <p:cNvPr id="19" name="Title 1"/>
            <p:cNvSpPr txBox="1"/>
            <p:nvPr/>
          </p:nvSpPr>
          <p:spPr bwMode="auto">
            <a:xfrm>
              <a:off x="13049135" y="3657751"/>
              <a:ext cx="9339372" cy="677108"/>
            </a:xfrm>
            <a:prstGeom prst="rect">
              <a:avLst/>
            </a:prstGeom>
            <a:grpFill/>
          </p:spPr>
          <p:txBody>
            <a:bodyPr wrap="square" lIns="0" tIns="0" rIns="0" bIns="0" anchor="t">
              <a:spAutoFit/>
            </a:bodyPr>
            <a:lstStyle>
              <a:lvl1pPr indent="0">
                <a:lnSpc>
                  <a:spcPct val="100000"/>
                </a:lnSpc>
                <a:spcBef>
                  <a:spcPts val="0"/>
                </a:spcBef>
                <a:buFont typeface="Arial"/>
                <a:buNone/>
                <a:defRPr sz="7200">
                  <a:latin typeface="+mj-lt"/>
                </a:defRPr>
              </a:lvl1pPr>
              <a:lvl2pPr marL="137153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800"/>
              </a:lvl2pPr>
              <a:lvl3pPr marL="2285886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4000"/>
              </a:lvl3pPr>
              <a:lvl4pPr marL="3200240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4pPr>
              <a:lvl5pPr marL="4114594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5pPr>
              <a:lvl6pPr marL="5028949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6pPr>
              <a:lvl7pPr marL="5943303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7pPr>
              <a:lvl8pPr marL="6857657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8pPr>
              <a:lvl9pPr marL="7772011" indent="-457177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lvl9pPr>
            </a:lstStyle>
            <a:p>
              <a:pPr>
                <a:defRPr/>
              </a:pPr>
              <a:r>
                <a:rPr lang="ru-RU" sz="4400" b="1"/>
                <a:t>Оптимизация услуги:</a:t>
              </a:r>
              <a:endParaRPr lang="en" sz="4400" b="1"/>
            </a:p>
          </p:txBody>
        </p:sp>
        <p:sp>
          <p:nvSpPr>
            <p:cNvPr id="20" name="Freeform 5"/>
            <p:cNvSpPr/>
            <p:nvPr/>
          </p:nvSpPr>
          <p:spPr bwMode="auto">
            <a:xfrm>
              <a:off x="11931314" y="3856681"/>
              <a:ext cx="754063" cy="585788"/>
            </a:xfrm>
            <a:custGeom>
              <a:avLst/>
              <a:gdLst>
                <a:gd name="T0" fmla="*/ 76 w 198"/>
                <a:gd name="T1" fmla="*/ 153 h 153"/>
                <a:gd name="T2" fmla="*/ 9 w 198"/>
                <a:gd name="T3" fmla="*/ 84 h 153"/>
                <a:gd name="T4" fmla="*/ 10 w 198"/>
                <a:gd name="T5" fmla="*/ 50 h 153"/>
                <a:gd name="T6" fmla="*/ 44 w 198"/>
                <a:gd name="T7" fmla="*/ 51 h 153"/>
                <a:gd name="T8" fmla="*/ 77 w 198"/>
                <a:gd name="T9" fmla="*/ 85 h 153"/>
                <a:gd name="T10" fmla="*/ 155 w 198"/>
                <a:gd name="T11" fmla="*/ 10 h 153"/>
                <a:gd name="T12" fmla="*/ 189 w 198"/>
                <a:gd name="T13" fmla="*/ 10 h 153"/>
                <a:gd name="T14" fmla="*/ 189 w 198"/>
                <a:gd name="T15" fmla="*/ 44 h 153"/>
                <a:gd name="T16" fmla="*/ 76 w 198"/>
                <a:gd name="T17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8" h="153" fill="norm" stroke="1" extrusionOk="0">
                  <a:moveTo>
                    <a:pt x="76" y="153"/>
                  </a:moveTo>
                  <a:cubicBezTo>
                    <a:pt x="9" y="84"/>
                    <a:pt x="9" y="84"/>
                    <a:pt x="9" y="84"/>
                  </a:cubicBezTo>
                  <a:cubicBezTo>
                    <a:pt x="0" y="75"/>
                    <a:pt x="0" y="60"/>
                    <a:pt x="10" y="50"/>
                  </a:cubicBezTo>
                  <a:cubicBezTo>
                    <a:pt x="19" y="41"/>
                    <a:pt x="34" y="41"/>
                    <a:pt x="44" y="51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65" y="0"/>
                    <a:pt x="180" y="1"/>
                    <a:pt x="189" y="10"/>
                  </a:cubicBezTo>
                  <a:cubicBezTo>
                    <a:pt x="198" y="20"/>
                    <a:pt x="198" y="35"/>
                    <a:pt x="189" y="44"/>
                  </a:cubicBezTo>
                  <a:lnTo>
                    <a:pt x="76" y="15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1" name="Text 1"/>
          <p:cNvSpPr txBox="1"/>
          <p:nvPr/>
        </p:nvSpPr>
        <p:spPr bwMode="auto">
          <a:xfrm>
            <a:off x="14275331" y="12132529"/>
            <a:ext cx="919426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b="1">
                <a:latin typeface="+mj-lt"/>
              </a:rPr>
              <a:t>Возможность подать заявление на услугу в момент получения документов на право собственности в окне МФЦ</a:t>
            </a:r>
            <a:endParaRPr lang="en" b="1">
              <a:latin typeface="+mj-lt"/>
            </a:endParaRPr>
          </a:p>
        </p:txBody>
      </p:sp>
      <p:sp>
        <p:nvSpPr>
          <p:cNvPr id="22" name="Text 1"/>
          <p:cNvSpPr txBox="1"/>
          <p:nvPr/>
        </p:nvSpPr>
        <p:spPr bwMode="auto">
          <a:xfrm>
            <a:off x="14275331" y="10842386"/>
            <a:ext cx="988006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b="1">
                <a:latin typeface="+mj-lt"/>
              </a:rPr>
              <a:t>О</a:t>
            </a:r>
            <a:r>
              <a:rPr lang="ru-RU" b="1">
                <a:latin typeface="+mj-lt"/>
              </a:rPr>
              <a:t>рганизация электронного документооборота </a:t>
            </a:r>
            <a:r>
              <a:rPr lang="ru-RU" b="1">
                <a:latin typeface="+mj-lt"/>
              </a:rPr>
              <a:t>между </a:t>
            </a:r>
            <a:r>
              <a:rPr lang="ru-RU" b="1">
                <a:latin typeface="+mj-lt"/>
              </a:rPr>
              <a:t>МФЦ </a:t>
            </a:r>
            <a:r>
              <a:rPr lang="ru-RU" b="1">
                <a:latin typeface="+mj-lt"/>
              </a:rPr>
              <a:t>и ресурсоснабжающими организациями </a:t>
            </a:r>
            <a:r>
              <a:rPr lang="ru-RU" b="1">
                <a:latin typeface="+mj-lt"/>
              </a:rPr>
              <a:t>региона</a:t>
            </a:r>
            <a:endParaRPr lang="en" b="1">
              <a:latin typeface="+mj-lt"/>
            </a:endParaRPr>
          </a:p>
        </p:txBody>
      </p:sp>
      <p:sp>
        <p:nvSpPr>
          <p:cNvPr id="23" name="Text 1"/>
          <p:cNvSpPr txBox="1"/>
          <p:nvPr/>
        </p:nvSpPr>
        <p:spPr bwMode="auto">
          <a:xfrm>
            <a:off x="14275331" y="9808004"/>
            <a:ext cx="1090982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/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b="1">
                <a:latin typeface="+mj-lt"/>
              </a:rPr>
              <a:t>Единое </a:t>
            </a:r>
            <a:r>
              <a:rPr lang="ru-RU" b="1">
                <a:latin typeface="+mj-lt"/>
              </a:rPr>
              <a:t>упрощённое </a:t>
            </a:r>
            <a:r>
              <a:rPr lang="ru-RU" b="1">
                <a:latin typeface="+mj-lt"/>
              </a:rPr>
              <a:t>заявление для всех организации </a:t>
            </a:r>
            <a:endParaRPr lang="en" b="1">
              <a:latin typeface="+mj-lt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69809" y="4534691"/>
            <a:ext cx="382502" cy="3591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69810" y="5644649"/>
            <a:ext cx="382502" cy="35912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87310" y="6555059"/>
            <a:ext cx="382502" cy="3591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69808" y="8624135"/>
            <a:ext cx="382502" cy="35912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69807" y="9887821"/>
            <a:ext cx="382502" cy="35912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87309" y="11093709"/>
            <a:ext cx="382502" cy="35912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rcRect l="41525" t="44180" r="1" b="0"/>
          <a:stretch/>
        </p:blipFill>
        <p:spPr bwMode="auto">
          <a:xfrm rot="7475245">
            <a:off x="13487310" y="12350748"/>
            <a:ext cx="382502" cy="359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0">
              <a:schemeClr val="bg1"/>
            </a:gs>
            <a:gs pos="100000">
              <a:schemeClr val="accent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0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"/>
          <p:cNvSpPr txBox="1"/>
          <p:nvPr/>
        </p:nvSpPr>
        <p:spPr bwMode="auto">
          <a:xfrm>
            <a:off x="5772604" y="365454"/>
            <a:ext cx="14545129" cy="15388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sz="10000" b="1"/>
              <a:t>Достигнутые результаты</a:t>
            </a:r>
            <a:endParaRPr lang="en" sz="10000" b="1"/>
          </a:p>
        </p:txBody>
      </p:sp>
      <p:sp>
        <p:nvSpPr>
          <p:cNvPr id="14" name="Oval 10"/>
          <p:cNvSpPr/>
          <p:nvPr/>
        </p:nvSpPr>
        <p:spPr bwMode="auto">
          <a:xfrm>
            <a:off x="1022806" y="2719225"/>
            <a:ext cx="4749799" cy="4292599"/>
          </a:xfrm>
          <a:prstGeom prst="ellipse">
            <a:avLst/>
          </a:prstGeom>
          <a:gradFill>
            <a:gsLst>
              <a:gs pos="200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chemeClr val="tx1"/>
                </a:solidFill>
                <a:latin typeface="+mj-lt"/>
              </a:rPr>
              <a:t>Повышение доступности</a:t>
            </a:r>
            <a:endParaRPr lang="ru-RU" sz="4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"/>
          <p:cNvSpPr txBox="1"/>
          <p:nvPr/>
        </p:nvSpPr>
        <p:spPr bwMode="auto">
          <a:xfrm>
            <a:off x="7741867" y="2881129"/>
            <a:ext cx="5705928" cy="13542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ru-RU" sz="4400" b="1"/>
              <a:t>Увеличение количества агентских договоров</a:t>
            </a:r>
            <a:endParaRPr lang="en" sz="4400" b="1"/>
          </a:p>
        </p:txBody>
      </p:sp>
      <p:sp>
        <p:nvSpPr>
          <p:cNvPr id="16" name="Text"/>
          <p:cNvSpPr txBox="1"/>
          <p:nvPr/>
        </p:nvSpPr>
        <p:spPr bwMode="auto">
          <a:xfrm>
            <a:off x="6791144" y="6277470"/>
            <a:ext cx="7654748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ru-RU" sz="4400" b="1"/>
              <a:t>Увеличение количества обращений за услугами в месяц</a:t>
            </a:r>
            <a:endParaRPr lang="en" sz="4400" b="1"/>
          </a:p>
        </p:txBody>
      </p:sp>
      <p:sp>
        <p:nvSpPr>
          <p:cNvPr id="17" name="Text"/>
          <p:cNvSpPr txBox="1"/>
          <p:nvPr/>
        </p:nvSpPr>
        <p:spPr bwMode="auto">
          <a:xfrm>
            <a:off x="6895931" y="9744512"/>
            <a:ext cx="7654748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ctr">
              <a:defRPr/>
            </a:pPr>
            <a:r>
              <a:rPr lang="ru-RU" sz="4400" b="1"/>
              <a:t>Увеличение </a:t>
            </a:r>
            <a:r>
              <a:rPr lang="ru-RU" sz="4400" b="1"/>
              <a:t>ежемесячного дохода </a:t>
            </a:r>
            <a:r>
              <a:rPr lang="ru-RU" sz="4400" b="1"/>
              <a:t>МФЦ</a:t>
            </a:r>
            <a:endParaRPr lang="en" sz="4400" b="1"/>
          </a:p>
        </p:txBody>
      </p:sp>
      <p:sp>
        <p:nvSpPr>
          <p:cNvPr id="21" name="Oval 10"/>
          <p:cNvSpPr/>
          <p:nvPr/>
        </p:nvSpPr>
        <p:spPr bwMode="auto">
          <a:xfrm>
            <a:off x="1022805" y="7690091"/>
            <a:ext cx="4749799" cy="4292599"/>
          </a:xfrm>
          <a:prstGeom prst="ellipse">
            <a:avLst/>
          </a:prstGeom>
          <a:gradFill>
            <a:gsLst>
              <a:gs pos="2000">
                <a:schemeClr val="accent2"/>
              </a:gs>
              <a:gs pos="100000">
                <a:schemeClr val="accent3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4800" b="1">
                <a:solidFill>
                  <a:schemeClr val="tx1"/>
                </a:solidFill>
                <a:latin typeface="+mj-lt"/>
              </a:rPr>
              <a:t>Повышение качества</a:t>
            </a:r>
            <a:endParaRPr lang="ru-RU" sz="4800" b="1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3" name="Прямая со стрелкой 22"/>
          <p:cNvCxnSpPr>
            <a:cxnSpLocks/>
          </p:cNvCxnSpPr>
          <p:nvPr/>
        </p:nvCxnSpPr>
        <p:spPr bwMode="auto">
          <a:xfrm flipV="1">
            <a:off x="16938171" y="2314339"/>
            <a:ext cx="4674920" cy="1921007"/>
          </a:xfrm>
          <a:prstGeom prst="straightConnector1">
            <a:avLst/>
          </a:prstGeom>
          <a:ln w="76200">
            <a:solidFill>
              <a:schemeClr val="tx1"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 bwMode="auto">
          <a:xfrm flipV="1">
            <a:off x="10164640" y="4897335"/>
            <a:ext cx="679207" cy="20472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{{Diagram}}"/>
          <p:cNvGraphicFramePr>
            <a:graphicFrameLocks xmlns:a="http://schemas.openxmlformats.org/drawingml/2006/main"/>
          </p:cNvGraphicFramePr>
          <p:nvPr/>
        </p:nvGraphicFramePr>
        <p:xfrm>
          <a:off x="15314804" y="5985189"/>
          <a:ext cx="8346866" cy="4068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{{Diagram}}"/>
          <p:cNvGraphicFramePr>
            <a:graphicFrameLocks xmlns:a="http://schemas.openxmlformats.org/drawingml/2006/main"/>
          </p:cNvGraphicFramePr>
          <p:nvPr/>
        </p:nvGraphicFramePr>
        <p:xfrm>
          <a:off x="15464433" y="9742814"/>
          <a:ext cx="7581209" cy="3391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"/>
          <p:cNvSpPr txBox="1"/>
          <p:nvPr/>
        </p:nvSpPr>
        <p:spPr bwMode="auto">
          <a:xfrm>
            <a:off x="15314804" y="5006674"/>
            <a:ext cx="7445446" cy="36933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2400" b="1"/>
              <a:t>*на согласовании находятся ещё 6 </a:t>
            </a:r>
            <a:r>
              <a:rPr lang="ru-RU" sz="2400" b="1"/>
              <a:t>агентских договоров </a:t>
            </a:r>
            <a:endParaRPr lang="en" sz="2400" b="1"/>
          </a:p>
        </p:txBody>
      </p:sp>
      <p:sp>
        <p:nvSpPr>
          <p:cNvPr id="33" name="Text"/>
          <p:cNvSpPr txBox="1"/>
          <p:nvPr/>
        </p:nvSpPr>
        <p:spPr bwMode="auto">
          <a:xfrm>
            <a:off x="15417058" y="4165785"/>
            <a:ext cx="1029843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2800" b="1"/>
              <a:t>сен.22</a:t>
            </a:r>
            <a:r>
              <a:rPr lang="ru-RU" sz="2400" b="1"/>
              <a:t> </a:t>
            </a:r>
            <a:endParaRPr lang="en" sz="2400" b="1"/>
          </a:p>
        </p:txBody>
      </p:sp>
      <p:sp>
        <p:nvSpPr>
          <p:cNvPr id="34" name="Text"/>
          <p:cNvSpPr txBox="1"/>
          <p:nvPr/>
        </p:nvSpPr>
        <p:spPr bwMode="auto">
          <a:xfrm>
            <a:off x="21652840" y="1873113"/>
            <a:ext cx="139280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2800" b="1"/>
              <a:t>фев.23*</a:t>
            </a:r>
            <a:r>
              <a:rPr lang="ru-RU" sz="2400" b="1"/>
              <a:t> </a:t>
            </a:r>
            <a:endParaRPr lang="en" sz="2400" b="1"/>
          </a:p>
        </p:txBody>
      </p:sp>
      <p:sp>
        <p:nvSpPr>
          <p:cNvPr id="35" name="Text"/>
          <p:cNvSpPr txBox="1"/>
          <p:nvPr/>
        </p:nvSpPr>
        <p:spPr bwMode="auto">
          <a:xfrm>
            <a:off x="9348217" y="4191421"/>
            <a:ext cx="603622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0</a:t>
            </a:r>
            <a:endParaRPr lang="en" sz="8800" b="1"/>
          </a:p>
        </p:txBody>
      </p:sp>
      <p:sp>
        <p:nvSpPr>
          <p:cNvPr id="36" name="Text"/>
          <p:cNvSpPr txBox="1"/>
          <p:nvPr/>
        </p:nvSpPr>
        <p:spPr bwMode="auto">
          <a:xfrm>
            <a:off x="10757177" y="4175341"/>
            <a:ext cx="1218185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10</a:t>
            </a:r>
            <a:endParaRPr lang="en" sz="8800" b="1"/>
          </a:p>
        </p:txBody>
      </p:sp>
      <p:cxnSp>
        <p:nvCxnSpPr>
          <p:cNvPr id="37" name="Прямая со стрелкой 36"/>
          <p:cNvCxnSpPr>
            <a:cxnSpLocks/>
          </p:cNvCxnSpPr>
          <p:nvPr/>
        </p:nvCxnSpPr>
        <p:spPr bwMode="auto">
          <a:xfrm flipV="1">
            <a:off x="10240665" y="8394221"/>
            <a:ext cx="679207" cy="20472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"/>
          <p:cNvSpPr txBox="1"/>
          <p:nvPr/>
        </p:nvSpPr>
        <p:spPr bwMode="auto">
          <a:xfrm>
            <a:off x="7655912" y="7667245"/>
            <a:ext cx="2319613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1078</a:t>
            </a:r>
            <a:endParaRPr lang="en" sz="8800" b="1"/>
          </a:p>
        </p:txBody>
      </p:sp>
      <p:sp>
        <p:nvSpPr>
          <p:cNvPr id="39" name="Text"/>
          <p:cNvSpPr txBox="1"/>
          <p:nvPr/>
        </p:nvSpPr>
        <p:spPr bwMode="auto">
          <a:xfrm>
            <a:off x="10919874" y="7693185"/>
            <a:ext cx="2335830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4539</a:t>
            </a:r>
            <a:endParaRPr lang="en" sz="8800" b="1"/>
          </a:p>
        </p:txBody>
      </p:sp>
      <p:cxnSp>
        <p:nvCxnSpPr>
          <p:cNvPr id="40" name="Прямая со стрелкой 39"/>
          <p:cNvCxnSpPr>
            <a:cxnSpLocks/>
          </p:cNvCxnSpPr>
          <p:nvPr/>
        </p:nvCxnSpPr>
        <p:spPr bwMode="auto">
          <a:xfrm flipV="1">
            <a:off x="10413575" y="11731438"/>
            <a:ext cx="679207" cy="20472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"/>
          <p:cNvSpPr txBox="1"/>
          <p:nvPr/>
        </p:nvSpPr>
        <p:spPr bwMode="auto">
          <a:xfrm>
            <a:off x="6965342" y="11030402"/>
            <a:ext cx="3183093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21 560</a:t>
            </a:r>
            <a:endParaRPr lang="en" sz="8800" b="1"/>
          </a:p>
        </p:txBody>
      </p:sp>
      <p:sp>
        <p:nvSpPr>
          <p:cNvPr id="42" name="Text"/>
          <p:cNvSpPr txBox="1"/>
          <p:nvPr/>
        </p:nvSpPr>
        <p:spPr bwMode="auto">
          <a:xfrm>
            <a:off x="10879982" y="11054329"/>
            <a:ext cx="3307440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 algn="r">
              <a:defRPr/>
            </a:pPr>
            <a:r>
              <a:rPr lang="ru-RU" sz="8800" b="1"/>
              <a:t>90 780</a:t>
            </a:r>
            <a:endParaRPr lang="en" sz="8800" b="1"/>
          </a:p>
        </p:txBody>
      </p:sp>
      <p:sp>
        <p:nvSpPr>
          <p:cNvPr id="11" name="Прямоугольный треугольник 10"/>
          <p:cNvSpPr/>
          <p:nvPr/>
        </p:nvSpPr>
        <p:spPr bwMode="auto">
          <a:xfrm flipH="1">
            <a:off x="16092000" y="2304000"/>
            <a:ext cx="6556415" cy="2619279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>
                                            <p:graphicEl>
                                              <a:dgm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allAtOnce"/>
        </p:bldSub>
      </p:bldGraphic>
      <p:bldGraphic spid="25" grpId="0">
        <p:bldSub>
          <a:bldChart bld="al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gradFill>
          <a:gsLst>
            <a:gs pos="40000">
              <a:schemeClr val="accent3"/>
            </a:gs>
            <a:gs pos="100000">
              <a:schemeClr val="accent5">
                <a:lumMod val="50000"/>
              </a:schemeClr>
            </a:gs>
          </a:gsLst>
          <a:lin ang="10800000" scaled="0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"/>
          <p:cNvPicPr>
            <a:picLocks noChangeAspect="1"/>
          </p:cNvPicPr>
          <p:nvPr/>
        </p:nvPicPr>
        <p:blipFill>
          <a:blip r:embed="rId2"/>
          <a:srcRect l="42200" t="335" r="18138" b="1010"/>
          <a:stretch/>
        </p:blipFill>
        <p:spPr bwMode="auto">
          <a:xfrm>
            <a:off x="16343313" y="1771650"/>
            <a:ext cx="8039100" cy="11163299"/>
          </a:xfrm>
          <a:custGeom>
            <a:avLst/>
            <a:gdLst>
              <a:gd name="connsiteX0" fmla="*/ 5764878 w 6686536"/>
              <a:gd name="connsiteY0" fmla="*/ 0 h 11522075"/>
              <a:gd name="connsiteX1" fmla="*/ 6686536 w 6686536"/>
              <a:gd name="connsiteY1" fmla="*/ 72239 h 11522075"/>
              <a:gd name="connsiteX2" fmla="*/ 6686536 w 6686536"/>
              <a:gd name="connsiteY2" fmla="*/ 11449836 h 11522075"/>
              <a:gd name="connsiteX3" fmla="*/ 5764878 w 6686536"/>
              <a:gd name="connsiteY3" fmla="*/ 11522075 h 11522075"/>
              <a:gd name="connsiteX4" fmla="*/ 0 w 6686536"/>
              <a:gd name="connsiteY4" fmla="*/ 5761038 h 11522075"/>
              <a:gd name="connsiteX5" fmla="*/ 5764878 w 6686536"/>
              <a:gd name="connsiteY5" fmla="*/ 0 h 1152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86536" h="11522075" fill="norm" stroke="1" extrusionOk="0">
                <a:moveTo>
                  <a:pt x="5764878" y="0"/>
                </a:moveTo>
                <a:cubicBezTo>
                  <a:pt x="6078122" y="0"/>
                  <a:pt x="6385340" y="24080"/>
                  <a:pt x="6686536" y="72239"/>
                </a:cubicBezTo>
                <a:lnTo>
                  <a:pt x="6686536" y="11449836"/>
                </a:lnTo>
                <a:cubicBezTo>
                  <a:pt x="6385340" y="11497995"/>
                  <a:pt x="6078122" y="11522075"/>
                  <a:pt x="5764878" y="11522075"/>
                </a:cubicBezTo>
                <a:cubicBezTo>
                  <a:pt x="2581244" y="11522075"/>
                  <a:pt x="0" y="8942551"/>
                  <a:pt x="0" y="5761038"/>
                </a:cubicBezTo>
                <a:cubicBezTo>
                  <a:pt x="0" y="2579524"/>
                  <a:pt x="2581244" y="0"/>
                  <a:pt x="5764878" y="0"/>
                </a:cubicBezTo>
                <a:close/>
              </a:path>
            </a:pathLst>
          </a:custGeom>
        </p:spPr>
      </p:pic>
      <p:sp>
        <p:nvSpPr>
          <p:cNvPr id="7" name="Text"/>
          <p:cNvSpPr txBox="1"/>
          <p:nvPr/>
        </p:nvSpPr>
        <p:spPr bwMode="auto">
          <a:xfrm>
            <a:off x="1733550" y="498804"/>
            <a:ext cx="16545833" cy="15388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lv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6600">
                <a:latin typeface="+mj-lt"/>
              </a:defRPr>
            </a:lvl1pPr>
            <a:lvl2pPr marL="137153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800"/>
            </a:lvl2pPr>
            <a:lvl3pPr marL="2285886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4000"/>
            </a:lvl3pPr>
            <a:lvl4pPr marL="3200240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4pPr>
            <a:lvl5pPr marL="4114594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5pPr>
            <a:lvl6pPr marL="5028949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6pPr>
            <a:lvl7pPr marL="5943303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7pPr>
            <a:lvl8pPr marL="6857657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8pPr>
            <a:lvl9pPr marL="7772011" indent="-457177">
              <a:lnSpc>
                <a:spcPct val="90000"/>
              </a:lnSpc>
              <a:spcBef>
                <a:spcPts val="1000"/>
              </a:spcBef>
              <a:buFont typeface="Arial"/>
              <a:buChar char="•"/>
            </a:lvl9pPr>
          </a:lstStyle>
          <a:p>
            <a:pPr>
              <a:defRPr/>
            </a:pPr>
            <a:r>
              <a:rPr lang="ru-RU" sz="10000" b="1"/>
              <a:t>Дальнейшее развитие проекта</a:t>
            </a:r>
            <a:endParaRPr lang="en" sz="10000" b="1"/>
          </a:p>
        </p:txBody>
      </p:sp>
      <p:sp>
        <p:nvSpPr>
          <p:cNvPr id="9" name="Freeform 9"/>
          <p:cNvSpPr/>
          <p:nvPr/>
        </p:nvSpPr>
        <p:spPr bwMode="auto">
          <a:xfrm>
            <a:off x="19354799" y="10344150"/>
            <a:ext cx="5027613" cy="3371850"/>
          </a:xfrm>
          <a:custGeom>
            <a:avLst/>
            <a:gdLst>
              <a:gd name="T0" fmla="*/ 1057 w 1064"/>
              <a:gd name="T1" fmla="*/ 0 h 1076"/>
              <a:gd name="T2" fmla="*/ 0 w 1064"/>
              <a:gd name="T3" fmla="*/ 1057 h 1076"/>
              <a:gd name="T4" fmla="*/ 0 w 1064"/>
              <a:gd name="T5" fmla="*/ 1076 h 1076"/>
              <a:gd name="T6" fmla="*/ 1064 w 1064"/>
              <a:gd name="T7" fmla="*/ 1076 h 1076"/>
              <a:gd name="T8" fmla="*/ 1064 w 1064"/>
              <a:gd name="T9" fmla="*/ 0 h 1076"/>
              <a:gd name="T10" fmla="*/ 1057 w 1064"/>
              <a:gd name="T11" fmla="*/ 0 h 1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64" h="1076" fill="norm" stroke="1" extrusionOk="0">
                <a:moveTo>
                  <a:pt x="1057" y="0"/>
                </a:moveTo>
                <a:cubicBezTo>
                  <a:pt x="473" y="0"/>
                  <a:pt x="0" y="473"/>
                  <a:pt x="0" y="1057"/>
                </a:cubicBezTo>
                <a:cubicBezTo>
                  <a:pt x="0" y="1063"/>
                  <a:pt x="0" y="1070"/>
                  <a:pt x="0" y="1076"/>
                </a:cubicBezTo>
                <a:cubicBezTo>
                  <a:pt x="1064" y="1076"/>
                  <a:pt x="1064" y="1076"/>
                  <a:pt x="1064" y="1076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2" y="0"/>
                  <a:pt x="1059" y="0"/>
                  <a:pt x="1057" y="0"/>
                </a:cubicBezTo>
              </a:path>
            </a:pathLst>
          </a:custGeom>
          <a:gradFill>
            <a:gsLst>
              <a:gs pos="6000">
                <a:schemeClr val="accent2">
                  <a:alpha val="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0" name="Oval 12"/>
          <p:cNvSpPr/>
          <p:nvPr/>
        </p:nvSpPr>
        <p:spPr bwMode="auto">
          <a:xfrm>
            <a:off x="348847" y="3389513"/>
            <a:ext cx="10166752" cy="3087487"/>
          </a:xfrm>
          <a:prstGeom prst="ellipse">
            <a:avLst/>
          </a:prstGeom>
          <a:gradFill>
            <a:gsLst>
              <a:gs pos="10000">
                <a:schemeClr val="accent3">
                  <a:alpha val="63000"/>
                </a:schemeClr>
              </a:gs>
              <a:gs pos="10000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+mj-lt"/>
              </a:rPr>
              <a:t>Расширение перечня ресурсоснабжающих организаций региона, с которыми заключены агентские договоры </a:t>
            </a:r>
            <a:endParaRPr/>
          </a:p>
        </p:txBody>
      </p:sp>
      <p:sp>
        <p:nvSpPr>
          <p:cNvPr id="11" name="Oval 12"/>
          <p:cNvSpPr/>
          <p:nvPr/>
        </p:nvSpPr>
        <p:spPr bwMode="auto">
          <a:xfrm>
            <a:off x="7130055" y="4895187"/>
            <a:ext cx="8767963" cy="2458113"/>
          </a:xfrm>
          <a:prstGeom prst="ellipse">
            <a:avLst/>
          </a:prstGeom>
          <a:gradFill>
            <a:gsLst>
              <a:gs pos="10000">
                <a:schemeClr val="accent3">
                  <a:alpha val="63000"/>
                </a:schemeClr>
              </a:gs>
              <a:gs pos="10000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+mj-lt"/>
              </a:rPr>
              <a:t>Увеличение территориального охвата проекта</a:t>
            </a:r>
            <a:endParaRPr lang="ru-RU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Oval 12"/>
          <p:cNvSpPr/>
          <p:nvPr/>
        </p:nvSpPr>
        <p:spPr bwMode="auto">
          <a:xfrm>
            <a:off x="595605" y="8399663"/>
            <a:ext cx="10166752" cy="3087487"/>
          </a:xfrm>
          <a:prstGeom prst="ellipse">
            <a:avLst/>
          </a:prstGeom>
          <a:gradFill>
            <a:gsLst>
              <a:gs pos="10000">
                <a:schemeClr val="accent3">
                  <a:alpha val="63000"/>
                </a:schemeClr>
              </a:gs>
              <a:gs pos="10000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+mj-lt"/>
              </a:rPr>
              <a:t>И</a:t>
            </a:r>
            <a:r>
              <a:rPr lang="ru-RU" b="1">
                <a:solidFill>
                  <a:schemeClr val="tx1"/>
                </a:solidFill>
                <a:latin typeface="+mj-lt"/>
              </a:rPr>
              <a:t>нформационная </a:t>
            </a:r>
            <a:r>
              <a:rPr lang="ru-RU" b="1">
                <a:solidFill>
                  <a:schemeClr val="tx1"/>
                </a:solidFill>
                <a:latin typeface="+mj-lt"/>
              </a:rPr>
              <a:t>кампания по популяризации </a:t>
            </a:r>
            <a:r>
              <a:rPr lang="ru-RU" b="1">
                <a:solidFill>
                  <a:schemeClr val="tx1"/>
                </a:solidFill>
                <a:latin typeface="+mj-lt"/>
              </a:rPr>
              <a:t>получения в МФЦ услуг ресурсоснабжающих организаций</a:t>
            </a:r>
            <a:endParaRPr lang="ru-RU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78375" y="10380863"/>
            <a:ext cx="10271325" cy="2458113"/>
          </a:xfrm>
          <a:prstGeom prst="ellipse">
            <a:avLst/>
          </a:prstGeom>
          <a:gradFill>
            <a:gsLst>
              <a:gs pos="10000">
                <a:schemeClr val="accent3">
                  <a:alpha val="63000"/>
                </a:schemeClr>
              </a:gs>
              <a:gs pos="100000">
                <a:schemeClr val="accent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>
                <a:solidFill>
                  <a:schemeClr val="tx1"/>
                </a:solidFill>
                <a:latin typeface="+mj-lt"/>
              </a:rPr>
              <a:t>Увеличение количества обращений за услугами суперсервиса </a:t>
            </a:r>
            <a:r>
              <a:rPr lang="ru-RU" b="1">
                <a:solidFill>
                  <a:schemeClr val="tx1"/>
                </a:solidFill>
                <a:latin typeface="+mj-lt"/>
              </a:rPr>
              <a:t>в МФЦ</a:t>
            </a:r>
            <a:endParaRPr lang="ru-RU" b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 l="0" t="0" r="12635" b="0"/>
          <a:stretch/>
        </p:blipFill>
        <p:spPr bwMode="auto">
          <a:xfrm>
            <a:off x="14360123" y="498804"/>
            <a:ext cx="10023877" cy="13217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_rels/theme6.xml.rels><?xml version="1.0" encoding="UTF-8" standalone="yes"?><Relationships xmlns="http://schemas.openxmlformats.org/package/2006/relationships"></Relationships>
</file>

<file path=ppt/theme/_rels/theme7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1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2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3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4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6.xml><?xml version="1.0" encoding="utf-8"?>
<a:theme xmlns:a="http://schemas.openxmlformats.org/drawingml/2006/main" xmlns:r="http://schemas.openxmlformats.org/officeDocument/2006/relationships" xmlns:p="http://schemas.openxmlformats.org/presentationml/2006/main" name="6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7.xml><?xml version="1.0" encoding="utf-8"?>
<a:theme xmlns:a="http://schemas.openxmlformats.org/drawingml/2006/main" xmlns:r="http://schemas.openxmlformats.org/officeDocument/2006/relationships" xmlns:p="http://schemas.openxmlformats.org/presentationml/2006/main" name="5_officetheme">
  <a:themeElements>
    <a:clrScheme name="Другая 3">
      <a:dk1>
        <a:srgbClr val="FFFFFF"/>
      </a:dk1>
      <a:lt1>
        <a:srgbClr val="2E2E2E"/>
      </a:lt1>
      <a:dk2>
        <a:srgbClr val="000000"/>
      </a:dk2>
      <a:lt2>
        <a:srgbClr val="FFFFFF"/>
      </a:lt2>
      <a:accent1>
        <a:srgbClr val="F56F1A"/>
      </a:accent1>
      <a:accent2>
        <a:srgbClr val="F2BA00"/>
      </a:accent2>
      <a:accent3>
        <a:srgbClr val="C45814"/>
      </a:accent3>
      <a:accent4>
        <a:srgbClr val="C19400"/>
      </a:accent4>
      <a:accent5>
        <a:srgbClr val="9C4610"/>
      </a:accent5>
      <a:accent6>
        <a:srgbClr val="9A7600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R7-Office/7.3.3.59</Application>
  <DocSecurity>0</DocSecurity>
  <PresentationFormat>Произвольный</PresentationFormat>
  <Paragraphs>0</Paragraphs>
  <Slides>7</Slides>
  <Notes>7</Notes>
  <HiddenSlides>0</HiddenSlides>
  <MMClips>2</MMClips>
  <ScaleCrop>0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Theme 1</vt:lpstr>
      <vt:lpstr>Theme 2</vt:lpstr>
      <vt:lpstr>Theme 3</vt:lpstr>
      <vt:lpstr>Theme 4</vt:lpstr>
      <vt:lpstr>Theme 5</vt:lpstr>
      <vt:lpstr>Theme 6</vt:lpstr>
      <vt:lpstr>Theme 7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</dc:creator>
  <cp:keywords/>
  <dc:description/>
  <dc:identifier/>
  <dc:language/>
  <cp:lastModifiedBy>Отдел организации предоставления услуг для бизнеса ОБУ "УМФЦ Липецкой области"</cp:lastModifiedBy>
  <cp:revision>185</cp:revision>
  <dcterms:created xsi:type="dcterms:W3CDTF">2019-09-18T08:52:44Z</dcterms:created>
  <dcterms:modified xsi:type="dcterms:W3CDTF">2023-08-31T11:21:34Z</dcterms:modified>
  <cp:category/>
  <cp:contentStatus/>
  <cp:version/>
</cp:coreProperties>
</file>