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Roboto Black"/>
      <p:bold r:id="rId26"/>
      <p:boldItalic r:id="rId27"/>
    </p:embeddedFont>
    <p:embeddedFont>
      <p:font typeface="Roboto Medium"/>
      <p:regular r:id="rId28"/>
      <p:bold r:id="rId29"/>
      <p:italic r:id="rId30"/>
      <p:boldItalic r:id="rId31"/>
    </p:embeddedFont>
    <p:embeddedFont>
      <p:font typeface="Fira Sans Extra Condensed Medium"/>
      <p:regular r:id="rId32"/>
      <p:bold r:id="rId33"/>
      <p:italic r:id="rId34"/>
      <p:boldItalic r:id="rId35"/>
    </p:embeddedFont>
    <p:embeddedFont>
      <p:font typeface="Montserrat Light"/>
      <p:regular r:id="rId36"/>
      <p:bold r:id="rId37"/>
      <p:italic r:id="rId38"/>
      <p:boldItalic r:id="rId39"/>
    </p:embeddedFont>
    <p:embeddedFont>
      <p:font typeface="Roboto Light"/>
      <p:regular r:id="rId40"/>
      <p:bold r:id="rId41"/>
      <p:italic r:id="rId42"/>
      <p:boldItalic r:id="rId43"/>
    </p:embeddedFont>
    <p:embeddedFont>
      <p:font typeface="Century Gothic"/>
      <p:regular r:id="rId44"/>
      <p:bold r:id="rId45"/>
      <p:italic r:id="rId46"/>
      <p:boldItalic r:id="rId47"/>
    </p:embeddedFont>
    <p:embeddedFont>
      <p:font typeface="Montserrat SemiBold"/>
      <p:regular r:id="rId48"/>
      <p:bold r:id="rId49"/>
      <p:italic r:id="rId50"/>
      <p:boldItalic r:id="rId51"/>
    </p:embeddedFont>
    <p:embeddedFont>
      <p:font typeface="Roboto"/>
      <p:regular r:id="rId52"/>
      <p:bold r:id="rId53"/>
      <p:italic r:id="rId54"/>
      <p:boldItalic r:id="rId55"/>
    </p:embeddedFont>
    <p:embeddedFont>
      <p:font typeface="Montserrat"/>
      <p:regular r:id="rId56"/>
      <p:bold r:id="rId57"/>
      <p:italic r:id="rId58"/>
      <p:boldItalic r:id="rId59"/>
    </p:embeddedFont>
    <p:embeddedFont>
      <p:font typeface="Montserrat Black"/>
      <p:bold r:id="rId60"/>
      <p:boldItalic r:id="rId61"/>
    </p:embeddedFont>
    <p:embeddedFont>
      <p:font typeface="Montserrat Medium"/>
      <p:regular r:id="rId62"/>
      <p:bold r:id="rId63"/>
      <p:italic r:id="rId64"/>
      <p:boldItalic r:id="rId65"/>
    </p:embeddedFont>
    <p:embeddedFont>
      <p:font typeface="Montserrat ExtraBold"/>
      <p:bold r:id="rId66"/>
      <p:boldItalic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8" roundtripDataSignature="AMtx7mgjDpXc55pZPHpOlFnRxiV/0xF6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9EAEE1D-C47F-4A09-9F65-A74C9C8A4FC3}">
  <a:tblStyle styleId="{D9EAEE1D-C47F-4A09-9F65-A74C9C8A4FC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Light-regular.fntdata"/><Relationship Id="rId42" Type="http://schemas.openxmlformats.org/officeDocument/2006/relationships/font" Target="fonts/RobotoLight-italic.fntdata"/><Relationship Id="rId41" Type="http://schemas.openxmlformats.org/officeDocument/2006/relationships/font" Target="fonts/RobotoLight-bold.fntdata"/><Relationship Id="rId44" Type="http://schemas.openxmlformats.org/officeDocument/2006/relationships/font" Target="fonts/CenturyGothic-regular.fntdata"/><Relationship Id="rId43" Type="http://schemas.openxmlformats.org/officeDocument/2006/relationships/font" Target="fonts/RobotoLight-boldItalic.fntdata"/><Relationship Id="rId46" Type="http://schemas.openxmlformats.org/officeDocument/2006/relationships/font" Target="fonts/CenturyGothic-italic.fntdata"/><Relationship Id="rId45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MontserratSemiBold-regular.fntdata"/><Relationship Id="rId47" Type="http://schemas.openxmlformats.org/officeDocument/2006/relationships/font" Target="fonts/CenturyGothic-boldItalic.fntdata"/><Relationship Id="rId49" Type="http://schemas.openxmlformats.org/officeDocument/2006/relationships/font" Target="fonts/MontserratSemiBo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Medium-boldItalic.fntdata"/><Relationship Id="rId30" Type="http://schemas.openxmlformats.org/officeDocument/2006/relationships/font" Target="fonts/RobotoMedium-italic.fntdata"/><Relationship Id="rId33" Type="http://schemas.openxmlformats.org/officeDocument/2006/relationships/font" Target="fonts/FiraSansExtraCondensedMedium-bold.fntdata"/><Relationship Id="rId32" Type="http://schemas.openxmlformats.org/officeDocument/2006/relationships/font" Target="fonts/FiraSansExtraCondensedMedium-regular.fntdata"/><Relationship Id="rId35" Type="http://schemas.openxmlformats.org/officeDocument/2006/relationships/font" Target="fonts/FiraSansExtraCondensedMedium-boldItalic.fntdata"/><Relationship Id="rId34" Type="http://schemas.openxmlformats.org/officeDocument/2006/relationships/font" Target="fonts/FiraSansExtraCondensedMedium-italic.fntdata"/><Relationship Id="rId37" Type="http://schemas.openxmlformats.org/officeDocument/2006/relationships/font" Target="fonts/MontserratLight-bold.fntdata"/><Relationship Id="rId36" Type="http://schemas.openxmlformats.org/officeDocument/2006/relationships/font" Target="fonts/MontserratLight-regular.fntdata"/><Relationship Id="rId39" Type="http://schemas.openxmlformats.org/officeDocument/2006/relationships/font" Target="fonts/MontserratLight-boldItalic.fntdata"/><Relationship Id="rId38" Type="http://schemas.openxmlformats.org/officeDocument/2006/relationships/font" Target="fonts/MontserratLight-italic.fntdata"/><Relationship Id="rId62" Type="http://schemas.openxmlformats.org/officeDocument/2006/relationships/font" Target="fonts/MontserratMedium-regular.fntdata"/><Relationship Id="rId61" Type="http://schemas.openxmlformats.org/officeDocument/2006/relationships/font" Target="fonts/MontserratBlack-boldItalic.fntdata"/><Relationship Id="rId20" Type="http://schemas.openxmlformats.org/officeDocument/2006/relationships/slide" Target="slides/slide14.xml"/><Relationship Id="rId64" Type="http://schemas.openxmlformats.org/officeDocument/2006/relationships/font" Target="fonts/MontserratMedium-italic.fntdata"/><Relationship Id="rId63" Type="http://schemas.openxmlformats.org/officeDocument/2006/relationships/font" Target="fonts/MontserratMedium-bold.fntdata"/><Relationship Id="rId22" Type="http://schemas.openxmlformats.org/officeDocument/2006/relationships/slide" Target="slides/slide16.xml"/><Relationship Id="rId66" Type="http://schemas.openxmlformats.org/officeDocument/2006/relationships/font" Target="fonts/MontserratExtraBold-bold.fntdata"/><Relationship Id="rId21" Type="http://schemas.openxmlformats.org/officeDocument/2006/relationships/slide" Target="slides/slide15.xml"/><Relationship Id="rId65" Type="http://schemas.openxmlformats.org/officeDocument/2006/relationships/font" Target="fonts/MontserratMedium-boldItalic.fntdata"/><Relationship Id="rId24" Type="http://schemas.openxmlformats.org/officeDocument/2006/relationships/slide" Target="slides/slide18.xml"/><Relationship Id="rId68" Type="http://customschemas.google.com/relationships/presentationmetadata" Target="metadata"/><Relationship Id="rId23" Type="http://schemas.openxmlformats.org/officeDocument/2006/relationships/slide" Target="slides/slide17.xml"/><Relationship Id="rId67" Type="http://schemas.openxmlformats.org/officeDocument/2006/relationships/font" Target="fonts/MontserratExtraBold-boldItalic.fntdata"/><Relationship Id="rId60" Type="http://schemas.openxmlformats.org/officeDocument/2006/relationships/font" Target="fonts/MontserratBlack-bold.fntdata"/><Relationship Id="rId26" Type="http://schemas.openxmlformats.org/officeDocument/2006/relationships/font" Target="fonts/RobotoBlack-bold.fntdata"/><Relationship Id="rId25" Type="http://schemas.openxmlformats.org/officeDocument/2006/relationships/slide" Target="slides/slide19.xml"/><Relationship Id="rId28" Type="http://schemas.openxmlformats.org/officeDocument/2006/relationships/font" Target="fonts/RobotoMedium-regular.fntdata"/><Relationship Id="rId27" Type="http://schemas.openxmlformats.org/officeDocument/2006/relationships/font" Target="fonts/RobotoBlack-boldItalic.fntdata"/><Relationship Id="rId29" Type="http://schemas.openxmlformats.org/officeDocument/2006/relationships/font" Target="fonts/RobotoMedium-bold.fntdata"/><Relationship Id="rId51" Type="http://schemas.openxmlformats.org/officeDocument/2006/relationships/font" Target="fonts/MontserratSemiBold-boldItalic.fntdata"/><Relationship Id="rId50" Type="http://schemas.openxmlformats.org/officeDocument/2006/relationships/font" Target="fonts/MontserratSemiBold-italic.fntdata"/><Relationship Id="rId53" Type="http://schemas.openxmlformats.org/officeDocument/2006/relationships/font" Target="fonts/Roboto-bold.fntdata"/><Relationship Id="rId52" Type="http://schemas.openxmlformats.org/officeDocument/2006/relationships/font" Target="fonts/Roboto-regular.fntdata"/><Relationship Id="rId11" Type="http://schemas.openxmlformats.org/officeDocument/2006/relationships/slide" Target="slides/slide5.xml"/><Relationship Id="rId55" Type="http://schemas.openxmlformats.org/officeDocument/2006/relationships/font" Target="fonts/Roboto-boldItalic.fntdata"/><Relationship Id="rId10" Type="http://schemas.openxmlformats.org/officeDocument/2006/relationships/slide" Target="slides/slide4.xml"/><Relationship Id="rId54" Type="http://schemas.openxmlformats.org/officeDocument/2006/relationships/font" Target="fonts/Roboto-italic.fntdata"/><Relationship Id="rId13" Type="http://schemas.openxmlformats.org/officeDocument/2006/relationships/slide" Target="slides/slide7.xml"/><Relationship Id="rId57" Type="http://schemas.openxmlformats.org/officeDocument/2006/relationships/font" Target="fonts/Montserrat-bold.fntdata"/><Relationship Id="rId12" Type="http://schemas.openxmlformats.org/officeDocument/2006/relationships/slide" Target="slides/slide6.xml"/><Relationship Id="rId56" Type="http://schemas.openxmlformats.org/officeDocument/2006/relationships/font" Target="fonts/Montserrat-regular.fntdata"/><Relationship Id="rId15" Type="http://schemas.openxmlformats.org/officeDocument/2006/relationships/slide" Target="slides/slide9.xml"/><Relationship Id="rId59" Type="http://schemas.openxmlformats.org/officeDocument/2006/relationships/font" Target="fonts/Montserrat-boldItalic.fntdata"/><Relationship Id="rId14" Type="http://schemas.openxmlformats.org/officeDocument/2006/relationships/slide" Target="slides/slide8.xml"/><Relationship Id="rId58" Type="http://schemas.openxmlformats.org/officeDocument/2006/relationships/font" Target="fonts/Montserrat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4a3a9e09e4_8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g24a3a9e09e4_8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4a3a9e09e4_8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g24a3a9e09e4_8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4a3a9e09e4_1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g24a3a9e09e4_1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51e01f8d28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g251e01f8d28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4a3a9e09e4_1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g24a3a9e09e4_1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4c02669cf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g24c02669cf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4a3a9e09e4_1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0" name="Google Shape;540;g24a3a9e09e4_1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4cb10e00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g24cb10e00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5410adaf7a_0_80:notes"/>
          <p:cNvSpPr/>
          <p:nvPr>
            <p:ph idx="2" type="sldImg"/>
          </p:nvPr>
        </p:nvSpPr>
        <p:spPr>
          <a:xfrm>
            <a:off x="426927" y="1143366"/>
            <a:ext cx="6006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4" name="Google Shape;604;g25410adaf7a_0_80:notes"/>
          <p:cNvSpPr txBox="1"/>
          <p:nvPr>
            <p:ph idx="1" type="body"/>
          </p:nvPr>
        </p:nvSpPr>
        <p:spPr>
          <a:xfrm>
            <a:off x="685802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50" lIns="95700" spcFirstLastPara="1" rIns="95700" wrap="square" tIns="47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5" name="Google Shape;605;g25410adaf7a_0_80:notes"/>
          <p:cNvSpPr txBox="1"/>
          <p:nvPr>
            <p:ph idx="12" type="sldNum"/>
          </p:nvPr>
        </p:nvSpPr>
        <p:spPr>
          <a:xfrm>
            <a:off x="3884621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7850" lIns="95700" spcFirstLastPara="1" rIns="95700" wrap="square" tIns="47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4a3a9e09e4_1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3" name="Google Shape;683;g24a3a9e09e4_1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5b9b7fe53_2_606:notes"/>
          <p:cNvSpPr txBox="1"/>
          <p:nvPr>
            <p:ph idx="1" type="body"/>
          </p:nvPr>
        </p:nvSpPr>
        <p:spPr>
          <a:xfrm>
            <a:off x="685802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g245b9b7fe53_2_606:notes"/>
          <p:cNvSpPr/>
          <p:nvPr>
            <p:ph idx="2" type="sldImg"/>
          </p:nvPr>
        </p:nvSpPr>
        <p:spPr>
          <a:xfrm>
            <a:off x="426927" y="1143366"/>
            <a:ext cx="6006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4c02669c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24c02669c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4c10a2c17a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g24c10a2c17a_2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4a3a9e09e4_1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24a3a9e09e4_1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4a3a9e09e4_1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24a3a9e09e4_1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4a3a9e09e4_1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24a3a9e09e4_1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4a3a9e09e4_8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24a3a9e09e4_8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484b6e678a_1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2484b6e678a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6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6" name="Google Shape;66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 1">
  <p:cSld name="Только заголовок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44d5015e4b_0_80"/>
          <p:cNvSpPr txBox="1"/>
          <p:nvPr>
            <p:ph type="title"/>
          </p:nvPr>
        </p:nvSpPr>
        <p:spPr>
          <a:xfrm>
            <a:off x="772342" y="167053"/>
            <a:ext cx="81696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g244d5015e4b_0_80"/>
          <p:cNvSpPr txBox="1"/>
          <p:nvPr>
            <p:ph idx="1" type="body"/>
          </p:nvPr>
        </p:nvSpPr>
        <p:spPr>
          <a:xfrm>
            <a:off x="743639" y="1082408"/>
            <a:ext cx="7614600" cy="3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g244d5015e4b_0_80"/>
          <p:cNvSpPr txBox="1"/>
          <p:nvPr/>
        </p:nvSpPr>
        <p:spPr>
          <a:xfrm>
            <a:off x="8631465" y="4792663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5" name="Google Shape;85;g244d5015e4b_0_8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объект">
  <p:cSld name="2_Заголовок и объект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5b9b7fe53_2_806"/>
          <p:cNvSpPr txBox="1"/>
          <p:nvPr>
            <p:ph idx="1" type="body"/>
          </p:nvPr>
        </p:nvSpPr>
        <p:spPr>
          <a:xfrm>
            <a:off x="743640" y="1082408"/>
            <a:ext cx="7614600" cy="3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95" name="Google Shape;95;g245b9b7fe53_2_806"/>
          <p:cNvSpPr txBox="1"/>
          <p:nvPr/>
        </p:nvSpPr>
        <p:spPr>
          <a:xfrm>
            <a:off x="8631466" y="4792664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6" name="Google Shape;96;g245b9b7fe53_2_806"/>
          <p:cNvSpPr txBox="1"/>
          <p:nvPr>
            <p:ph type="title"/>
          </p:nvPr>
        </p:nvSpPr>
        <p:spPr>
          <a:xfrm>
            <a:off x="772342" y="287309"/>
            <a:ext cx="47535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5b9b7fe53_2_795"/>
          <p:cNvSpPr/>
          <p:nvPr/>
        </p:nvSpPr>
        <p:spPr>
          <a:xfrm>
            <a:off x="3320716" y="-1109914"/>
            <a:ext cx="6526738" cy="6053854"/>
          </a:xfrm>
          <a:custGeom>
            <a:rect b="b" l="l" r="r" t="t"/>
            <a:pathLst>
              <a:path extrusionOk="0" h="5697745" w="6142812">
                <a:moveTo>
                  <a:pt x="3112730" y="386"/>
                </a:moveTo>
                <a:lnTo>
                  <a:pt x="3079823" y="42272"/>
                </a:lnTo>
                <a:lnTo>
                  <a:pt x="3046940" y="31521"/>
                </a:lnTo>
                <a:lnTo>
                  <a:pt x="3042087" y="53022"/>
                </a:lnTo>
                <a:lnTo>
                  <a:pt x="2919002" y="99762"/>
                </a:lnTo>
                <a:lnTo>
                  <a:pt x="2899588" y="154849"/>
                </a:lnTo>
                <a:lnTo>
                  <a:pt x="2959335" y="193167"/>
                </a:lnTo>
                <a:lnTo>
                  <a:pt x="2906893" y="209888"/>
                </a:lnTo>
                <a:lnTo>
                  <a:pt x="2927666" y="260194"/>
                </a:lnTo>
                <a:lnTo>
                  <a:pt x="2882528" y="288951"/>
                </a:lnTo>
                <a:lnTo>
                  <a:pt x="2827708" y="395558"/>
                </a:lnTo>
                <a:lnTo>
                  <a:pt x="2799703" y="345252"/>
                </a:lnTo>
                <a:lnTo>
                  <a:pt x="2677904" y="382357"/>
                </a:lnTo>
                <a:lnTo>
                  <a:pt x="2668197" y="419462"/>
                </a:lnTo>
                <a:lnTo>
                  <a:pt x="2599909" y="393180"/>
                </a:lnTo>
                <a:lnTo>
                  <a:pt x="2558508" y="450573"/>
                </a:lnTo>
                <a:lnTo>
                  <a:pt x="2547539" y="449384"/>
                </a:lnTo>
                <a:lnTo>
                  <a:pt x="2528125" y="402717"/>
                </a:lnTo>
                <a:lnTo>
                  <a:pt x="2536643" y="395437"/>
                </a:lnTo>
                <a:lnTo>
                  <a:pt x="2545185" y="395437"/>
                </a:lnTo>
                <a:lnTo>
                  <a:pt x="2551276" y="366704"/>
                </a:lnTo>
                <a:lnTo>
                  <a:pt x="2515943" y="370272"/>
                </a:lnTo>
                <a:lnTo>
                  <a:pt x="2511090" y="399029"/>
                </a:lnTo>
                <a:lnTo>
                  <a:pt x="2466025" y="401455"/>
                </a:lnTo>
                <a:lnTo>
                  <a:pt x="2455056" y="378692"/>
                </a:lnTo>
                <a:lnTo>
                  <a:pt x="2377108" y="405047"/>
                </a:lnTo>
                <a:lnTo>
                  <a:pt x="2383200" y="421840"/>
                </a:lnTo>
                <a:lnTo>
                  <a:pt x="2336921" y="436182"/>
                </a:lnTo>
                <a:lnTo>
                  <a:pt x="2467238" y="554729"/>
                </a:lnTo>
                <a:lnTo>
                  <a:pt x="2442970" y="567882"/>
                </a:lnTo>
                <a:lnTo>
                  <a:pt x="2445397" y="591834"/>
                </a:lnTo>
                <a:lnTo>
                  <a:pt x="2410962" y="602706"/>
                </a:lnTo>
                <a:lnTo>
                  <a:pt x="2452386" y="635054"/>
                </a:lnTo>
                <a:lnTo>
                  <a:pt x="2446295" y="654153"/>
                </a:lnTo>
                <a:lnTo>
                  <a:pt x="2396353" y="676916"/>
                </a:lnTo>
                <a:lnTo>
                  <a:pt x="2424309" y="729674"/>
                </a:lnTo>
                <a:lnTo>
                  <a:pt x="2407322" y="758406"/>
                </a:lnTo>
                <a:lnTo>
                  <a:pt x="2440204" y="785950"/>
                </a:lnTo>
                <a:lnTo>
                  <a:pt x="2374439" y="888917"/>
                </a:lnTo>
                <a:lnTo>
                  <a:pt x="2362305" y="880545"/>
                </a:lnTo>
                <a:lnTo>
                  <a:pt x="2344032" y="868532"/>
                </a:lnTo>
                <a:lnTo>
                  <a:pt x="2336752" y="894887"/>
                </a:lnTo>
                <a:lnTo>
                  <a:pt x="2214783" y="874502"/>
                </a:lnTo>
                <a:lnTo>
                  <a:pt x="2236624" y="838513"/>
                </a:lnTo>
                <a:lnTo>
                  <a:pt x="2136739" y="815823"/>
                </a:lnTo>
                <a:lnTo>
                  <a:pt x="2119751" y="787066"/>
                </a:lnTo>
                <a:lnTo>
                  <a:pt x="2111258" y="808640"/>
                </a:lnTo>
                <a:lnTo>
                  <a:pt x="2015037" y="767968"/>
                </a:lnTo>
                <a:lnTo>
                  <a:pt x="2028433" y="813421"/>
                </a:lnTo>
                <a:lnTo>
                  <a:pt x="1833468" y="922430"/>
                </a:lnTo>
                <a:lnTo>
                  <a:pt x="1851741" y="978731"/>
                </a:lnTo>
                <a:lnTo>
                  <a:pt x="1784738" y="931992"/>
                </a:lnTo>
                <a:lnTo>
                  <a:pt x="1759160" y="971572"/>
                </a:lnTo>
                <a:lnTo>
                  <a:pt x="1700700" y="970383"/>
                </a:lnTo>
                <a:lnTo>
                  <a:pt x="1699487" y="1027873"/>
                </a:lnTo>
                <a:lnTo>
                  <a:pt x="1584920" y="1024208"/>
                </a:lnTo>
                <a:lnTo>
                  <a:pt x="1569073" y="996737"/>
                </a:lnTo>
                <a:lnTo>
                  <a:pt x="1480157" y="1076820"/>
                </a:lnTo>
                <a:lnTo>
                  <a:pt x="1396118" y="1101986"/>
                </a:lnTo>
                <a:lnTo>
                  <a:pt x="1370540" y="1152317"/>
                </a:lnTo>
                <a:lnTo>
                  <a:pt x="1331567" y="1146347"/>
                </a:lnTo>
                <a:lnTo>
                  <a:pt x="1331567" y="1172628"/>
                </a:lnTo>
                <a:lnTo>
                  <a:pt x="1216975" y="1145133"/>
                </a:lnTo>
                <a:lnTo>
                  <a:pt x="1192708" y="1214587"/>
                </a:lnTo>
                <a:lnTo>
                  <a:pt x="1163466" y="1206215"/>
                </a:lnTo>
                <a:lnTo>
                  <a:pt x="1151332" y="1315152"/>
                </a:lnTo>
                <a:lnTo>
                  <a:pt x="1119663" y="1313938"/>
                </a:lnTo>
                <a:lnTo>
                  <a:pt x="1117236" y="1275644"/>
                </a:lnTo>
                <a:lnTo>
                  <a:pt x="1134223" y="1268364"/>
                </a:lnTo>
                <a:lnTo>
                  <a:pt x="1105102" y="1233564"/>
                </a:lnTo>
                <a:lnTo>
                  <a:pt x="993035" y="1227594"/>
                </a:lnTo>
                <a:lnTo>
                  <a:pt x="986774" y="1243368"/>
                </a:lnTo>
                <a:lnTo>
                  <a:pt x="885603" y="1239777"/>
                </a:lnTo>
                <a:lnTo>
                  <a:pt x="877085" y="1209855"/>
                </a:lnTo>
                <a:lnTo>
                  <a:pt x="851507" y="1221794"/>
                </a:lnTo>
                <a:lnTo>
                  <a:pt x="842964" y="1203788"/>
                </a:lnTo>
                <a:lnTo>
                  <a:pt x="875847" y="1191848"/>
                </a:lnTo>
                <a:lnTo>
                  <a:pt x="818600" y="1183500"/>
                </a:lnTo>
                <a:lnTo>
                  <a:pt x="818600" y="1170275"/>
                </a:lnTo>
                <a:lnTo>
                  <a:pt x="802777" y="1167848"/>
                </a:lnTo>
                <a:lnTo>
                  <a:pt x="758926" y="1202550"/>
                </a:lnTo>
                <a:lnTo>
                  <a:pt x="717501" y="1201361"/>
                </a:lnTo>
                <a:lnTo>
                  <a:pt x="713861" y="1152317"/>
                </a:lnTo>
                <a:lnTo>
                  <a:pt x="696874" y="1158286"/>
                </a:lnTo>
                <a:lnTo>
                  <a:pt x="656614" y="1110358"/>
                </a:lnTo>
                <a:lnTo>
                  <a:pt x="666321" y="1081601"/>
                </a:lnTo>
                <a:lnTo>
                  <a:pt x="623610" y="1074321"/>
                </a:lnTo>
                <a:lnTo>
                  <a:pt x="628464" y="1052747"/>
                </a:lnTo>
                <a:lnTo>
                  <a:pt x="589539" y="1066215"/>
                </a:lnTo>
                <a:lnTo>
                  <a:pt x="581021" y="1017098"/>
                </a:lnTo>
                <a:lnTo>
                  <a:pt x="559180" y="1017098"/>
                </a:lnTo>
                <a:lnTo>
                  <a:pt x="464173" y="1115284"/>
                </a:lnTo>
                <a:lnTo>
                  <a:pt x="429980" y="1115284"/>
                </a:lnTo>
                <a:lnTo>
                  <a:pt x="401951" y="1097351"/>
                </a:lnTo>
                <a:lnTo>
                  <a:pt x="416511" y="1081747"/>
                </a:lnTo>
                <a:lnTo>
                  <a:pt x="395860" y="1056508"/>
                </a:lnTo>
                <a:lnTo>
                  <a:pt x="353246" y="1056508"/>
                </a:lnTo>
                <a:lnTo>
                  <a:pt x="345966" y="1085241"/>
                </a:lnTo>
                <a:lnTo>
                  <a:pt x="384939" y="1119968"/>
                </a:lnTo>
                <a:lnTo>
                  <a:pt x="352057" y="1121157"/>
                </a:lnTo>
                <a:lnTo>
                  <a:pt x="337496" y="1218227"/>
                </a:lnTo>
                <a:lnTo>
                  <a:pt x="414230" y="1215800"/>
                </a:lnTo>
                <a:lnTo>
                  <a:pt x="433644" y="1181074"/>
                </a:lnTo>
                <a:lnTo>
                  <a:pt x="456795" y="1189446"/>
                </a:lnTo>
                <a:lnTo>
                  <a:pt x="466502" y="1193013"/>
                </a:lnTo>
                <a:lnTo>
                  <a:pt x="434858" y="1256521"/>
                </a:lnTo>
                <a:lnTo>
                  <a:pt x="417870" y="1234948"/>
                </a:lnTo>
                <a:lnTo>
                  <a:pt x="408163" y="1341579"/>
                </a:lnTo>
                <a:lnTo>
                  <a:pt x="437284" y="1358372"/>
                </a:lnTo>
                <a:lnTo>
                  <a:pt x="393433" y="1372714"/>
                </a:lnTo>
                <a:lnTo>
                  <a:pt x="426315" y="1419429"/>
                </a:lnTo>
                <a:lnTo>
                  <a:pt x="398311" y="1420642"/>
                </a:lnTo>
                <a:lnTo>
                  <a:pt x="442162" y="1479321"/>
                </a:lnTo>
                <a:lnTo>
                  <a:pt x="389769" y="1520018"/>
                </a:lnTo>
                <a:lnTo>
                  <a:pt x="325168" y="1499633"/>
                </a:lnTo>
                <a:lnTo>
                  <a:pt x="321528" y="1511646"/>
                </a:lnTo>
                <a:lnTo>
                  <a:pt x="210674" y="1542781"/>
                </a:lnTo>
                <a:lnTo>
                  <a:pt x="221643" y="1588234"/>
                </a:lnTo>
                <a:lnTo>
                  <a:pt x="269110" y="1612235"/>
                </a:lnTo>
                <a:lnTo>
                  <a:pt x="250837" y="1636211"/>
                </a:lnTo>
                <a:lnTo>
                  <a:pt x="267824" y="1650529"/>
                </a:lnTo>
                <a:lnTo>
                  <a:pt x="187499" y="1718817"/>
                </a:lnTo>
                <a:lnTo>
                  <a:pt x="211766" y="1742721"/>
                </a:lnTo>
                <a:lnTo>
                  <a:pt x="171579" y="1764295"/>
                </a:lnTo>
                <a:lnTo>
                  <a:pt x="177670" y="1808632"/>
                </a:lnTo>
                <a:lnTo>
                  <a:pt x="216644" y="1802589"/>
                </a:lnTo>
                <a:lnTo>
                  <a:pt x="243338" y="1826565"/>
                </a:lnTo>
                <a:lnTo>
                  <a:pt x="212883" y="1848139"/>
                </a:lnTo>
                <a:lnTo>
                  <a:pt x="222590" y="1860079"/>
                </a:lnTo>
                <a:lnTo>
                  <a:pt x="204316" y="1904440"/>
                </a:lnTo>
                <a:lnTo>
                  <a:pt x="176554" y="1888884"/>
                </a:lnTo>
                <a:lnTo>
                  <a:pt x="161994" y="1918806"/>
                </a:lnTo>
                <a:lnTo>
                  <a:pt x="152287" y="1940380"/>
                </a:lnTo>
                <a:lnTo>
                  <a:pt x="112075" y="1924776"/>
                </a:lnTo>
                <a:lnTo>
                  <a:pt x="119356" y="1957100"/>
                </a:lnTo>
                <a:lnTo>
                  <a:pt x="92491" y="2002602"/>
                </a:lnTo>
                <a:lnTo>
                  <a:pt x="65797" y="1997748"/>
                </a:lnTo>
                <a:lnTo>
                  <a:pt x="-16" y="2111612"/>
                </a:lnTo>
                <a:lnTo>
                  <a:pt x="67035" y="2184632"/>
                </a:lnTo>
                <a:lnTo>
                  <a:pt x="75577" y="2228896"/>
                </a:lnTo>
                <a:lnTo>
                  <a:pt x="106033" y="2213365"/>
                </a:lnTo>
                <a:lnTo>
                  <a:pt x="80309" y="2245617"/>
                </a:lnTo>
                <a:lnTo>
                  <a:pt x="122947" y="2309076"/>
                </a:lnTo>
                <a:lnTo>
                  <a:pt x="127801" y="2340212"/>
                </a:lnTo>
                <a:lnTo>
                  <a:pt x="180170" y="2409714"/>
                </a:lnTo>
                <a:lnTo>
                  <a:pt x="171676" y="2447037"/>
                </a:lnTo>
                <a:lnTo>
                  <a:pt x="228923" y="2456574"/>
                </a:lnTo>
                <a:lnTo>
                  <a:pt x="232588" y="2472178"/>
                </a:lnTo>
                <a:lnTo>
                  <a:pt x="239868" y="2504430"/>
                </a:lnTo>
                <a:lnTo>
                  <a:pt x="226472" y="2516564"/>
                </a:lnTo>
                <a:lnTo>
                  <a:pt x="248313" y="2570462"/>
                </a:lnTo>
                <a:lnTo>
                  <a:pt x="204462" y="2559638"/>
                </a:lnTo>
                <a:lnTo>
                  <a:pt x="199608" y="2587182"/>
                </a:lnTo>
                <a:lnTo>
                  <a:pt x="220333" y="2645861"/>
                </a:lnTo>
                <a:lnTo>
                  <a:pt x="239747" y="2659087"/>
                </a:lnTo>
                <a:lnTo>
                  <a:pt x="217906" y="2729705"/>
                </a:lnTo>
                <a:lnTo>
                  <a:pt x="248362" y="2741645"/>
                </a:lnTo>
                <a:lnTo>
                  <a:pt x="254453" y="2791976"/>
                </a:lnTo>
                <a:lnTo>
                  <a:pt x="294640" y="2807580"/>
                </a:lnTo>
                <a:lnTo>
                  <a:pt x="304347" y="2885381"/>
                </a:lnTo>
                <a:lnTo>
                  <a:pt x="271464" y="2887808"/>
                </a:lnTo>
                <a:lnTo>
                  <a:pt x="277556" y="2918943"/>
                </a:lnTo>
                <a:lnTo>
                  <a:pt x="249527" y="2929767"/>
                </a:lnTo>
                <a:lnTo>
                  <a:pt x="243435" y="2905815"/>
                </a:lnTo>
                <a:lnTo>
                  <a:pt x="191066" y="2910668"/>
                </a:lnTo>
                <a:lnTo>
                  <a:pt x="184975" y="2968158"/>
                </a:lnTo>
                <a:lnTo>
                  <a:pt x="251978" y="3022080"/>
                </a:lnTo>
                <a:lnTo>
                  <a:pt x="209340" y="3043581"/>
                </a:lnTo>
                <a:lnTo>
                  <a:pt x="222735" y="3078357"/>
                </a:lnTo>
                <a:lnTo>
                  <a:pt x="211766" y="3096290"/>
                </a:lnTo>
                <a:lnTo>
                  <a:pt x="219047" y="3107114"/>
                </a:lnTo>
                <a:lnTo>
                  <a:pt x="183737" y="3125023"/>
                </a:lnTo>
                <a:lnTo>
                  <a:pt x="181311" y="3157347"/>
                </a:lnTo>
                <a:lnTo>
                  <a:pt x="210432" y="3177732"/>
                </a:lnTo>
                <a:lnTo>
                  <a:pt x="198298" y="3213648"/>
                </a:lnTo>
                <a:lnTo>
                  <a:pt x="229846" y="3229179"/>
                </a:lnTo>
                <a:lnTo>
                  <a:pt x="189950" y="3262426"/>
                </a:lnTo>
                <a:lnTo>
                  <a:pt x="199657" y="3301933"/>
                </a:lnTo>
                <a:lnTo>
                  <a:pt x="175389" y="3309214"/>
                </a:lnTo>
                <a:lnTo>
                  <a:pt x="180243" y="3391869"/>
                </a:lnTo>
                <a:lnTo>
                  <a:pt x="160829" y="3435016"/>
                </a:lnTo>
                <a:lnTo>
                  <a:pt x="137702" y="3438608"/>
                </a:lnTo>
                <a:lnTo>
                  <a:pt x="194949" y="3486463"/>
                </a:lnTo>
                <a:lnTo>
                  <a:pt x="176675" y="3509226"/>
                </a:lnTo>
                <a:lnTo>
                  <a:pt x="209558" y="3559557"/>
                </a:lnTo>
                <a:lnTo>
                  <a:pt x="257050" y="3565527"/>
                </a:lnTo>
                <a:lnTo>
                  <a:pt x="260714" y="3583436"/>
                </a:lnTo>
                <a:lnTo>
                  <a:pt x="266805" y="3617047"/>
                </a:lnTo>
                <a:lnTo>
                  <a:pt x="285079" y="3618236"/>
                </a:lnTo>
                <a:lnTo>
                  <a:pt x="308205" y="3638548"/>
                </a:lnTo>
                <a:lnTo>
                  <a:pt x="324052" y="3631268"/>
                </a:lnTo>
                <a:lnTo>
                  <a:pt x="370403" y="3649274"/>
                </a:lnTo>
                <a:lnTo>
                  <a:pt x="391128" y="3632481"/>
                </a:lnTo>
                <a:lnTo>
                  <a:pt x="450801" y="3624109"/>
                </a:lnTo>
                <a:lnTo>
                  <a:pt x="433814" y="3603724"/>
                </a:lnTo>
                <a:lnTo>
                  <a:pt x="480117" y="3587004"/>
                </a:lnTo>
                <a:lnTo>
                  <a:pt x="510572" y="3603724"/>
                </a:lnTo>
                <a:lnTo>
                  <a:pt x="532413" y="3567808"/>
                </a:lnTo>
                <a:lnTo>
                  <a:pt x="517853" y="3553418"/>
                </a:lnTo>
                <a:lnTo>
                  <a:pt x="529986" y="3518691"/>
                </a:lnTo>
                <a:lnTo>
                  <a:pt x="598178" y="3522282"/>
                </a:lnTo>
                <a:lnTo>
                  <a:pt x="632298" y="3546234"/>
                </a:lnTo>
                <a:lnTo>
                  <a:pt x="688405" y="3516312"/>
                </a:lnTo>
                <a:lnTo>
                  <a:pt x="700538" y="3541454"/>
                </a:lnTo>
                <a:lnTo>
                  <a:pt x="732208" y="3504348"/>
                </a:lnTo>
                <a:lnTo>
                  <a:pt x="794332" y="3584431"/>
                </a:lnTo>
                <a:lnTo>
                  <a:pt x="824764" y="3583242"/>
                </a:lnTo>
                <a:lnTo>
                  <a:pt x="817484" y="3611999"/>
                </a:lnTo>
                <a:lnTo>
                  <a:pt x="852817" y="3637140"/>
                </a:lnTo>
                <a:lnTo>
                  <a:pt x="902760" y="3625201"/>
                </a:lnTo>
                <a:lnTo>
                  <a:pt x="917320" y="3604816"/>
                </a:lnTo>
                <a:lnTo>
                  <a:pt x="938020" y="3608408"/>
                </a:lnTo>
                <a:lnTo>
                  <a:pt x="956294" y="3647988"/>
                </a:lnTo>
                <a:lnTo>
                  <a:pt x="990438" y="3621585"/>
                </a:lnTo>
                <a:lnTo>
                  <a:pt x="1014706" y="3629933"/>
                </a:lnTo>
                <a:lnTo>
                  <a:pt x="1035430" y="3670629"/>
                </a:lnTo>
                <a:lnTo>
                  <a:pt x="1073190" y="3682763"/>
                </a:lnTo>
                <a:lnTo>
                  <a:pt x="1068337" y="3668348"/>
                </a:lnTo>
                <a:lnTo>
                  <a:pt x="1095031" y="3651628"/>
                </a:lnTo>
                <a:lnTo>
                  <a:pt x="1096245" y="3676794"/>
                </a:lnTo>
                <a:lnTo>
                  <a:pt x="1171765" y="3697105"/>
                </a:lnTo>
                <a:lnTo>
                  <a:pt x="1191179" y="3754595"/>
                </a:lnTo>
                <a:lnTo>
                  <a:pt x="1214330" y="3765346"/>
                </a:lnTo>
                <a:lnTo>
                  <a:pt x="1254517" y="3719868"/>
                </a:lnTo>
                <a:lnTo>
                  <a:pt x="1341080" y="3729430"/>
                </a:lnTo>
                <a:lnTo>
                  <a:pt x="1360494" y="3774980"/>
                </a:lnTo>
                <a:lnTo>
                  <a:pt x="1416527" y="3737802"/>
                </a:lnTo>
                <a:lnTo>
                  <a:pt x="1399540" y="3730522"/>
                </a:lnTo>
                <a:lnTo>
                  <a:pt x="1417813" y="3691039"/>
                </a:lnTo>
                <a:lnTo>
                  <a:pt x="1449361" y="3661093"/>
                </a:lnTo>
                <a:lnTo>
                  <a:pt x="1443270" y="3649153"/>
                </a:lnTo>
                <a:lnTo>
                  <a:pt x="1457831" y="3590474"/>
                </a:lnTo>
                <a:lnTo>
                  <a:pt x="1500444" y="3602414"/>
                </a:lnTo>
                <a:lnTo>
                  <a:pt x="1504109" y="3579651"/>
                </a:lnTo>
                <a:lnTo>
                  <a:pt x="1500444" y="3572370"/>
                </a:lnTo>
                <a:lnTo>
                  <a:pt x="1488311" y="3538857"/>
                </a:lnTo>
                <a:lnTo>
                  <a:pt x="1509035" y="3541284"/>
                </a:lnTo>
                <a:lnTo>
                  <a:pt x="1517553" y="3501801"/>
                </a:lnTo>
                <a:lnTo>
                  <a:pt x="1549101" y="3482605"/>
                </a:lnTo>
                <a:lnTo>
                  <a:pt x="1568515" y="3517332"/>
                </a:lnTo>
                <a:lnTo>
                  <a:pt x="1598971" y="3512478"/>
                </a:lnTo>
                <a:lnTo>
                  <a:pt x="1597757" y="3495685"/>
                </a:lnTo>
                <a:lnTo>
                  <a:pt x="1651413" y="3489691"/>
                </a:lnTo>
                <a:lnTo>
                  <a:pt x="1652650" y="3489691"/>
                </a:lnTo>
                <a:lnTo>
                  <a:pt x="1667211" y="3508887"/>
                </a:lnTo>
                <a:lnTo>
                  <a:pt x="1696332" y="3476562"/>
                </a:lnTo>
                <a:lnTo>
                  <a:pt x="1686625" y="3454988"/>
                </a:lnTo>
                <a:lnTo>
                  <a:pt x="1756054" y="3420262"/>
                </a:lnTo>
                <a:lnTo>
                  <a:pt x="1768188" y="3392718"/>
                </a:lnTo>
                <a:lnTo>
                  <a:pt x="1797309" y="3403541"/>
                </a:lnTo>
                <a:lnTo>
                  <a:pt x="1775468" y="3429823"/>
                </a:lnTo>
                <a:lnTo>
                  <a:pt x="1798619" y="3462147"/>
                </a:lnTo>
                <a:lnTo>
                  <a:pt x="1805900" y="3471854"/>
                </a:lnTo>
                <a:lnTo>
                  <a:pt x="1779205" y="3477824"/>
                </a:lnTo>
                <a:lnTo>
                  <a:pt x="1786486" y="3514929"/>
                </a:lnTo>
                <a:lnTo>
                  <a:pt x="1770639" y="3537716"/>
                </a:lnTo>
                <a:lnTo>
                  <a:pt x="1798668" y="3576010"/>
                </a:lnTo>
                <a:lnTo>
                  <a:pt x="1834608" y="3542618"/>
                </a:lnTo>
                <a:lnTo>
                  <a:pt x="1893069" y="3580913"/>
                </a:lnTo>
                <a:lnTo>
                  <a:pt x="1971113" y="3565381"/>
                </a:lnTo>
                <a:lnTo>
                  <a:pt x="2011300" y="3620469"/>
                </a:lnTo>
                <a:lnTo>
                  <a:pt x="2004020" y="3651604"/>
                </a:lnTo>
                <a:lnTo>
                  <a:pt x="2030714" y="3680361"/>
                </a:lnTo>
                <a:lnTo>
                  <a:pt x="2016153" y="3715063"/>
                </a:lnTo>
                <a:lnTo>
                  <a:pt x="2044158" y="3722344"/>
                </a:lnTo>
                <a:lnTo>
                  <a:pt x="2046585" y="3723533"/>
                </a:lnTo>
                <a:lnTo>
                  <a:pt x="2099124" y="3669538"/>
                </a:lnTo>
                <a:lnTo>
                  <a:pt x="2082137" y="3650415"/>
                </a:lnTo>
                <a:lnTo>
                  <a:pt x="2184473" y="3625249"/>
                </a:lnTo>
                <a:lnTo>
                  <a:pt x="2213764" y="3559412"/>
                </a:lnTo>
                <a:lnTo>
                  <a:pt x="2295376" y="3521020"/>
                </a:lnTo>
                <a:lnTo>
                  <a:pt x="2239342" y="3507892"/>
                </a:lnTo>
                <a:lnTo>
                  <a:pt x="2239657" y="3456008"/>
                </a:lnTo>
                <a:lnTo>
                  <a:pt x="2212793" y="3437637"/>
                </a:lnTo>
                <a:lnTo>
                  <a:pt x="2156978" y="3368281"/>
                </a:lnTo>
                <a:lnTo>
                  <a:pt x="2097304" y="3311470"/>
                </a:lnTo>
                <a:lnTo>
                  <a:pt x="2089757" y="3281524"/>
                </a:lnTo>
                <a:lnTo>
                  <a:pt x="2088835" y="3256432"/>
                </a:lnTo>
                <a:lnTo>
                  <a:pt x="2068984" y="3247914"/>
                </a:lnTo>
                <a:lnTo>
                  <a:pt x="2080171" y="3225539"/>
                </a:lnTo>
                <a:lnTo>
                  <a:pt x="2058088" y="3220152"/>
                </a:lnTo>
                <a:lnTo>
                  <a:pt x="2053234" y="3194161"/>
                </a:lnTo>
                <a:lnTo>
                  <a:pt x="2036247" y="3182294"/>
                </a:lnTo>
                <a:lnTo>
                  <a:pt x="2039450" y="3131333"/>
                </a:lnTo>
                <a:lnTo>
                  <a:pt x="2049958" y="3132230"/>
                </a:lnTo>
                <a:lnTo>
                  <a:pt x="2057238" y="3043460"/>
                </a:lnTo>
                <a:lnTo>
                  <a:pt x="2193743" y="3045183"/>
                </a:lnTo>
                <a:lnTo>
                  <a:pt x="2202407" y="3073479"/>
                </a:lnTo>
                <a:lnTo>
                  <a:pt x="2239269" y="3081608"/>
                </a:lnTo>
                <a:lnTo>
                  <a:pt x="2241914" y="3160089"/>
                </a:lnTo>
                <a:lnTo>
                  <a:pt x="2272516" y="3177611"/>
                </a:lnTo>
                <a:lnTo>
                  <a:pt x="2311344" y="3145141"/>
                </a:lnTo>
                <a:lnTo>
                  <a:pt x="2330612" y="3143879"/>
                </a:lnTo>
                <a:lnTo>
                  <a:pt x="2338766" y="3161934"/>
                </a:lnTo>
                <a:lnTo>
                  <a:pt x="2391135" y="3182707"/>
                </a:lnTo>
                <a:lnTo>
                  <a:pt x="2442437" y="3194113"/>
                </a:lnTo>
                <a:lnTo>
                  <a:pt x="2376138" y="3132449"/>
                </a:lnTo>
                <a:lnTo>
                  <a:pt x="2429526" y="3123785"/>
                </a:lnTo>
                <a:lnTo>
                  <a:pt x="2408899" y="3092238"/>
                </a:lnTo>
                <a:lnTo>
                  <a:pt x="2429599" y="3069620"/>
                </a:lnTo>
                <a:lnTo>
                  <a:pt x="2416058" y="3044164"/>
                </a:lnTo>
                <a:lnTo>
                  <a:pt x="2421300" y="2962916"/>
                </a:lnTo>
                <a:lnTo>
                  <a:pt x="2412102" y="2928359"/>
                </a:lnTo>
                <a:lnTo>
                  <a:pt x="2379584" y="2868928"/>
                </a:lnTo>
                <a:lnTo>
                  <a:pt x="2393902" y="2856479"/>
                </a:lnTo>
                <a:lnTo>
                  <a:pt x="2414626" y="2870845"/>
                </a:lnTo>
                <a:lnTo>
                  <a:pt x="2418266" y="2848106"/>
                </a:lnTo>
                <a:lnTo>
                  <a:pt x="2469446" y="2858881"/>
                </a:lnTo>
                <a:lnTo>
                  <a:pt x="2484007" y="2826557"/>
                </a:lnTo>
                <a:lnTo>
                  <a:pt x="2505848" y="2816971"/>
                </a:lnTo>
                <a:lnTo>
                  <a:pt x="2514366" y="2824130"/>
                </a:lnTo>
                <a:lnTo>
                  <a:pt x="2515579" y="2819277"/>
                </a:lnTo>
                <a:lnTo>
                  <a:pt x="2522859" y="2828862"/>
                </a:lnTo>
                <a:lnTo>
                  <a:pt x="2552126" y="2798940"/>
                </a:lnTo>
                <a:lnTo>
                  <a:pt x="2544846" y="2778580"/>
                </a:lnTo>
                <a:lnTo>
                  <a:pt x="2588721" y="2759409"/>
                </a:lnTo>
                <a:lnTo>
                  <a:pt x="2606995" y="2763704"/>
                </a:lnTo>
                <a:lnTo>
                  <a:pt x="2610999" y="2741256"/>
                </a:lnTo>
                <a:lnTo>
                  <a:pt x="2620220" y="2742397"/>
                </a:lnTo>
                <a:lnTo>
                  <a:pt x="2619007" y="2752662"/>
                </a:lnTo>
                <a:lnTo>
                  <a:pt x="2611096" y="2752274"/>
                </a:lnTo>
                <a:lnTo>
                  <a:pt x="2609009" y="2763971"/>
                </a:lnTo>
                <a:lnTo>
                  <a:pt x="2637450" y="2771373"/>
                </a:lnTo>
                <a:lnTo>
                  <a:pt x="2653273" y="2731865"/>
                </a:lnTo>
                <a:lnTo>
                  <a:pt x="2666693" y="2747445"/>
                </a:lnTo>
                <a:lnTo>
                  <a:pt x="2672784" y="2739048"/>
                </a:lnTo>
                <a:lnTo>
                  <a:pt x="2677637" y="2711504"/>
                </a:lnTo>
                <a:lnTo>
                  <a:pt x="2709185" y="2713931"/>
                </a:lnTo>
                <a:lnTo>
                  <a:pt x="2710714" y="2686339"/>
                </a:lnTo>
                <a:lnTo>
                  <a:pt x="2728672" y="2712742"/>
                </a:lnTo>
                <a:lnTo>
                  <a:pt x="2744494" y="2692382"/>
                </a:lnTo>
                <a:lnTo>
                  <a:pt x="2751775" y="2704346"/>
                </a:lnTo>
                <a:lnTo>
                  <a:pt x="2761482" y="2697065"/>
                </a:lnTo>
                <a:lnTo>
                  <a:pt x="2751775" y="2670735"/>
                </a:lnTo>
                <a:lnTo>
                  <a:pt x="2737748" y="2647026"/>
                </a:lnTo>
                <a:lnTo>
                  <a:pt x="2691300" y="2700414"/>
                </a:lnTo>
                <a:lnTo>
                  <a:pt x="2659024" y="2690028"/>
                </a:lnTo>
                <a:lnTo>
                  <a:pt x="2676885" y="2660907"/>
                </a:lnTo>
                <a:lnTo>
                  <a:pt x="2681884" y="2675928"/>
                </a:lnTo>
                <a:lnTo>
                  <a:pt x="2687442" y="2657121"/>
                </a:lnTo>
                <a:lnTo>
                  <a:pt x="2702681" y="2641129"/>
                </a:lnTo>
                <a:lnTo>
                  <a:pt x="2723066" y="2654743"/>
                </a:lnTo>
                <a:lnTo>
                  <a:pt x="2727289" y="2634018"/>
                </a:lnTo>
                <a:lnTo>
                  <a:pt x="2721901" y="2620987"/>
                </a:lnTo>
                <a:lnTo>
                  <a:pt x="2701832" y="2561847"/>
                </a:lnTo>
                <a:lnTo>
                  <a:pt x="2703046" y="2473222"/>
                </a:lnTo>
                <a:lnTo>
                  <a:pt x="2723746" y="2438495"/>
                </a:lnTo>
                <a:lnTo>
                  <a:pt x="2726173" y="2426507"/>
                </a:lnTo>
                <a:lnTo>
                  <a:pt x="2717630" y="2425318"/>
                </a:lnTo>
                <a:lnTo>
                  <a:pt x="2711539" y="2439708"/>
                </a:lnTo>
                <a:lnTo>
                  <a:pt x="2708239" y="2439708"/>
                </a:lnTo>
                <a:lnTo>
                  <a:pt x="2705812" y="2427720"/>
                </a:lnTo>
                <a:lnTo>
                  <a:pt x="2710666" y="2416945"/>
                </a:lnTo>
                <a:lnTo>
                  <a:pt x="2719183" y="2421799"/>
                </a:lnTo>
                <a:lnTo>
                  <a:pt x="2718188" y="2424735"/>
                </a:lnTo>
                <a:lnTo>
                  <a:pt x="2722266" y="2415028"/>
                </a:lnTo>
                <a:lnTo>
                  <a:pt x="2735030" y="2383481"/>
                </a:lnTo>
                <a:lnTo>
                  <a:pt x="2713189" y="2381054"/>
                </a:lnTo>
                <a:lnTo>
                  <a:pt x="2693775" y="2400225"/>
                </a:lnTo>
                <a:lnTo>
                  <a:pt x="2686495" y="2384645"/>
                </a:lnTo>
                <a:lnTo>
                  <a:pt x="2686495" y="2399012"/>
                </a:lnTo>
                <a:lnTo>
                  <a:pt x="2675551" y="2388237"/>
                </a:lnTo>
                <a:lnTo>
                  <a:pt x="2673124" y="2370279"/>
                </a:lnTo>
                <a:lnTo>
                  <a:pt x="2668270" y="2361907"/>
                </a:lnTo>
                <a:lnTo>
                  <a:pt x="2679239" y="2355913"/>
                </a:lnTo>
                <a:lnTo>
                  <a:pt x="2659825" y="2354723"/>
                </a:lnTo>
                <a:lnTo>
                  <a:pt x="2669532" y="2333174"/>
                </a:lnTo>
                <a:lnTo>
                  <a:pt x="2665868" y="2324777"/>
                </a:lnTo>
                <a:lnTo>
                  <a:pt x="2691446" y="2303228"/>
                </a:lnTo>
                <a:lnTo>
                  <a:pt x="2698726" y="2305655"/>
                </a:lnTo>
                <a:lnTo>
                  <a:pt x="2714573" y="2300801"/>
                </a:lnTo>
                <a:lnTo>
                  <a:pt x="2715786" y="2317570"/>
                </a:lnTo>
                <a:lnTo>
                  <a:pt x="2712122" y="2324850"/>
                </a:lnTo>
                <a:lnTo>
                  <a:pt x="2716975" y="2332131"/>
                </a:lnTo>
                <a:lnTo>
                  <a:pt x="2736389" y="2328539"/>
                </a:lnTo>
                <a:lnTo>
                  <a:pt x="2743669" y="2304587"/>
                </a:lnTo>
                <a:lnTo>
                  <a:pt x="2753376" y="2294880"/>
                </a:lnTo>
                <a:lnTo>
                  <a:pt x="2744834" y="2286507"/>
                </a:lnTo>
                <a:lnTo>
                  <a:pt x="2716830" y="2286507"/>
                </a:lnTo>
                <a:lnTo>
                  <a:pt x="2708312" y="2268550"/>
                </a:lnTo>
                <a:lnTo>
                  <a:pt x="2711952" y="2250592"/>
                </a:lnTo>
                <a:lnTo>
                  <a:pt x="2697391" y="2242195"/>
                </a:lnTo>
                <a:lnTo>
                  <a:pt x="2707098" y="2212273"/>
                </a:lnTo>
                <a:lnTo>
                  <a:pt x="2699818" y="2206279"/>
                </a:lnTo>
                <a:lnTo>
                  <a:pt x="2713214" y="2188321"/>
                </a:lnTo>
                <a:lnTo>
                  <a:pt x="2685209" y="2170339"/>
                </a:lnTo>
                <a:lnTo>
                  <a:pt x="2676691" y="2181114"/>
                </a:lnTo>
                <a:lnTo>
                  <a:pt x="2660820" y="2163156"/>
                </a:lnTo>
                <a:lnTo>
                  <a:pt x="2672954" y="2153594"/>
                </a:lnTo>
                <a:lnTo>
                  <a:pt x="2677807" y="2160875"/>
                </a:lnTo>
                <a:lnTo>
                  <a:pt x="2687514" y="2153594"/>
                </a:lnTo>
                <a:lnTo>
                  <a:pt x="2671692" y="2130831"/>
                </a:lnTo>
                <a:lnTo>
                  <a:pt x="2680210" y="2123551"/>
                </a:lnTo>
                <a:lnTo>
                  <a:pt x="2687490" y="2129545"/>
                </a:lnTo>
                <a:lnTo>
                  <a:pt x="2693581" y="2124692"/>
                </a:lnTo>
                <a:lnTo>
                  <a:pt x="2689941" y="2119838"/>
                </a:lnTo>
                <a:lnTo>
                  <a:pt x="2696032" y="2114985"/>
                </a:lnTo>
                <a:lnTo>
                  <a:pt x="2739884" y="2131754"/>
                </a:lnTo>
                <a:lnTo>
                  <a:pt x="2753279" y="2120979"/>
                </a:lnTo>
                <a:lnTo>
                  <a:pt x="2775120" y="2129375"/>
                </a:lnTo>
                <a:lnTo>
                  <a:pt x="2745999" y="2156919"/>
                </a:lnTo>
                <a:lnTo>
                  <a:pt x="2752090" y="2183249"/>
                </a:lnTo>
                <a:lnTo>
                  <a:pt x="2736389" y="2185288"/>
                </a:lnTo>
                <a:lnTo>
                  <a:pt x="2742335" y="2203610"/>
                </a:lnTo>
                <a:lnTo>
                  <a:pt x="2726512" y="2204799"/>
                </a:lnTo>
                <a:lnTo>
                  <a:pt x="2728939" y="2231153"/>
                </a:lnTo>
                <a:lnTo>
                  <a:pt x="2739908" y="2232343"/>
                </a:lnTo>
                <a:lnTo>
                  <a:pt x="2752042" y="2277868"/>
                </a:lnTo>
                <a:lnTo>
                  <a:pt x="2771456" y="2285149"/>
                </a:lnTo>
                <a:lnTo>
                  <a:pt x="2794583" y="2270782"/>
                </a:lnTo>
                <a:lnTo>
                  <a:pt x="2825038" y="2270782"/>
                </a:lnTo>
                <a:lnTo>
                  <a:pt x="2867676" y="2240836"/>
                </a:lnTo>
                <a:lnTo>
                  <a:pt x="2898132" y="2219287"/>
                </a:lnTo>
                <a:lnTo>
                  <a:pt x="2907839" y="2218073"/>
                </a:lnTo>
                <a:lnTo>
                  <a:pt x="2889541" y="2148620"/>
                </a:lnTo>
                <a:lnTo>
                  <a:pt x="2906529" y="2142625"/>
                </a:lnTo>
                <a:lnTo>
                  <a:pt x="2915047" y="2142625"/>
                </a:lnTo>
                <a:lnTo>
                  <a:pt x="2910193" y="2122289"/>
                </a:lnTo>
                <a:lnTo>
                  <a:pt x="2947953" y="2112582"/>
                </a:lnTo>
                <a:lnTo>
                  <a:pt x="2955234" y="2118552"/>
                </a:lnTo>
                <a:lnTo>
                  <a:pt x="2956447" y="2130540"/>
                </a:lnTo>
                <a:lnTo>
                  <a:pt x="2940600" y="2129351"/>
                </a:lnTo>
                <a:lnTo>
                  <a:pt x="2940600" y="2144907"/>
                </a:lnTo>
                <a:lnTo>
                  <a:pt x="2947881" y="2149760"/>
                </a:lnTo>
                <a:lnTo>
                  <a:pt x="2945454" y="2160559"/>
                </a:lnTo>
                <a:lnTo>
                  <a:pt x="2941814" y="2161748"/>
                </a:lnTo>
                <a:lnTo>
                  <a:pt x="2935722" y="2165340"/>
                </a:lnTo>
                <a:lnTo>
                  <a:pt x="2936936" y="2204847"/>
                </a:lnTo>
                <a:lnTo>
                  <a:pt x="2929656" y="2214554"/>
                </a:lnTo>
                <a:lnTo>
                  <a:pt x="2933296" y="2213365"/>
                </a:lnTo>
                <a:lnTo>
                  <a:pt x="2962417" y="2210939"/>
                </a:lnTo>
                <a:lnTo>
                  <a:pt x="3044053" y="2242074"/>
                </a:lnTo>
                <a:lnTo>
                  <a:pt x="3076935" y="2242074"/>
                </a:lnTo>
                <a:lnTo>
                  <a:pt x="3107391" y="2245665"/>
                </a:lnTo>
                <a:lnTo>
                  <a:pt x="3197545" y="2324705"/>
                </a:lnTo>
                <a:lnTo>
                  <a:pt x="3270663" y="2390567"/>
                </a:lnTo>
                <a:lnTo>
                  <a:pt x="3278525" y="2450823"/>
                </a:lnTo>
                <a:lnTo>
                  <a:pt x="3280394" y="2493558"/>
                </a:lnTo>
                <a:lnTo>
                  <a:pt x="3279885" y="2564395"/>
                </a:lnTo>
                <a:lnTo>
                  <a:pt x="3332763" y="2552261"/>
                </a:lnTo>
                <a:lnTo>
                  <a:pt x="3336428" y="2573811"/>
                </a:lnTo>
                <a:lnTo>
                  <a:pt x="3332763" y="2573811"/>
                </a:lnTo>
                <a:lnTo>
                  <a:pt x="3308496" y="2579805"/>
                </a:lnTo>
                <a:lnTo>
                  <a:pt x="3314587" y="2608538"/>
                </a:lnTo>
                <a:lnTo>
                  <a:pt x="3363292" y="2604970"/>
                </a:lnTo>
                <a:lnTo>
                  <a:pt x="3371858" y="2592982"/>
                </a:lnTo>
                <a:lnTo>
                  <a:pt x="3408381" y="2612153"/>
                </a:lnTo>
                <a:lnTo>
                  <a:pt x="3405760" y="2623486"/>
                </a:lnTo>
                <a:lnTo>
                  <a:pt x="3419156" y="2624724"/>
                </a:lnTo>
                <a:lnTo>
                  <a:pt x="3421170" y="2633582"/>
                </a:lnTo>
                <a:lnTo>
                  <a:pt x="3434541" y="2633582"/>
                </a:lnTo>
                <a:lnTo>
                  <a:pt x="3426436" y="2638095"/>
                </a:lnTo>
                <a:lnTo>
                  <a:pt x="3431289" y="2646662"/>
                </a:lnTo>
                <a:lnTo>
                  <a:pt x="3404207" y="2644405"/>
                </a:lnTo>
                <a:lnTo>
                  <a:pt x="3423961" y="2661708"/>
                </a:lnTo>
                <a:lnTo>
                  <a:pt x="3403673" y="2668187"/>
                </a:lnTo>
                <a:lnTo>
                  <a:pt x="3423912" y="2679617"/>
                </a:lnTo>
                <a:lnTo>
                  <a:pt x="3424276" y="2720144"/>
                </a:lnTo>
                <a:lnTo>
                  <a:pt x="3370669" y="2710073"/>
                </a:lnTo>
                <a:lnTo>
                  <a:pt x="3369286" y="2699104"/>
                </a:lnTo>
                <a:lnTo>
                  <a:pt x="3365112" y="2687747"/>
                </a:lnTo>
                <a:lnTo>
                  <a:pt x="3382269" y="2662727"/>
                </a:lnTo>
                <a:lnTo>
                  <a:pt x="3372392" y="2668138"/>
                </a:lnTo>
                <a:lnTo>
                  <a:pt x="3367757" y="2654063"/>
                </a:lnTo>
                <a:lnTo>
                  <a:pt x="3360161" y="2656490"/>
                </a:lnTo>
                <a:lnTo>
                  <a:pt x="3355308" y="2644356"/>
                </a:lnTo>
                <a:lnTo>
                  <a:pt x="3335312" y="2645764"/>
                </a:lnTo>
                <a:lnTo>
                  <a:pt x="3315898" y="2667313"/>
                </a:lnTo>
                <a:lnTo>
                  <a:pt x="3297624" y="2651758"/>
                </a:lnTo>
                <a:lnTo>
                  <a:pt x="3291533" y="2656611"/>
                </a:lnTo>
                <a:lnTo>
                  <a:pt x="3307355" y="2672191"/>
                </a:lnTo>
                <a:lnTo>
                  <a:pt x="3300075" y="2678161"/>
                </a:lnTo>
                <a:lnTo>
                  <a:pt x="3306166" y="2683014"/>
                </a:lnTo>
                <a:lnTo>
                  <a:pt x="3300366" y="2711553"/>
                </a:lnTo>
                <a:lnTo>
                  <a:pt x="3266392" y="2685199"/>
                </a:lnTo>
                <a:lnTo>
                  <a:pt x="3274910" y="2716334"/>
                </a:lnTo>
                <a:lnTo>
                  <a:pt x="3277336" y="2754652"/>
                </a:lnTo>
                <a:lnTo>
                  <a:pt x="3267629" y="2764359"/>
                </a:lnTo>
                <a:lnTo>
                  <a:pt x="3235766" y="2803770"/>
                </a:lnTo>
                <a:lnTo>
                  <a:pt x="3219944" y="2819349"/>
                </a:lnTo>
                <a:lnTo>
                  <a:pt x="3180946" y="2857668"/>
                </a:lnTo>
                <a:lnTo>
                  <a:pt x="3093243" y="2919938"/>
                </a:lnTo>
                <a:lnTo>
                  <a:pt x="3064001" y="2929645"/>
                </a:lnTo>
                <a:lnTo>
                  <a:pt x="2979938" y="2919938"/>
                </a:lnTo>
                <a:lnTo>
                  <a:pt x="2990883" y="2947482"/>
                </a:lnTo>
                <a:lnTo>
                  <a:pt x="2971468" y="2955879"/>
                </a:lnTo>
                <a:lnTo>
                  <a:pt x="2959335" y="3036131"/>
                </a:lnTo>
                <a:lnTo>
                  <a:pt x="2966615" y="3039698"/>
                </a:lnTo>
                <a:lnTo>
                  <a:pt x="2981176" y="3056467"/>
                </a:lnTo>
                <a:lnTo>
                  <a:pt x="2987267" y="3081608"/>
                </a:lnTo>
                <a:lnTo>
                  <a:pt x="2965426" y="3093597"/>
                </a:lnTo>
                <a:lnTo>
                  <a:pt x="2952685" y="3102503"/>
                </a:lnTo>
                <a:lnTo>
                  <a:pt x="2938125" y="3132473"/>
                </a:lnTo>
                <a:lnTo>
                  <a:pt x="2920119" y="3133905"/>
                </a:lnTo>
                <a:lnTo>
                  <a:pt x="2924389" y="3162444"/>
                </a:lnTo>
                <a:lnTo>
                  <a:pt x="2896239" y="3179989"/>
                </a:lnTo>
                <a:lnTo>
                  <a:pt x="2902161" y="3214546"/>
                </a:lnTo>
                <a:lnTo>
                  <a:pt x="2857484" y="3203140"/>
                </a:lnTo>
                <a:lnTo>
                  <a:pt x="2850204" y="3180086"/>
                </a:lnTo>
                <a:lnTo>
                  <a:pt x="2863794" y="3157687"/>
                </a:lnTo>
                <a:lnTo>
                  <a:pt x="2818656" y="3141452"/>
                </a:lnTo>
                <a:lnTo>
                  <a:pt x="2811060" y="3106361"/>
                </a:lnTo>
                <a:lnTo>
                  <a:pt x="2782643" y="3120218"/>
                </a:lnTo>
                <a:lnTo>
                  <a:pt x="2754784" y="3155867"/>
                </a:lnTo>
                <a:lnTo>
                  <a:pt x="2735370" y="3143903"/>
                </a:lnTo>
                <a:lnTo>
                  <a:pt x="2731706" y="3183411"/>
                </a:lnTo>
                <a:lnTo>
                  <a:pt x="2732846" y="3205106"/>
                </a:lnTo>
                <a:lnTo>
                  <a:pt x="2779197" y="3208843"/>
                </a:lnTo>
                <a:lnTo>
                  <a:pt x="2791743" y="3215808"/>
                </a:lnTo>
                <a:lnTo>
                  <a:pt x="2793685" y="3236848"/>
                </a:lnTo>
                <a:lnTo>
                  <a:pt x="2829552" y="3241701"/>
                </a:lnTo>
                <a:lnTo>
                  <a:pt x="2846078" y="3341198"/>
                </a:lnTo>
                <a:lnTo>
                  <a:pt x="2832149" y="3328142"/>
                </a:lnTo>
                <a:lnTo>
                  <a:pt x="2821641" y="3340276"/>
                </a:lnTo>
                <a:lnTo>
                  <a:pt x="2815574" y="3331515"/>
                </a:lnTo>
                <a:lnTo>
                  <a:pt x="2816448" y="3321808"/>
                </a:lnTo>
                <a:lnTo>
                  <a:pt x="2806741" y="3329331"/>
                </a:lnTo>
                <a:lnTo>
                  <a:pt x="2797931" y="3328239"/>
                </a:lnTo>
                <a:lnTo>
                  <a:pt x="2778517" y="3352118"/>
                </a:lnTo>
                <a:lnTo>
                  <a:pt x="2798562" y="3368353"/>
                </a:lnTo>
                <a:lnTo>
                  <a:pt x="2776212" y="3378740"/>
                </a:lnTo>
                <a:lnTo>
                  <a:pt x="2773931" y="3392961"/>
                </a:lnTo>
                <a:lnTo>
                  <a:pt x="2753449" y="3406599"/>
                </a:lnTo>
                <a:lnTo>
                  <a:pt x="2777498" y="3433463"/>
                </a:lnTo>
                <a:lnTo>
                  <a:pt x="2781478" y="3446883"/>
                </a:lnTo>
                <a:lnTo>
                  <a:pt x="2775096" y="3457027"/>
                </a:lnTo>
                <a:lnTo>
                  <a:pt x="2761943" y="3455813"/>
                </a:lnTo>
                <a:lnTo>
                  <a:pt x="2753862" y="3463773"/>
                </a:lnTo>
                <a:lnTo>
                  <a:pt x="2729934" y="3451639"/>
                </a:lnTo>
                <a:lnTo>
                  <a:pt x="2732361" y="3464793"/>
                </a:lnTo>
                <a:lnTo>
                  <a:pt x="2730395" y="3480300"/>
                </a:lnTo>
                <a:lnTo>
                  <a:pt x="2748596" y="3479474"/>
                </a:lnTo>
                <a:lnTo>
                  <a:pt x="2765971" y="3502019"/>
                </a:lnTo>
                <a:lnTo>
                  <a:pt x="2757720" y="3506387"/>
                </a:lnTo>
                <a:lnTo>
                  <a:pt x="2743014" y="3604258"/>
                </a:lnTo>
                <a:lnTo>
                  <a:pt x="2677807" y="3631292"/>
                </a:lnTo>
                <a:lnTo>
                  <a:pt x="2536473" y="3622944"/>
                </a:lnTo>
                <a:lnTo>
                  <a:pt x="2543753" y="3589382"/>
                </a:lnTo>
                <a:lnTo>
                  <a:pt x="2452411" y="3636145"/>
                </a:lnTo>
                <a:lnTo>
                  <a:pt x="2463379" y="3773864"/>
                </a:lnTo>
                <a:lnTo>
                  <a:pt x="2423168" y="3783425"/>
                </a:lnTo>
                <a:lnTo>
                  <a:pt x="2426736" y="3806018"/>
                </a:lnTo>
                <a:lnTo>
                  <a:pt x="2371891" y="3809585"/>
                </a:lnTo>
                <a:lnTo>
                  <a:pt x="2373104" y="3821525"/>
                </a:lnTo>
                <a:lnTo>
                  <a:pt x="2320735" y="3827592"/>
                </a:lnTo>
                <a:lnTo>
                  <a:pt x="2319522" y="3898210"/>
                </a:lnTo>
                <a:lnTo>
                  <a:pt x="2345100" y="3893357"/>
                </a:lnTo>
                <a:lnTo>
                  <a:pt x="2370678" y="3904107"/>
                </a:lnTo>
                <a:lnTo>
                  <a:pt x="2374342" y="3925681"/>
                </a:lnTo>
                <a:lnTo>
                  <a:pt x="2399920" y="3920828"/>
                </a:lnTo>
                <a:lnTo>
                  <a:pt x="2388951" y="3962713"/>
                </a:lnTo>
                <a:lnTo>
                  <a:pt x="2400041" y="3997731"/>
                </a:lnTo>
                <a:lnTo>
                  <a:pt x="2351312" y="4010933"/>
                </a:lnTo>
                <a:lnTo>
                  <a:pt x="2373153" y="4038428"/>
                </a:lnTo>
                <a:lnTo>
                  <a:pt x="2370726" y="4061191"/>
                </a:lnTo>
                <a:lnTo>
                  <a:pt x="2391426" y="4081576"/>
                </a:lnTo>
                <a:lnTo>
                  <a:pt x="2400041" y="4077814"/>
                </a:lnTo>
                <a:lnTo>
                  <a:pt x="2440228" y="4134115"/>
                </a:lnTo>
                <a:lnTo>
                  <a:pt x="2417077" y="4153213"/>
                </a:lnTo>
                <a:lnTo>
                  <a:pt x="2468233" y="4203544"/>
                </a:lnTo>
                <a:lnTo>
                  <a:pt x="2464593" y="4217886"/>
                </a:lnTo>
                <a:lnTo>
                  <a:pt x="2447606" y="4211917"/>
                </a:lnTo>
                <a:lnTo>
                  <a:pt x="2461001" y="4235869"/>
                </a:lnTo>
                <a:lnTo>
                  <a:pt x="2465855" y="4259845"/>
                </a:lnTo>
                <a:lnTo>
                  <a:pt x="2493884" y="4290980"/>
                </a:lnTo>
                <a:lnTo>
                  <a:pt x="2474470" y="4317335"/>
                </a:lnTo>
                <a:lnTo>
                  <a:pt x="2459909" y="4350848"/>
                </a:lnTo>
                <a:lnTo>
                  <a:pt x="2468427" y="4361599"/>
                </a:lnTo>
                <a:lnTo>
                  <a:pt x="2458720" y="4380794"/>
                </a:lnTo>
                <a:lnTo>
                  <a:pt x="2468427" y="4387953"/>
                </a:lnTo>
                <a:lnTo>
                  <a:pt x="2457483" y="4409527"/>
                </a:lnTo>
                <a:lnTo>
                  <a:pt x="2502547" y="4445443"/>
                </a:lnTo>
                <a:lnTo>
                  <a:pt x="2526815" y="4441851"/>
                </a:lnTo>
                <a:lnTo>
                  <a:pt x="2542637" y="4459785"/>
                </a:lnTo>
                <a:lnTo>
                  <a:pt x="2566905" y="4444254"/>
                </a:lnTo>
                <a:lnTo>
                  <a:pt x="2591172" y="4455004"/>
                </a:lnTo>
                <a:lnTo>
                  <a:pt x="2571758" y="4480170"/>
                </a:lnTo>
                <a:lnTo>
                  <a:pt x="2616896" y="4498152"/>
                </a:lnTo>
                <a:lnTo>
                  <a:pt x="2618109" y="4467017"/>
                </a:lnTo>
                <a:lnTo>
                  <a:pt x="2619323" y="4449034"/>
                </a:lnTo>
                <a:lnTo>
                  <a:pt x="2648565" y="4474176"/>
                </a:lnTo>
                <a:lnTo>
                  <a:pt x="2660699" y="4455004"/>
                </a:lnTo>
                <a:lnTo>
                  <a:pt x="2687393" y="4481359"/>
                </a:lnTo>
                <a:lnTo>
                  <a:pt x="2691058" y="4447821"/>
                </a:lnTo>
                <a:lnTo>
                  <a:pt x="2709331" y="4444254"/>
                </a:lnTo>
                <a:lnTo>
                  <a:pt x="2715422" y="4476578"/>
                </a:lnTo>
                <a:lnTo>
                  <a:pt x="2734836" y="4464639"/>
                </a:lnTo>
                <a:lnTo>
                  <a:pt x="2760414" y="4472986"/>
                </a:lnTo>
                <a:lnTo>
                  <a:pt x="2796961" y="4463279"/>
                </a:lnTo>
                <a:lnTo>
                  <a:pt x="2799388" y="4476505"/>
                </a:lnTo>
                <a:lnTo>
                  <a:pt x="2809095" y="4474079"/>
                </a:lnTo>
                <a:lnTo>
                  <a:pt x="2828509" y="4514775"/>
                </a:lnTo>
                <a:lnTo>
                  <a:pt x="2846758" y="4508805"/>
                </a:lnTo>
                <a:lnTo>
                  <a:pt x="2865031" y="4539941"/>
                </a:lnTo>
                <a:lnTo>
                  <a:pt x="2857751" y="4567484"/>
                </a:lnTo>
                <a:lnTo>
                  <a:pt x="2879592" y="4575857"/>
                </a:lnTo>
                <a:lnTo>
                  <a:pt x="2874738" y="4590247"/>
                </a:lnTo>
                <a:lnTo>
                  <a:pt x="2917376" y="4595101"/>
                </a:lnTo>
                <a:lnTo>
                  <a:pt x="2932058" y="4638273"/>
                </a:lnTo>
                <a:lnTo>
                  <a:pt x="2925967" y="4653779"/>
                </a:lnTo>
                <a:lnTo>
                  <a:pt x="2919876" y="4665744"/>
                </a:lnTo>
                <a:lnTo>
                  <a:pt x="2921017" y="4686128"/>
                </a:lnTo>
                <a:lnTo>
                  <a:pt x="2943027" y="4698068"/>
                </a:lnTo>
                <a:lnTo>
                  <a:pt x="2949118" y="4666933"/>
                </a:lnTo>
                <a:lnTo>
                  <a:pt x="3017334" y="4679066"/>
                </a:lnTo>
                <a:lnTo>
                  <a:pt x="3085526" y="4730513"/>
                </a:lnTo>
                <a:lnTo>
                  <a:pt x="3101373" y="4714982"/>
                </a:lnTo>
                <a:lnTo>
                  <a:pt x="3130494" y="4717409"/>
                </a:lnTo>
                <a:lnTo>
                  <a:pt x="3184100" y="4662297"/>
                </a:lnTo>
                <a:lnTo>
                  <a:pt x="3175583" y="4650358"/>
                </a:lnTo>
                <a:lnTo>
                  <a:pt x="3179223" y="4616820"/>
                </a:lnTo>
                <a:lnTo>
                  <a:pt x="3199923" y="4614393"/>
                </a:lnTo>
                <a:lnTo>
                  <a:pt x="3202350" y="4582069"/>
                </a:lnTo>
                <a:lnTo>
                  <a:pt x="3187789" y="4582069"/>
                </a:lnTo>
                <a:lnTo>
                  <a:pt x="3186576" y="4543702"/>
                </a:lnTo>
                <a:lnTo>
                  <a:pt x="3205990" y="4532952"/>
                </a:lnTo>
                <a:lnTo>
                  <a:pt x="3186576" y="4498225"/>
                </a:lnTo>
                <a:lnTo>
                  <a:pt x="3163449" y="4486091"/>
                </a:lnTo>
                <a:lnTo>
                  <a:pt x="3299929" y="4463304"/>
                </a:lnTo>
                <a:lnTo>
                  <a:pt x="3357177" y="4445394"/>
                </a:lnTo>
                <a:lnTo>
                  <a:pt x="3388846" y="4444205"/>
                </a:lnTo>
                <a:lnTo>
                  <a:pt x="3415540" y="4464590"/>
                </a:lnTo>
                <a:lnTo>
                  <a:pt x="3438667" y="4469444"/>
                </a:lnTo>
                <a:lnTo>
                  <a:pt x="3439880" y="4486188"/>
                </a:lnTo>
                <a:lnTo>
                  <a:pt x="3456867" y="4499390"/>
                </a:lnTo>
                <a:lnTo>
                  <a:pt x="3444734" y="4566441"/>
                </a:lnTo>
                <a:lnTo>
                  <a:pt x="3489799" y="4592795"/>
                </a:lnTo>
                <a:lnTo>
                  <a:pt x="3486158" y="4603546"/>
                </a:lnTo>
                <a:lnTo>
                  <a:pt x="3520133" y="4631089"/>
                </a:lnTo>
                <a:lnTo>
                  <a:pt x="3524987" y="4692171"/>
                </a:lnTo>
                <a:lnTo>
                  <a:pt x="3501835" y="4689744"/>
                </a:lnTo>
                <a:lnTo>
                  <a:pt x="3505500" y="4712531"/>
                </a:lnTo>
                <a:lnTo>
                  <a:pt x="3564033" y="4749636"/>
                </a:lnTo>
                <a:lnTo>
                  <a:pt x="3612762" y="4732819"/>
                </a:lnTo>
                <a:lnTo>
                  <a:pt x="3638340" y="4801132"/>
                </a:lnTo>
                <a:lnTo>
                  <a:pt x="3676100" y="4771210"/>
                </a:lnTo>
                <a:lnTo>
                  <a:pt x="3728470" y="4773637"/>
                </a:lnTo>
                <a:lnTo>
                  <a:pt x="3734561" y="4809553"/>
                </a:lnTo>
                <a:lnTo>
                  <a:pt x="3780839" y="4844280"/>
                </a:lnTo>
                <a:lnTo>
                  <a:pt x="3821050" y="4809553"/>
                </a:lnTo>
                <a:lnTo>
                  <a:pt x="3861310" y="4869421"/>
                </a:lnTo>
                <a:lnTo>
                  <a:pt x="3895430" y="4856292"/>
                </a:lnTo>
                <a:lnTo>
                  <a:pt x="3903948" y="4863451"/>
                </a:lnTo>
                <a:lnTo>
                  <a:pt x="3942922" y="4896989"/>
                </a:lnTo>
                <a:lnTo>
                  <a:pt x="3980682" y="4865853"/>
                </a:lnTo>
                <a:lnTo>
                  <a:pt x="4030624" y="4865853"/>
                </a:lnTo>
                <a:lnTo>
                  <a:pt x="4048898" y="4907739"/>
                </a:lnTo>
                <a:lnTo>
                  <a:pt x="4092749" y="4996340"/>
                </a:lnTo>
                <a:lnTo>
                  <a:pt x="4019656" y="5044292"/>
                </a:lnTo>
                <a:lnTo>
                  <a:pt x="4022082" y="5086154"/>
                </a:lnTo>
                <a:lnTo>
                  <a:pt x="3997815" y="5073025"/>
                </a:lnTo>
                <a:lnTo>
                  <a:pt x="4016088" y="5110130"/>
                </a:lnTo>
                <a:lnTo>
                  <a:pt x="3975877" y="5093410"/>
                </a:lnTo>
                <a:lnTo>
                  <a:pt x="3927172" y="5128113"/>
                </a:lnTo>
                <a:lnTo>
                  <a:pt x="3960054" y="5185529"/>
                </a:lnTo>
                <a:lnTo>
                  <a:pt x="3943067" y="5256245"/>
                </a:lnTo>
                <a:lnTo>
                  <a:pt x="3982041" y="5277819"/>
                </a:lnTo>
                <a:lnTo>
                  <a:pt x="3994175" y="5308954"/>
                </a:lnTo>
                <a:lnTo>
                  <a:pt x="4018442" y="5311381"/>
                </a:lnTo>
                <a:lnTo>
                  <a:pt x="4034289" y="5336546"/>
                </a:lnTo>
                <a:lnTo>
                  <a:pt x="4041569" y="5349699"/>
                </a:lnTo>
                <a:lnTo>
                  <a:pt x="4017302" y="5365303"/>
                </a:lnTo>
                <a:lnTo>
                  <a:pt x="4058702" y="5403597"/>
                </a:lnTo>
                <a:lnTo>
                  <a:pt x="4111095" y="5402408"/>
                </a:lnTo>
                <a:lnTo>
                  <a:pt x="4084401" y="5514912"/>
                </a:lnTo>
                <a:lnTo>
                  <a:pt x="4097797" y="5617928"/>
                </a:lnTo>
                <a:lnTo>
                  <a:pt x="4235515" y="5656246"/>
                </a:lnTo>
                <a:lnTo>
                  <a:pt x="4251338" y="5687382"/>
                </a:lnTo>
                <a:lnTo>
                  <a:pt x="4273178" y="5698132"/>
                </a:lnTo>
                <a:lnTo>
                  <a:pt x="4336516" y="5668186"/>
                </a:lnTo>
                <a:lnTo>
                  <a:pt x="4343797" y="5631081"/>
                </a:lnTo>
                <a:lnTo>
                  <a:pt x="4323072" y="5626228"/>
                </a:lnTo>
                <a:lnTo>
                  <a:pt x="4331614" y="5501687"/>
                </a:lnTo>
                <a:lnTo>
                  <a:pt x="4413226" y="5472954"/>
                </a:lnTo>
                <a:lnTo>
                  <a:pt x="4407135" y="5447788"/>
                </a:lnTo>
                <a:lnTo>
                  <a:pt x="4461931" y="5450215"/>
                </a:lnTo>
                <a:lnTo>
                  <a:pt x="4481345" y="5408329"/>
                </a:lnTo>
                <a:lnTo>
                  <a:pt x="4525876" y="5459849"/>
                </a:lnTo>
                <a:lnTo>
                  <a:pt x="4529540" y="5417891"/>
                </a:lnTo>
                <a:lnTo>
                  <a:pt x="4530754" y="5411921"/>
                </a:lnTo>
                <a:lnTo>
                  <a:pt x="4613652" y="5377218"/>
                </a:lnTo>
                <a:lnTo>
                  <a:pt x="4600256" y="5308978"/>
                </a:lnTo>
                <a:lnTo>
                  <a:pt x="4572178" y="5311405"/>
                </a:lnTo>
                <a:lnTo>
                  <a:pt x="4540631" y="5313832"/>
                </a:lnTo>
                <a:lnTo>
                  <a:pt x="4494328" y="5272990"/>
                </a:lnTo>
                <a:lnTo>
                  <a:pt x="4439484" y="5281483"/>
                </a:lnTo>
                <a:lnTo>
                  <a:pt x="4427350" y="5198828"/>
                </a:lnTo>
                <a:lnTo>
                  <a:pt x="4449191" y="5186694"/>
                </a:lnTo>
                <a:lnTo>
                  <a:pt x="4439484" y="5150778"/>
                </a:lnTo>
                <a:lnTo>
                  <a:pt x="4457757" y="5125686"/>
                </a:lnTo>
                <a:lnTo>
                  <a:pt x="4506462" y="5117241"/>
                </a:lnTo>
                <a:lnTo>
                  <a:pt x="4499182" y="5090886"/>
                </a:lnTo>
                <a:lnTo>
                  <a:pt x="4443148" y="5105301"/>
                </a:lnTo>
                <a:lnTo>
                  <a:pt x="4437057" y="5062226"/>
                </a:lnTo>
                <a:lnTo>
                  <a:pt x="4484573" y="5040652"/>
                </a:lnTo>
                <a:lnTo>
                  <a:pt x="4463848" y="5009517"/>
                </a:lnTo>
                <a:lnTo>
                  <a:pt x="4488116" y="5001072"/>
                </a:lnTo>
                <a:lnTo>
                  <a:pt x="4479598" y="4977193"/>
                </a:lnTo>
                <a:lnTo>
                  <a:pt x="4473507" y="4953216"/>
                </a:lnTo>
                <a:lnTo>
                  <a:pt x="4505055" y="4917300"/>
                </a:lnTo>
                <a:lnTo>
                  <a:pt x="4519615" y="4945985"/>
                </a:lnTo>
                <a:lnTo>
                  <a:pt x="4615933" y="4902910"/>
                </a:lnTo>
                <a:lnTo>
                  <a:pt x="4628066" y="4950838"/>
                </a:lnTo>
                <a:lnTo>
                  <a:pt x="4652334" y="4971150"/>
                </a:lnTo>
                <a:lnTo>
                  <a:pt x="4694972" y="4894538"/>
                </a:lnTo>
                <a:lnTo>
                  <a:pt x="4776584" y="4900507"/>
                </a:lnTo>
                <a:lnTo>
                  <a:pt x="4799735" y="4874153"/>
                </a:lnTo>
                <a:lnTo>
                  <a:pt x="4828856" y="4913660"/>
                </a:lnTo>
                <a:lnTo>
                  <a:pt x="4839825" y="4880195"/>
                </a:lnTo>
                <a:lnTo>
                  <a:pt x="4864092" y="4885049"/>
                </a:lnTo>
                <a:lnTo>
                  <a:pt x="4875061" y="4846682"/>
                </a:lnTo>
                <a:lnTo>
                  <a:pt x="4908017" y="4893422"/>
                </a:lnTo>
                <a:lnTo>
                  <a:pt x="4968928" y="4887451"/>
                </a:lnTo>
                <a:lnTo>
                  <a:pt x="4995623" y="4811955"/>
                </a:lnTo>
                <a:lnTo>
                  <a:pt x="4962740" y="4792856"/>
                </a:lnTo>
                <a:lnTo>
                  <a:pt x="4976136" y="4777253"/>
                </a:lnTo>
                <a:lnTo>
                  <a:pt x="4967593" y="4738958"/>
                </a:lnTo>
                <a:lnTo>
                  <a:pt x="4977300" y="4699378"/>
                </a:lnTo>
                <a:lnTo>
                  <a:pt x="5049156" y="4689817"/>
                </a:lnTo>
                <a:lnTo>
                  <a:pt x="5051583" y="4709012"/>
                </a:lnTo>
                <a:lnTo>
                  <a:pt x="5098589" y="4723330"/>
                </a:lnTo>
                <a:lnTo>
                  <a:pt x="5086456" y="4700543"/>
                </a:lnTo>
                <a:lnTo>
                  <a:pt x="5140063" y="4658657"/>
                </a:lnTo>
                <a:lnTo>
                  <a:pt x="5068182" y="4649120"/>
                </a:lnTo>
                <a:lnTo>
                  <a:pt x="5090023" y="4629925"/>
                </a:lnTo>
                <a:lnTo>
                  <a:pt x="5086359" y="4608351"/>
                </a:lnTo>
                <a:lnTo>
                  <a:pt x="5121692" y="4588039"/>
                </a:lnTo>
                <a:lnTo>
                  <a:pt x="5114412" y="4575905"/>
                </a:lnTo>
                <a:lnTo>
                  <a:pt x="5137563" y="4529239"/>
                </a:lnTo>
                <a:lnTo>
                  <a:pt x="5155837" y="4493323"/>
                </a:lnTo>
                <a:lnTo>
                  <a:pt x="5187384" y="4469346"/>
                </a:lnTo>
                <a:lnTo>
                  <a:pt x="5154502" y="4430980"/>
                </a:lnTo>
                <a:lnTo>
                  <a:pt x="5232522" y="4361550"/>
                </a:lnTo>
                <a:lnTo>
                  <a:pt x="5231308" y="4281467"/>
                </a:lnTo>
                <a:lnTo>
                  <a:pt x="5306829" y="4202404"/>
                </a:lnTo>
                <a:lnTo>
                  <a:pt x="5312920" y="4171268"/>
                </a:lnTo>
                <a:lnTo>
                  <a:pt x="5411640" y="4171268"/>
                </a:lnTo>
                <a:lnTo>
                  <a:pt x="5417732" y="4156926"/>
                </a:lnTo>
                <a:lnTo>
                  <a:pt x="5397007" y="4120938"/>
                </a:lnTo>
                <a:lnTo>
                  <a:pt x="5427463" y="4140133"/>
                </a:lnTo>
                <a:lnTo>
                  <a:pt x="5432316" y="4069515"/>
                </a:lnTo>
                <a:lnTo>
                  <a:pt x="5446877" y="4071941"/>
                </a:lnTo>
                <a:lnTo>
                  <a:pt x="5485851" y="4075533"/>
                </a:lnTo>
                <a:lnTo>
                  <a:pt x="5511501" y="4116205"/>
                </a:lnTo>
                <a:lnTo>
                  <a:pt x="5610173" y="4113779"/>
                </a:lnTo>
                <a:lnTo>
                  <a:pt x="5605320" y="4059880"/>
                </a:lnTo>
                <a:lnTo>
                  <a:pt x="5665017" y="4112589"/>
                </a:lnTo>
                <a:lnTo>
                  <a:pt x="5731996" y="3886295"/>
                </a:lnTo>
                <a:lnTo>
                  <a:pt x="5698021" y="3880252"/>
                </a:lnTo>
                <a:lnTo>
                  <a:pt x="5684626" y="3857538"/>
                </a:lnTo>
                <a:lnTo>
                  <a:pt x="5672492" y="3834775"/>
                </a:lnTo>
                <a:lnTo>
                  <a:pt x="5603062" y="3885009"/>
                </a:lnTo>
                <a:lnTo>
                  <a:pt x="5561638" y="3885009"/>
                </a:lnTo>
                <a:lnTo>
                  <a:pt x="5648127" y="3725765"/>
                </a:lnTo>
                <a:lnTo>
                  <a:pt x="5650554" y="3722198"/>
                </a:lnTo>
                <a:lnTo>
                  <a:pt x="5833337" y="3676721"/>
                </a:lnTo>
                <a:lnTo>
                  <a:pt x="5888158" y="3693441"/>
                </a:lnTo>
                <a:lnTo>
                  <a:pt x="5962464" y="3608505"/>
                </a:lnTo>
                <a:lnTo>
                  <a:pt x="6085476" y="3565430"/>
                </a:lnTo>
                <a:lnTo>
                  <a:pt x="6115932" y="3475640"/>
                </a:lnTo>
                <a:lnTo>
                  <a:pt x="6142797" y="3462414"/>
                </a:lnTo>
                <a:lnTo>
                  <a:pt x="6141583" y="3459988"/>
                </a:lnTo>
                <a:lnTo>
                  <a:pt x="6108628" y="3421669"/>
                </a:lnTo>
                <a:lnTo>
                  <a:pt x="6142797" y="3395315"/>
                </a:lnTo>
                <a:lnTo>
                  <a:pt x="6111054" y="3287591"/>
                </a:lnTo>
                <a:lnTo>
                  <a:pt x="6073294" y="3245632"/>
                </a:lnTo>
                <a:lnTo>
                  <a:pt x="6084263" y="3153416"/>
                </a:lnTo>
                <a:lnTo>
                  <a:pt x="6133065" y="3161764"/>
                </a:lnTo>
                <a:lnTo>
                  <a:pt x="6135492" y="3076828"/>
                </a:lnTo>
                <a:lnTo>
                  <a:pt x="6135492" y="3075566"/>
                </a:lnTo>
                <a:lnTo>
                  <a:pt x="6106201" y="3064743"/>
                </a:lnTo>
                <a:lnTo>
                  <a:pt x="6098921" y="3018076"/>
                </a:lnTo>
                <a:lnTo>
                  <a:pt x="5960062" y="3024046"/>
                </a:lnTo>
                <a:lnTo>
                  <a:pt x="5955209" y="2900718"/>
                </a:lnTo>
                <a:lnTo>
                  <a:pt x="5966153" y="2904286"/>
                </a:lnTo>
                <a:lnTo>
                  <a:pt x="5989304" y="2912658"/>
                </a:lnTo>
                <a:lnTo>
                  <a:pt x="6003865" y="2856357"/>
                </a:lnTo>
                <a:lnTo>
                  <a:pt x="5950282" y="2791709"/>
                </a:lnTo>
                <a:lnTo>
                  <a:pt x="5963678" y="2748634"/>
                </a:lnTo>
                <a:lnTo>
                  <a:pt x="5917400" y="2686363"/>
                </a:lnTo>
                <a:lnTo>
                  <a:pt x="5894249" y="2683937"/>
                </a:lnTo>
                <a:lnTo>
                  <a:pt x="5843093" y="2608465"/>
                </a:lnTo>
                <a:lnTo>
                  <a:pt x="5818825" y="2615745"/>
                </a:lnTo>
                <a:lnTo>
                  <a:pt x="5757695" y="2527120"/>
                </a:lnTo>
                <a:lnTo>
                  <a:pt x="5789364" y="2443348"/>
                </a:lnTo>
                <a:lnTo>
                  <a:pt x="5763787" y="2373846"/>
                </a:lnTo>
                <a:lnTo>
                  <a:pt x="5666352" y="2365474"/>
                </a:lnTo>
                <a:lnTo>
                  <a:pt x="5644511" y="2389450"/>
                </a:lnTo>
                <a:lnTo>
                  <a:pt x="5643298" y="2357102"/>
                </a:lnTo>
                <a:lnTo>
                  <a:pt x="5573869" y="2355913"/>
                </a:lnTo>
                <a:lnTo>
                  <a:pt x="5549601" y="2415805"/>
                </a:lnTo>
                <a:lnTo>
                  <a:pt x="5530187" y="2418232"/>
                </a:lnTo>
                <a:lnTo>
                  <a:pt x="5535041" y="2468562"/>
                </a:lnTo>
                <a:lnTo>
                  <a:pt x="5488690" y="2473416"/>
                </a:lnTo>
                <a:lnTo>
                  <a:pt x="5457021" y="2436238"/>
                </a:lnTo>
                <a:lnTo>
                  <a:pt x="5401933" y="2464825"/>
                </a:lnTo>
                <a:lnTo>
                  <a:pt x="5314231" y="2468490"/>
                </a:lnTo>
                <a:lnTo>
                  <a:pt x="5315444" y="2561798"/>
                </a:lnTo>
                <a:lnTo>
                  <a:pt x="5274044" y="2561798"/>
                </a:lnTo>
                <a:lnTo>
                  <a:pt x="5252203" y="2555828"/>
                </a:lnTo>
                <a:lnTo>
                  <a:pt x="5254630" y="2497150"/>
                </a:lnTo>
                <a:lnTo>
                  <a:pt x="5199809" y="2498339"/>
                </a:lnTo>
                <a:lnTo>
                  <a:pt x="5208327" y="2481618"/>
                </a:lnTo>
                <a:lnTo>
                  <a:pt x="5126643" y="2511564"/>
                </a:lnTo>
                <a:lnTo>
                  <a:pt x="5121789" y="2512753"/>
                </a:lnTo>
                <a:lnTo>
                  <a:pt x="5077938" y="2504308"/>
                </a:lnTo>
                <a:lnTo>
                  <a:pt x="5074273" y="2438471"/>
                </a:lnTo>
                <a:lnTo>
                  <a:pt x="5035300" y="2373822"/>
                </a:lnTo>
                <a:lnTo>
                  <a:pt x="5093760" y="2322375"/>
                </a:lnTo>
                <a:lnTo>
                  <a:pt x="5079200" y="2310241"/>
                </a:lnTo>
                <a:lnTo>
                  <a:pt x="4997588" y="2361761"/>
                </a:lnTo>
                <a:lnTo>
                  <a:pt x="4814805" y="2341376"/>
                </a:lnTo>
                <a:lnTo>
                  <a:pt x="4723462" y="2214457"/>
                </a:lnTo>
                <a:lnTo>
                  <a:pt x="4759864" y="2162962"/>
                </a:lnTo>
                <a:lnTo>
                  <a:pt x="4751346" y="2148620"/>
                </a:lnTo>
                <a:lnTo>
                  <a:pt x="4733072" y="2189316"/>
                </a:lnTo>
                <a:lnTo>
                  <a:pt x="4697763" y="2171382"/>
                </a:lnTo>
                <a:lnTo>
                  <a:pt x="4697763" y="2149809"/>
                </a:lnTo>
                <a:lnTo>
                  <a:pt x="4745254" y="2142650"/>
                </a:lnTo>
                <a:lnTo>
                  <a:pt x="4700189" y="2125832"/>
                </a:lnTo>
                <a:lnTo>
                  <a:pt x="4618602" y="2165534"/>
                </a:lnTo>
                <a:lnTo>
                  <a:pt x="4555191" y="2135588"/>
                </a:lnTo>
                <a:lnTo>
                  <a:pt x="4485762" y="2203901"/>
                </a:lnTo>
                <a:lnTo>
                  <a:pt x="4455306" y="2153400"/>
                </a:lnTo>
                <a:lnTo>
                  <a:pt x="4352994" y="2064775"/>
                </a:lnTo>
                <a:lnTo>
                  <a:pt x="4314020" y="2050433"/>
                </a:lnTo>
                <a:lnTo>
                  <a:pt x="4237287" y="2064775"/>
                </a:lnTo>
                <a:lnTo>
                  <a:pt x="4198265" y="2075744"/>
                </a:lnTo>
                <a:lnTo>
                  <a:pt x="4164290" y="2024176"/>
                </a:lnTo>
                <a:lnTo>
                  <a:pt x="4221537" y="1991851"/>
                </a:lnTo>
                <a:lnTo>
                  <a:pt x="4217897" y="1989425"/>
                </a:lnTo>
                <a:lnTo>
                  <a:pt x="4183704" y="1975058"/>
                </a:lnTo>
                <a:lnTo>
                  <a:pt x="4186131" y="1906818"/>
                </a:lnTo>
                <a:lnTo>
                  <a:pt x="4138542" y="1892403"/>
                </a:lnTo>
                <a:lnTo>
                  <a:pt x="4125146" y="1856487"/>
                </a:lnTo>
                <a:lnTo>
                  <a:pt x="4113013" y="1817004"/>
                </a:lnTo>
                <a:lnTo>
                  <a:pt x="4116653" y="1777424"/>
                </a:lnTo>
                <a:lnTo>
                  <a:pt x="4094812" y="1759514"/>
                </a:lnTo>
                <a:lnTo>
                  <a:pt x="4102092" y="1700835"/>
                </a:lnTo>
                <a:lnTo>
                  <a:pt x="4072971" y="1646937"/>
                </a:lnTo>
                <a:lnTo>
                  <a:pt x="4108281" y="1575105"/>
                </a:lnTo>
                <a:lnTo>
                  <a:pt x="4024242" y="1595417"/>
                </a:lnTo>
                <a:lnTo>
                  <a:pt x="4005969" y="1549940"/>
                </a:lnTo>
                <a:lnTo>
                  <a:pt x="3966995" y="1510457"/>
                </a:lnTo>
                <a:lnTo>
                  <a:pt x="3970635" y="1484102"/>
                </a:lnTo>
                <a:lnTo>
                  <a:pt x="3951221" y="1463717"/>
                </a:lnTo>
                <a:lnTo>
                  <a:pt x="3974372" y="1439741"/>
                </a:lnTo>
                <a:lnTo>
                  <a:pt x="3969519" y="1434887"/>
                </a:lnTo>
                <a:lnTo>
                  <a:pt x="3990243" y="1414503"/>
                </a:lnTo>
                <a:lnTo>
                  <a:pt x="3999950" y="1364269"/>
                </a:lnTo>
                <a:lnTo>
                  <a:pt x="3967068" y="1347476"/>
                </a:lnTo>
                <a:lnTo>
                  <a:pt x="3988908" y="1266010"/>
                </a:lnTo>
                <a:lnTo>
                  <a:pt x="3964641" y="1240942"/>
                </a:lnTo>
                <a:lnTo>
                  <a:pt x="4018248" y="1231235"/>
                </a:lnTo>
                <a:lnTo>
                  <a:pt x="4008541" y="1192916"/>
                </a:lnTo>
                <a:lnTo>
                  <a:pt x="3930594" y="1179787"/>
                </a:lnTo>
                <a:lnTo>
                  <a:pt x="3968354" y="1098321"/>
                </a:lnTo>
                <a:lnTo>
                  <a:pt x="3951367" y="1055246"/>
                </a:lnTo>
                <a:lnTo>
                  <a:pt x="3881937" y="1064808"/>
                </a:lnTo>
                <a:lnTo>
                  <a:pt x="3886791" y="1012099"/>
                </a:lnTo>
                <a:lnTo>
                  <a:pt x="3831898" y="984555"/>
                </a:lnTo>
                <a:lnTo>
                  <a:pt x="3887640" y="936845"/>
                </a:lnTo>
                <a:lnTo>
                  <a:pt x="3829107" y="940413"/>
                </a:lnTo>
                <a:lnTo>
                  <a:pt x="3803529" y="914058"/>
                </a:lnTo>
                <a:lnTo>
                  <a:pt x="3818089" y="881734"/>
                </a:lnTo>
                <a:lnTo>
                  <a:pt x="3911908" y="813421"/>
                </a:lnTo>
                <a:lnTo>
                  <a:pt x="3907054" y="770346"/>
                </a:lnTo>
                <a:lnTo>
                  <a:pt x="3866867" y="746394"/>
                </a:lnTo>
                <a:lnTo>
                  <a:pt x="3888708" y="698538"/>
                </a:lnTo>
                <a:lnTo>
                  <a:pt x="3858252" y="678154"/>
                </a:lnTo>
                <a:lnTo>
                  <a:pt x="3839906" y="560772"/>
                </a:lnTo>
                <a:lnTo>
                  <a:pt x="3861892" y="511654"/>
                </a:lnTo>
                <a:lnTo>
                  <a:pt x="3835028" y="461420"/>
                </a:lnTo>
                <a:lnTo>
                  <a:pt x="3843546" y="417059"/>
                </a:lnTo>
                <a:lnTo>
                  <a:pt x="3766812" y="357191"/>
                </a:lnTo>
                <a:lnTo>
                  <a:pt x="3766812" y="419462"/>
                </a:lnTo>
                <a:lnTo>
                  <a:pt x="3722961" y="399150"/>
                </a:lnTo>
                <a:lnTo>
                  <a:pt x="3634045" y="399150"/>
                </a:lnTo>
                <a:lnTo>
                  <a:pt x="3604924" y="420651"/>
                </a:lnTo>
                <a:lnTo>
                  <a:pt x="3557408" y="418224"/>
                </a:lnTo>
                <a:lnTo>
                  <a:pt x="3550128" y="442200"/>
                </a:lnTo>
                <a:lnTo>
                  <a:pt x="3530568" y="439774"/>
                </a:lnTo>
                <a:lnTo>
                  <a:pt x="3534208" y="403882"/>
                </a:lnTo>
                <a:lnTo>
                  <a:pt x="3464779" y="403882"/>
                </a:lnTo>
                <a:lnTo>
                  <a:pt x="3447791" y="199088"/>
                </a:lnTo>
                <a:lnTo>
                  <a:pt x="3375911" y="152422"/>
                </a:lnTo>
                <a:lnTo>
                  <a:pt x="3335724" y="176301"/>
                </a:lnTo>
                <a:lnTo>
                  <a:pt x="3301604" y="112842"/>
                </a:lnTo>
                <a:lnTo>
                  <a:pt x="3270056" y="120122"/>
                </a:lnTo>
                <a:lnTo>
                  <a:pt x="3259111" y="102116"/>
                </a:lnTo>
                <a:lnTo>
                  <a:pt x="3226229" y="108085"/>
                </a:lnTo>
                <a:lnTo>
                  <a:pt x="3207737" y="61540"/>
                </a:lnTo>
                <a:lnTo>
                  <a:pt x="3168739" y="61540"/>
                </a:lnTo>
                <a:lnTo>
                  <a:pt x="3174830" y="23149"/>
                </a:lnTo>
                <a:close/>
              </a:path>
            </a:pathLst>
          </a:custGeom>
          <a:solidFill>
            <a:srgbClr val="D8D8D8">
              <a:alpha val="48627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CCF3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245b9b7fe53_2_79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00" name="Google Shape;100;g245b9b7fe53_2_7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246" y="0"/>
            <a:ext cx="2214408" cy="822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45b9b7fe53_2_795"/>
          <p:cNvSpPr/>
          <p:nvPr/>
        </p:nvSpPr>
        <p:spPr>
          <a:xfrm>
            <a:off x="3320716" y="-1109914"/>
            <a:ext cx="6526738" cy="6053854"/>
          </a:xfrm>
          <a:custGeom>
            <a:rect b="b" l="l" r="r" t="t"/>
            <a:pathLst>
              <a:path extrusionOk="0" h="5697745" w="6142812">
                <a:moveTo>
                  <a:pt x="3112730" y="386"/>
                </a:moveTo>
                <a:lnTo>
                  <a:pt x="3079823" y="42272"/>
                </a:lnTo>
                <a:lnTo>
                  <a:pt x="3046940" y="31521"/>
                </a:lnTo>
                <a:lnTo>
                  <a:pt x="3042087" y="53022"/>
                </a:lnTo>
                <a:lnTo>
                  <a:pt x="2919002" y="99762"/>
                </a:lnTo>
                <a:lnTo>
                  <a:pt x="2899588" y="154849"/>
                </a:lnTo>
                <a:lnTo>
                  <a:pt x="2959335" y="193167"/>
                </a:lnTo>
                <a:lnTo>
                  <a:pt x="2906893" y="209888"/>
                </a:lnTo>
                <a:lnTo>
                  <a:pt x="2927666" y="260194"/>
                </a:lnTo>
                <a:lnTo>
                  <a:pt x="2882528" y="288951"/>
                </a:lnTo>
                <a:lnTo>
                  <a:pt x="2827708" y="395558"/>
                </a:lnTo>
                <a:lnTo>
                  <a:pt x="2799703" y="345252"/>
                </a:lnTo>
                <a:lnTo>
                  <a:pt x="2677904" y="382357"/>
                </a:lnTo>
                <a:lnTo>
                  <a:pt x="2668197" y="419462"/>
                </a:lnTo>
                <a:lnTo>
                  <a:pt x="2599909" y="393180"/>
                </a:lnTo>
                <a:lnTo>
                  <a:pt x="2558508" y="450573"/>
                </a:lnTo>
                <a:lnTo>
                  <a:pt x="2547539" y="449384"/>
                </a:lnTo>
                <a:lnTo>
                  <a:pt x="2528125" y="402717"/>
                </a:lnTo>
                <a:lnTo>
                  <a:pt x="2536643" y="395437"/>
                </a:lnTo>
                <a:lnTo>
                  <a:pt x="2545185" y="395437"/>
                </a:lnTo>
                <a:lnTo>
                  <a:pt x="2551276" y="366704"/>
                </a:lnTo>
                <a:lnTo>
                  <a:pt x="2515943" y="370272"/>
                </a:lnTo>
                <a:lnTo>
                  <a:pt x="2511090" y="399029"/>
                </a:lnTo>
                <a:lnTo>
                  <a:pt x="2466025" y="401455"/>
                </a:lnTo>
                <a:lnTo>
                  <a:pt x="2455056" y="378692"/>
                </a:lnTo>
                <a:lnTo>
                  <a:pt x="2377108" y="405047"/>
                </a:lnTo>
                <a:lnTo>
                  <a:pt x="2383200" y="421840"/>
                </a:lnTo>
                <a:lnTo>
                  <a:pt x="2336921" y="436182"/>
                </a:lnTo>
                <a:lnTo>
                  <a:pt x="2467238" y="554729"/>
                </a:lnTo>
                <a:lnTo>
                  <a:pt x="2442970" y="567882"/>
                </a:lnTo>
                <a:lnTo>
                  <a:pt x="2445397" y="591834"/>
                </a:lnTo>
                <a:lnTo>
                  <a:pt x="2410962" y="602706"/>
                </a:lnTo>
                <a:lnTo>
                  <a:pt x="2452386" y="635054"/>
                </a:lnTo>
                <a:lnTo>
                  <a:pt x="2446295" y="654153"/>
                </a:lnTo>
                <a:lnTo>
                  <a:pt x="2396353" y="676916"/>
                </a:lnTo>
                <a:lnTo>
                  <a:pt x="2424309" y="729674"/>
                </a:lnTo>
                <a:lnTo>
                  <a:pt x="2407322" y="758406"/>
                </a:lnTo>
                <a:lnTo>
                  <a:pt x="2440204" y="785950"/>
                </a:lnTo>
                <a:lnTo>
                  <a:pt x="2374439" y="888917"/>
                </a:lnTo>
                <a:lnTo>
                  <a:pt x="2362305" y="880545"/>
                </a:lnTo>
                <a:lnTo>
                  <a:pt x="2344032" y="868532"/>
                </a:lnTo>
                <a:lnTo>
                  <a:pt x="2336752" y="894887"/>
                </a:lnTo>
                <a:lnTo>
                  <a:pt x="2214783" y="874502"/>
                </a:lnTo>
                <a:lnTo>
                  <a:pt x="2236624" y="838513"/>
                </a:lnTo>
                <a:lnTo>
                  <a:pt x="2136739" y="815823"/>
                </a:lnTo>
                <a:lnTo>
                  <a:pt x="2119751" y="787066"/>
                </a:lnTo>
                <a:lnTo>
                  <a:pt x="2111258" y="808640"/>
                </a:lnTo>
                <a:lnTo>
                  <a:pt x="2015037" y="767968"/>
                </a:lnTo>
                <a:lnTo>
                  <a:pt x="2028433" y="813421"/>
                </a:lnTo>
                <a:lnTo>
                  <a:pt x="1833468" y="922430"/>
                </a:lnTo>
                <a:lnTo>
                  <a:pt x="1851741" y="978731"/>
                </a:lnTo>
                <a:lnTo>
                  <a:pt x="1784738" y="931992"/>
                </a:lnTo>
                <a:lnTo>
                  <a:pt x="1759160" y="971572"/>
                </a:lnTo>
                <a:lnTo>
                  <a:pt x="1700700" y="970383"/>
                </a:lnTo>
                <a:lnTo>
                  <a:pt x="1699487" y="1027873"/>
                </a:lnTo>
                <a:lnTo>
                  <a:pt x="1584920" y="1024208"/>
                </a:lnTo>
                <a:lnTo>
                  <a:pt x="1569073" y="996737"/>
                </a:lnTo>
                <a:lnTo>
                  <a:pt x="1480157" y="1076820"/>
                </a:lnTo>
                <a:lnTo>
                  <a:pt x="1396118" y="1101986"/>
                </a:lnTo>
                <a:lnTo>
                  <a:pt x="1370540" y="1152317"/>
                </a:lnTo>
                <a:lnTo>
                  <a:pt x="1331567" y="1146347"/>
                </a:lnTo>
                <a:lnTo>
                  <a:pt x="1331567" y="1172628"/>
                </a:lnTo>
                <a:lnTo>
                  <a:pt x="1216975" y="1145133"/>
                </a:lnTo>
                <a:lnTo>
                  <a:pt x="1192708" y="1214587"/>
                </a:lnTo>
                <a:lnTo>
                  <a:pt x="1163466" y="1206215"/>
                </a:lnTo>
                <a:lnTo>
                  <a:pt x="1151332" y="1315152"/>
                </a:lnTo>
                <a:lnTo>
                  <a:pt x="1119663" y="1313938"/>
                </a:lnTo>
                <a:lnTo>
                  <a:pt x="1117236" y="1275644"/>
                </a:lnTo>
                <a:lnTo>
                  <a:pt x="1134223" y="1268364"/>
                </a:lnTo>
                <a:lnTo>
                  <a:pt x="1105102" y="1233564"/>
                </a:lnTo>
                <a:lnTo>
                  <a:pt x="993035" y="1227594"/>
                </a:lnTo>
                <a:lnTo>
                  <a:pt x="986774" y="1243368"/>
                </a:lnTo>
                <a:lnTo>
                  <a:pt x="885603" y="1239777"/>
                </a:lnTo>
                <a:lnTo>
                  <a:pt x="877085" y="1209855"/>
                </a:lnTo>
                <a:lnTo>
                  <a:pt x="851507" y="1221794"/>
                </a:lnTo>
                <a:lnTo>
                  <a:pt x="842964" y="1203788"/>
                </a:lnTo>
                <a:lnTo>
                  <a:pt x="875847" y="1191848"/>
                </a:lnTo>
                <a:lnTo>
                  <a:pt x="818600" y="1183500"/>
                </a:lnTo>
                <a:lnTo>
                  <a:pt x="818600" y="1170275"/>
                </a:lnTo>
                <a:lnTo>
                  <a:pt x="802777" y="1167848"/>
                </a:lnTo>
                <a:lnTo>
                  <a:pt x="758926" y="1202550"/>
                </a:lnTo>
                <a:lnTo>
                  <a:pt x="717501" y="1201361"/>
                </a:lnTo>
                <a:lnTo>
                  <a:pt x="713861" y="1152317"/>
                </a:lnTo>
                <a:lnTo>
                  <a:pt x="696874" y="1158286"/>
                </a:lnTo>
                <a:lnTo>
                  <a:pt x="656614" y="1110358"/>
                </a:lnTo>
                <a:lnTo>
                  <a:pt x="666321" y="1081601"/>
                </a:lnTo>
                <a:lnTo>
                  <a:pt x="623610" y="1074321"/>
                </a:lnTo>
                <a:lnTo>
                  <a:pt x="628464" y="1052747"/>
                </a:lnTo>
                <a:lnTo>
                  <a:pt x="589539" y="1066215"/>
                </a:lnTo>
                <a:lnTo>
                  <a:pt x="581021" y="1017098"/>
                </a:lnTo>
                <a:lnTo>
                  <a:pt x="559180" y="1017098"/>
                </a:lnTo>
                <a:lnTo>
                  <a:pt x="464173" y="1115284"/>
                </a:lnTo>
                <a:lnTo>
                  <a:pt x="429980" y="1115284"/>
                </a:lnTo>
                <a:lnTo>
                  <a:pt x="401951" y="1097351"/>
                </a:lnTo>
                <a:lnTo>
                  <a:pt x="416511" y="1081747"/>
                </a:lnTo>
                <a:lnTo>
                  <a:pt x="395860" y="1056508"/>
                </a:lnTo>
                <a:lnTo>
                  <a:pt x="353246" y="1056508"/>
                </a:lnTo>
                <a:lnTo>
                  <a:pt x="345966" y="1085241"/>
                </a:lnTo>
                <a:lnTo>
                  <a:pt x="384939" y="1119968"/>
                </a:lnTo>
                <a:lnTo>
                  <a:pt x="352057" y="1121157"/>
                </a:lnTo>
                <a:lnTo>
                  <a:pt x="337496" y="1218227"/>
                </a:lnTo>
                <a:lnTo>
                  <a:pt x="414230" y="1215800"/>
                </a:lnTo>
                <a:lnTo>
                  <a:pt x="433644" y="1181074"/>
                </a:lnTo>
                <a:lnTo>
                  <a:pt x="456795" y="1189446"/>
                </a:lnTo>
                <a:lnTo>
                  <a:pt x="466502" y="1193013"/>
                </a:lnTo>
                <a:lnTo>
                  <a:pt x="434858" y="1256521"/>
                </a:lnTo>
                <a:lnTo>
                  <a:pt x="417870" y="1234948"/>
                </a:lnTo>
                <a:lnTo>
                  <a:pt x="408163" y="1341579"/>
                </a:lnTo>
                <a:lnTo>
                  <a:pt x="437284" y="1358372"/>
                </a:lnTo>
                <a:lnTo>
                  <a:pt x="393433" y="1372714"/>
                </a:lnTo>
                <a:lnTo>
                  <a:pt x="426315" y="1419429"/>
                </a:lnTo>
                <a:lnTo>
                  <a:pt x="398311" y="1420642"/>
                </a:lnTo>
                <a:lnTo>
                  <a:pt x="442162" y="1479321"/>
                </a:lnTo>
                <a:lnTo>
                  <a:pt x="389769" y="1520018"/>
                </a:lnTo>
                <a:lnTo>
                  <a:pt x="325168" y="1499633"/>
                </a:lnTo>
                <a:lnTo>
                  <a:pt x="321528" y="1511646"/>
                </a:lnTo>
                <a:lnTo>
                  <a:pt x="210674" y="1542781"/>
                </a:lnTo>
                <a:lnTo>
                  <a:pt x="221643" y="1588234"/>
                </a:lnTo>
                <a:lnTo>
                  <a:pt x="269110" y="1612235"/>
                </a:lnTo>
                <a:lnTo>
                  <a:pt x="250837" y="1636211"/>
                </a:lnTo>
                <a:lnTo>
                  <a:pt x="267824" y="1650529"/>
                </a:lnTo>
                <a:lnTo>
                  <a:pt x="187499" y="1718817"/>
                </a:lnTo>
                <a:lnTo>
                  <a:pt x="211766" y="1742721"/>
                </a:lnTo>
                <a:lnTo>
                  <a:pt x="171579" y="1764295"/>
                </a:lnTo>
                <a:lnTo>
                  <a:pt x="177670" y="1808632"/>
                </a:lnTo>
                <a:lnTo>
                  <a:pt x="216644" y="1802589"/>
                </a:lnTo>
                <a:lnTo>
                  <a:pt x="243338" y="1826565"/>
                </a:lnTo>
                <a:lnTo>
                  <a:pt x="212883" y="1848139"/>
                </a:lnTo>
                <a:lnTo>
                  <a:pt x="222590" y="1860079"/>
                </a:lnTo>
                <a:lnTo>
                  <a:pt x="204316" y="1904440"/>
                </a:lnTo>
                <a:lnTo>
                  <a:pt x="176554" y="1888884"/>
                </a:lnTo>
                <a:lnTo>
                  <a:pt x="161994" y="1918806"/>
                </a:lnTo>
                <a:lnTo>
                  <a:pt x="152287" y="1940380"/>
                </a:lnTo>
                <a:lnTo>
                  <a:pt x="112075" y="1924776"/>
                </a:lnTo>
                <a:lnTo>
                  <a:pt x="119356" y="1957100"/>
                </a:lnTo>
                <a:lnTo>
                  <a:pt x="92491" y="2002602"/>
                </a:lnTo>
                <a:lnTo>
                  <a:pt x="65797" y="1997748"/>
                </a:lnTo>
                <a:lnTo>
                  <a:pt x="-16" y="2111612"/>
                </a:lnTo>
                <a:lnTo>
                  <a:pt x="67035" y="2184632"/>
                </a:lnTo>
                <a:lnTo>
                  <a:pt x="75577" y="2228896"/>
                </a:lnTo>
                <a:lnTo>
                  <a:pt x="106033" y="2213365"/>
                </a:lnTo>
                <a:lnTo>
                  <a:pt x="80309" y="2245617"/>
                </a:lnTo>
                <a:lnTo>
                  <a:pt x="122947" y="2309076"/>
                </a:lnTo>
                <a:lnTo>
                  <a:pt x="127801" y="2340212"/>
                </a:lnTo>
                <a:lnTo>
                  <a:pt x="180170" y="2409714"/>
                </a:lnTo>
                <a:lnTo>
                  <a:pt x="171676" y="2447037"/>
                </a:lnTo>
                <a:lnTo>
                  <a:pt x="228923" y="2456574"/>
                </a:lnTo>
                <a:lnTo>
                  <a:pt x="232588" y="2472178"/>
                </a:lnTo>
                <a:lnTo>
                  <a:pt x="239868" y="2504430"/>
                </a:lnTo>
                <a:lnTo>
                  <a:pt x="226472" y="2516564"/>
                </a:lnTo>
                <a:lnTo>
                  <a:pt x="248313" y="2570462"/>
                </a:lnTo>
                <a:lnTo>
                  <a:pt x="204462" y="2559638"/>
                </a:lnTo>
                <a:lnTo>
                  <a:pt x="199608" y="2587182"/>
                </a:lnTo>
                <a:lnTo>
                  <a:pt x="220333" y="2645861"/>
                </a:lnTo>
                <a:lnTo>
                  <a:pt x="239747" y="2659087"/>
                </a:lnTo>
                <a:lnTo>
                  <a:pt x="217906" y="2729705"/>
                </a:lnTo>
                <a:lnTo>
                  <a:pt x="248362" y="2741645"/>
                </a:lnTo>
                <a:lnTo>
                  <a:pt x="254453" y="2791976"/>
                </a:lnTo>
                <a:lnTo>
                  <a:pt x="294640" y="2807580"/>
                </a:lnTo>
                <a:lnTo>
                  <a:pt x="304347" y="2885381"/>
                </a:lnTo>
                <a:lnTo>
                  <a:pt x="271464" y="2887808"/>
                </a:lnTo>
                <a:lnTo>
                  <a:pt x="277556" y="2918943"/>
                </a:lnTo>
                <a:lnTo>
                  <a:pt x="249527" y="2929767"/>
                </a:lnTo>
                <a:lnTo>
                  <a:pt x="243435" y="2905815"/>
                </a:lnTo>
                <a:lnTo>
                  <a:pt x="191066" y="2910668"/>
                </a:lnTo>
                <a:lnTo>
                  <a:pt x="184975" y="2968158"/>
                </a:lnTo>
                <a:lnTo>
                  <a:pt x="251978" y="3022080"/>
                </a:lnTo>
                <a:lnTo>
                  <a:pt x="209340" y="3043581"/>
                </a:lnTo>
                <a:lnTo>
                  <a:pt x="222735" y="3078357"/>
                </a:lnTo>
                <a:lnTo>
                  <a:pt x="211766" y="3096290"/>
                </a:lnTo>
                <a:lnTo>
                  <a:pt x="219047" y="3107114"/>
                </a:lnTo>
                <a:lnTo>
                  <a:pt x="183737" y="3125023"/>
                </a:lnTo>
                <a:lnTo>
                  <a:pt x="181311" y="3157347"/>
                </a:lnTo>
                <a:lnTo>
                  <a:pt x="210432" y="3177732"/>
                </a:lnTo>
                <a:lnTo>
                  <a:pt x="198298" y="3213648"/>
                </a:lnTo>
                <a:lnTo>
                  <a:pt x="229846" y="3229179"/>
                </a:lnTo>
                <a:lnTo>
                  <a:pt x="189950" y="3262426"/>
                </a:lnTo>
                <a:lnTo>
                  <a:pt x="199657" y="3301933"/>
                </a:lnTo>
                <a:lnTo>
                  <a:pt x="175389" y="3309214"/>
                </a:lnTo>
                <a:lnTo>
                  <a:pt x="180243" y="3391869"/>
                </a:lnTo>
                <a:lnTo>
                  <a:pt x="160829" y="3435016"/>
                </a:lnTo>
                <a:lnTo>
                  <a:pt x="137702" y="3438608"/>
                </a:lnTo>
                <a:lnTo>
                  <a:pt x="194949" y="3486463"/>
                </a:lnTo>
                <a:lnTo>
                  <a:pt x="176675" y="3509226"/>
                </a:lnTo>
                <a:lnTo>
                  <a:pt x="209558" y="3559557"/>
                </a:lnTo>
                <a:lnTo>
                  <a:pt x="257050" y="3565527"/>
                </a:lnTo>
                <a:lnTo>
                  <a:pt x="260714" y="3583436"/>
                </a:lnTo>
                <a:lnTo>
                  <a:pt x="266805" y="3617047"/>
                </a:lnTo>
                <a:lnTo>
                  <a:pt x="285079" y="3618236"/>
                </a:lnTo>
                <a:lnTo>
                  <a:pt x="308205" y="3638548"/>
                </a:lnTo>
                <a:lnTo>
                  <a:pt x="324052" y="3631268"/>
                </a:lnTo>
                <a:lnTo>
                  <a:pt x="370403" y="3649274"/>
                </a:lnTo>
                <a:lnTo>
                  <a:pt x="391128" y="3632481"/>
                </a:lnTo>
                <a:lnTo>
                  <a:pt x="450801" y="3624109"/>
                </a:lnTo>
                <a:lnTo>
                  <a:pt x="433814" y="3603724"/>
                </a:lnTo>
                <a:lnTo>
                  <a:pt x="480117" y="3587004"/>
                </a:lnTo>
                <a:lnTo>
                  <a:pt x="510572" y="3603724"/>
                </a:lnTo>
                <a:lnTo>
                  <a:pt x="532413" y="3567808"/>
                </a:lnTo>
                <a:lnTo>
                  <a:pt x="517853" y="3553418"/>
                </a:lnTo>
                <a:lnTo>
                  <a:pt x="529986" y="3518691"/>
                </a:lnTo>
                <a:lnTo>
                  <a:pt x="598178" y="3522282"/>
                </a:lnTo>
                <a:lnTo>
                  <a:pt x="632298" y="3546234"/>
                </a:lnTo>
                <a:lnTo>
                  <a:pt x="688405" y="3516312"/>
                </a:lnTo>
                <a:lnTo>
                  <a:pt x="700538" y="3541454"/>
                </a:lnTo>
                <a:lnTo>
                  <a:pt x="732208" y="3504348"/>
                </a:lnTo>
                <a:lnTo>
                  <a:pt x="794332" y="3584431"/>
                </a:lnTo>
                <a:lnTo>
                  <a:pt x="824764" y="3583242"/>
                </a:lnTo>
                <a:lnTo>
                  <a:pt x="817484" y="3611999"/>
                </a:lnTo>
                <a:lnTo>
                  <a:pt x="852817" y="3637140"/>
                </a:lnTo>
                <a:lnTo>
                  <a:pt x="902760" y="3625201"/>
                </a:lnTo>
                <a:lnTo>
                  <a:pt x="917320" y="3604816"/>
                </a:lnTo>
                <a:lnTo>
                  <a:pt x="938020" y="3608408"/>
                </a:lnTo>
                <a:lnTo>
                  <a:pt x="956294" y="3647988"/>
                </a:lnTo>
                <a:lnTo>
                  <a:pt x="990438" y="3621585"/>
                </a:lnTo>
                <a:lnTo>
                  <a:pt x="1014706" y="3629933"/>
                </a:lnTo>
                <a:lnTo>
                  <a:pt x="1035430" y="3670629"/>
                </a:lnTo>
                <a:lnTo>
                  <a:pt x="1073190" y="3682763"/>
                </a:lnTo>
                <a:lnTo>
                  <a:pt x="1068337" y="3668348"/>
                </a:lnTo>
                <a:lnTo>
                  <a:pt x="1095031" y="3651628"/>
                </a:lnTo>
                <a:lnTo>
                  <a:pt x="1096245" y="3676794"/>
                </a:lnTo>
                <a:lnTo>
                  <a:pt x="1171765" y="3697105"/>
                </a:lnTo>
                <a:lnTo>
                  <a:pt x="1191179" y="3754595"/>
                </a:lnTo>
                <a:lnTo>
                  <a:pt x="1214330" y="3765346"/>
                </a:lnTo>
                <a:lnTo>
                  <a:pt x="1254517" y="3719868"/>
                </a:lnTo>
                <a:lnTo>
                  <a:pt x="1341080" y="3729430"/>
                </a:lnTo>
                <a:lnTo>
                  <a:pt x="1360494" y="3774980"/>
                </a:lnTo>
                <a:lnTo>
                  <a:pt x="1416527" y="3737802"/>
                </a:lnTo>
                <a:lnTo>
                  <a:pt x="1399540" y="3730522"/>
                </a:lnTo>
                <a:lnTo>
                  <a:pt x="1417813" y="3691039"/>
                </a:lnTo>
                <a:lnTo>
                  <a:pt x="1449361" y="3661093"/>
                </a:lnTo>
                <a:lnTo>
                  <a:pt x="1443270" y="3649153"/>
                </a:lnTo>
                <a:lnTo>
                  <a:pt x="1457831" y="3590474"/>
                </a:lnTo>
                <a:lnTo>
                  <a:pt x="1500444" y="3602414"/>
                </a:lnTo>
                <a:lnTo>
                  <a:pt x="1504109" y="3579651"/>
                </a:lnTo>
                <a:lnTo>
                  <a:pt x="1500444" y="3572370"/>
                </a:lnTo>
                <a:lnTo>
                  <a:pt x="1488311" y="3538857"/>
                </a:lnTo>
                <a:lnTo>
                  <a:pt x="1509035" y="3541284"/>
                </a:lnTo>
                <a:lnTo>
                  <a:pt x="1517553" y="3501801"/>
                </a:lnTo>
                <a:lnTo>
                  <a:pt x="1549101" y="3482605"/>
                </a:lnTo>
                <a:lnTo>
                  <a:pt x="1568515" y="3517332"/>
                </a:lnTo>
                <a:lnTo>
                  <a:pt x="1598971" y="3512478"/>
                </a:lnTo>
                <a:lnTo>
                  <a:pt x="1597757" y="3495685"/>
                </a:lnTo>
                <a:lnTo>
                  <a:pt x="1651413" y="3489691"/>
                </a:lnTo>
                <a:lnTo>
                  <a:pt x="1652650" y="3489691"/>
                </a:lnTo>
                <a:lnTo>
                  <a:pt x="1667211" y="3508887"/>
                </a:lnTo>
                <a:lnTo>
                  <a:pt x="1696332" y="3476562"/>
                </a:lnTo>
                <a:lnTo>
                  <a:pt x="1686625" y="3454988"/>
                </a:lnTo>
                <a:lnTo>
                  <a:pt x="1756054" y="3420262"/>
                </a:lnTo>
                <a:lnTo>
                  <a:pt x="1768188" y="3392718"/>
                </a:lnTo>
                <a:lnTo>
                  <a:pt x="1797309" y="3403541"/>
                </a:lnTo>
                <a:lnTo>
                  <a:pt x="1775468" y="3429823"/>
                </a:lnTo>
                <a:lnTo>
                  <a:pt x="1798619" y="3462147"/>
                </a:lnTo>
                <a:lnTo>
                  <a:pt x="1805900" y="3471854"/>
                </a:lnTo>
                <a:lnTo>
                  <a:pt x="1779205" y="3477824"/>
                </a:lnTo>
                <a:lnTo>
                  <a:pt x="1786486" y="3514929"/>
                </a:lnTo>
                <a:lnTo>
                  <a:pt x="1770639" y="3537716"/>
                </a:lnTo>
                <a:lnTo>
                  <a:pt x="1798668" y="3576010"/>
                </a:lnTo>
                <a:lnTo>
                  <a:pt x="1834608" y="3542618"/>
                </a:lnTo>
                <a:lnTo>
                  <a:pt x="1893069" y="3580913"/>
                </a:lnTo>
                <a:lnTo>
                  <a:pt x="1971113" y="3565381"/>
                </a:lnTo>
                <a:lnTo>
                  <a:pt x="2011300" y="3620469"/>
                </a:lnTo>
                <a:lnTo>
                  <a:pt x="2004020" y="3651604"/>
                </a:lnTo>
                <a:lnTo>
                  <a:pt x="2030714" y="3680361"/>
                </a:lnTo>
                <a:lnTo>
                  <a:pt x="2016153" y="3715063"/>
                </a:lnTo>
                <a:lnTo>
                  <a:pt x="2044158" y="3722344"/>
                </a:lnTo>
                <a:lnTo>
                  <a:pt x="2046585" y="3723533"/>
                </a:lnTo>
                <a:lnTo>
                  <a:pt x="2099124" y="3669538"/>
                </a:lnTo>
                <a:lnTo>
                  <a:pt x="2082137" y="3650415"/>
                </a:lnTo>
                <a:lnTo>
                  <a:pt x="2184473" y="3625249"/>
                </a:lnTo>
                <a:lnTo>
                  <a:pt x="2213764" y="3559412"/>
                </a:lnTo>
                <a:lnTo>
                  <a:pt x="2295376" y="3521020"/>
                </a:lnTo>
                <a:lnTo>
                  <a:pt x="2239342" y="3507892"/>
                </a:lnTo>
                <a:lnTo>
                  <a:pt x="2239657" y="3456008"/>
                </a:lnTo>
                <a:lnTo>
                  <a:pt x="2212793" y="3437637"/>
                </a:lnTo>
                <a:lnTo>
                  <a:pt x="2156978" y="3368281"/>
                </a:lnTo>
                <a:lnTo>
                  <a:pt x="2097304" y="3311470"/>
                </a:lnTo>
                <a:lnTo>
                  <a:pt x="2089757" y="3281524"/>
                </a:lnTo>
                <a:lnTo>
                  <a:pt x="2088835" y="3256432"/>
                </a:lnTo>
                <a:lnTo>
                  <a:pt x="2068984" y="3247914"/>
                </a:lnTo>
                <a:lnTo>
                  <a:pt x="2080171" y="3225539"/>
                </a:lnTo>
                <a:lnTo>
                  <a:pt x="2058088" y="3220152"/>
                </a:lnTo>
                <a:lnTo>
                  <a:pt x="2053234" y="3194161"/>
                </a:lnTo>
                <a:lnTo>
                  <a:pt x="2036247" y="3182294"/>
                </a:lnTo>
                <a:lnTo>
                  <a:pt x="2039450" y="3131333"/>
                </a:lnTo>
                <a:lnTo>
                  <a:pt x="2049958" y="3132230"/>
                </a:lnTo>
                <a:lnTo>
                  <a:pt x="2057238" y="3043460"/>
                </a:lnTo>
                <a:lnTo>
                  <a:pt x="2193743" y="3045183"/>
                </a:lnTo>
                <a:lnTo>
                  <a:pt x="2202407" y="3073479"/>
                </a:lnTo>
                <a:lnTo>
                  <a:pt x="2239269" y="3081608"/>
                </a:lnTo>
                <a:lnTo>
                  <a:pt x="2241914" y="3160089"/>
                </a:lnTo>
                <a:lnTo>
                  <a:pt x="2272516" y="3177611"/>
                </a:lnTo>
                <a:lnTo>
                  <a:pt x="2311344" y="3145141"/>
                </a:lnTo>
                <a:lnTo>
                  <a:pt x="2330612" y="3143879"/>
                </a:lnTo>
                <a:lnTo>
                  <a:pt x="2338766" y="3161934"/>
                </a:lnTo>
                <a:lnTo>
                  <a:pt x="2391135" y="3182707"/>
                </a:lnTo>
                <a:lnTo>
                  <a:pt x="2442437" y="3194113"/>
                </a:lnTo>
                <a:lnTo>
                  <a:pt x="2376138" y="3132449"/>
                </a:lnTo>
                <a:lnTo>
                  <a:pt x="2429526" y="3123785"/>
                </a:lnTo>
                <a:lnTo>
                  <a:pt x="2408899" y="3092238"/>
                </a:lnTo>
                <a:lnTo>
                  <a:pt x="2429599" y="3069620"/>
                </a:lnTo>
                <a:lnTo>
                  <a:pt x="2416058" y="3044164"/>
                </a:lnTo>
                <a:lnTo>
                  <a:pt x="2421300" y="2962916"/>
                </a:lnTo>
                <a:lnTo>
                  <a:pt x="2412102" y="2928359"/>
                </a:lnTo>
                <a:lnTo>
                  <a:pt x="2379584" y="2868928"/>
                </a:lnTo>
                <a:lnTo>
                  <a:pt x="2393902" y="2856479"/>
                </a:lnTo>
                <a:lnTo>
                  <a:pt x="2414626" y="2870845"/>
                </a:lnTo>
                <a:lnTo>
                  <a:pt x="2418266" y="2848106"/>
                </a:lnTo>
                <a:lnTo>
                  <a:pt x="2469446" y="2858881"/>
                </a:lnTo>
                <a:lnTo>
                  <a:pt x="2484007" y="2826557"/>
                </a:lnTo>
                <a:lnTo>
                  <a:pt x="2505848" y="2816971"/>
                </a:lnTo>
                <a:lnTo>
                  <a:pt x="2514366" y="2824130"/>
                </a:lnTo>
                <a:lnTo>
                  <a:pt x="2515579" y="2819277"/>
                </a:lnTo>
                <a:lnTo>
                  <a:pt x="2522859" y="2828862"/>
                </a:lnTo>
                <a:lnTo>
                  <a:pt x="2552126" y="2798940"/>
                </a:lnTo>
                <a:lnTo>
                  <a:pt x="2544846" y="2778580"/>
                </a:lnTo>
                <a:lnTo>
                  <a:pt x="2588721" y="2759409"/>
                </a:lnTo>
                <a:lnTo>
                  <a:pt x="2606995" y="2763704"/>
                </a:lnTo>
                <a:lnTo>
                  <a:pt x="2610999" y="2741256"/>
                </a:lnTo>
                <a:lnTo>
                  <a:pt x="2620220" y="2742397"/>
                </a:lnTo>
                <a:lnTo>
                  <a:pt x="2619007" y="2752662"/>
                </a:lnTo>
                <a:lnTo>
                  <a:pt x="2611096" y="2752274"/>
                </a:lnTo>
                <a:lnTo>
                  <a:pt x="2609009" y="2763971"/>
                </a:lnTo>
                <a:lnTo>
                  <a:pt x="2637450" y="2771373"/>
                </a:lnTo>
                <a:lnTo>
                  <a:pt x="2653273" y="2731865"/>
                </a:lnTo>
                <a:lnTo>
                  <a:pt x="2666693" y="2747445"/>
                </a:lnTo>
                <a:lnTo>
                  <a:pt x="2672784" y="2739048"/>
                </a:lnTo>
                <a:lnTo>
                  <a:pt x="2677637" y="2711504"/>
                </a:lnTo>
                <a:lnTo>
                  <a:pt x="2709185" y="2713931"/>
                </a:lnTo>
                <a:lnTo>
                  <a:pt x="2710714" y="2686339"/>
                </a:lnTo>
                <a:lnTo>
                  <a:pt x="2728672" y="2712742"/>
                </a:lnTo>
                <a:lnTo>
                  <a:pt x="2744494" y="2692382"/>
                </a:lnTo>
                <a:lnTo>
                  <a:pt x="2751775" y="2704346"/>
                </a:lnTo>
                <a:lnTo>
                  <a:pt x="2761482" y="2697065"/>
                </a:lnTo>
                <a:lnTo>
                  <a:pt x="2751775" y="2670735"/>
                </a:lnTo>
                <a:lnTo>
                  <a:pt x="2737748" y="2647026"/>
                </a:lnTo>
                <a:lnTo>
                  <a:pt x="2691300" y="2700414"/>
                </a:lnTo>
                <a:lnTo>
                  <a:pt x="2659024" y="2690028"/>
                </a:lnTo>
                <a:lnTo>
                  <a:pt x="2676885" y="2660907"/>
                </a:lnTo>
                <a:lnTo>
                  <a:pt x="2681884" y="2675928"/>
                </a:lnTo>
                <a:lnTo>
                  <a:pt x="2687442" y="2657121"/>
                </a:lnTo>
                <a:lnTo>
                  <a:pt x="2702681" y="2641129"/>
                </a:lnTo>
                <a:lnTo>
                  <a:pt x="2723066" y="2654743"/>
                </a:lnTo>
                <a:lnTo>
                  <a:pt x="2727289" y="2634018"/>
                </a:lnTo>
                <a:lnTo>
                  <a:pt x="2721901" y="2620987"/>
                </a:lnTo>
                <a:lnTo>
                  <a:pt x="2701832" y="2561847"/>
                </a:lnTo>
                <a:lnTo>
                  <a:pt x="2703046" y="2473222"/>
                </a:lnTo>
                <a:lnTo>
                  <a:pt x="2723746" y="2438495"/>
                </a:lnTo>
                <a:lnTo>
                  <a:pt x="2726173" y="2426507"/>
                </a:lnTo>
                <a:lnTo>
                  <a:pt x="2717630" y="2425318"/>
                </a:lnTo>
                <a:lnTo>
                  <a:pt x="2711539" y="2439708"/>
                </a:lnTo>
                <a:lnTo>
                  <a:pt x="2708239" y="2439708"/>
                </a:lnTo>
                <a:lnTo>
                  <a:pt x="2705812" y="2427720"/>
                </a:lnTo>
                <a:lnTo>
                  <a:pt x="2710666" y="2416945"/>
                </a:lnTo>
                <a:lnTo>
                  <a:pt x="2719183" y="2421799"/>
                </a:lnTo>
                <a:lnTo>
                  <a:pt x="2718188" y="2424735"/>
                </a:lnTo>
                <a:lnTo>
                  <a:pt x="2722266" y="2415028"/>
                </a:lnTo>
                <a:lnTo>
                  <a:pt x="2735030" y="2383481"/>
                </a:lnTo>
                <a:lnTo>
                  <a:pt x="2713189" y="2381054"/>
                </a:lnTo>
                <a:lnTo>
                  <a:pt x="2693775" y="2400225"/>
                </a:lnTo>
                <a:lnTo>
                  <a:pt x="2686495" y="2384645"/>
                </a:lnTo>
                <a:lnTo>
                  <a:pt x="2686495" y="2399012"/>
                </a:lnTo>
                <a:lnTo>
                  <a:pt x="2675551" y="2388237"/>
                </a:lnTo>
                <a:lnTo>
                  <a:pt x="2673124" y="2370279"/>
                </a:lnTo>
                <a:lnTo>
                  <a:pt x="2668270" y="2361907"/>
                </a:lnTo>
                <a:lnTo>
                  <a:pt x="2679239" y="2355913"/>
                </a:lnTo>
                <a:lnTo>
                  <a:pt x="2659825" y="2354723"/>
                </a:lnTo>
                <a:lnTo>
                  <a:pt x="2669532" y="2333174"/>
                </a:lnTo>
                <a:lnTo>
                  <a:pt x="2665868" y="2324777"/>
                </a:lnTo>
                <a:lnTo>
                  <a:pt x="2691446" y="2303228"/>
                </a:lnTo>
                <a:lnTo>
                  <a:pt x="2698726" y="2305655"/>
                </a:lnTo>
                <a:lnTo>
                  <a:pt x="2714573" y="2300801"/>
                </a:lnTo>
                <a:lnTo>
                  <a:pt x="2715786" y="2317570"/>
                </a:lnTo>
                <a:lnTo>
                  <a:pt x="2712122" y="2324850"/>
                </a:lnTo>
                <a:lnTo>
                  <a:pt x="2716975" y="2332131"/>
                </a:lnTo>
                <a:lnTo>
                  <a:pt x="2736389" y="2328539"/>
                </a:lnTo>
                <a:lnTo>
                  <a:pt x="2743669" y="2304587"/>
                </a:lnTo>
                <a:lnTo>
                  <a:pt x="2753376" y="2294880"/>
                </a:lnTo>
                <a:lnTo>
                  <a:pt x="2744834" y="2286507"/>
                </a:lnTo>
                <a:lnTo>
                  <a:pt x="2716830" y="2286507"/>
                </a:lnTo>
                <a:lnTo>
                  <a:pt x="2708312" y="2268550"/>
                </a:lnTo>
                <a:lnTo>
                  <a:pt x="2711952" y="2250592"/>
                </a:lnTo>
                <a:lnTo>
                  <a:pt x="2697391" y="2242195"/>
                </a:lnTo>
                <a:lnTo>
                  <a:pt x="2707098" y="2212273"/>
                </a:lnTo>
                <a:lnTo>
                  <a:pt x="2699818" y="2206279"/>
                </a:lnTo>
                <a:lnTo>
                  <a:pt x="2713214" y="2188321"/>
                </a:lnTo>
                <a:lnTo>
                  <a:pt x="2685209" y="2170339"/>
                </a:lnTo>
                <a:lnTo>
                  <a:pt x="2676691" y="2181114"/>
                </a:lnTo>
                <a:lnTo>
                  <a:pt x="2660820" y="2163156"/>
                </a:lnTo>
                <a:lnTo>
                  <a:pt x="2672954" y="2153594"/>
                </a:lnTo>
                <a:lnTo>
                  <a:pt x="2677807" y="2160875"/>
                </a:lnTo>
                <a:lnTo>
                  <a:pt x="2687514" y="2153594"/>
                </a:lnTo>
                <a:lnTo>
                  <a:pt x="2671692" y="2130831"/>
                </a:lnTo>
                <a:lnTo>
                  <a:pt x="2680210" y="2123551"/>
                </a:lnTo>
                <a:lnTo>
                  <a:pt x="2687490" y="2129545"/>
                </a:lnTo>
                <a:lnTo>
                  <a:pt x="2693581" y="2124692"/>
                </a:lnTo>
                <a:lnTo>
                  <a:pt x="2689941" y="2119838"/>
                </a:lnTo>
                <a:lnTo>
                  <a:pt x="2696032" y="2114985"/>
                </a:lnTo>
                <a:lnTo>
                  <a:pt x="2739884" y="2131754"/>
                </a:lnTo>
                <a:lnTo>
                  <a:pt x="2753279" y="2120979"/>
                </a:lnTo>
                <a:lnTo>
                  <a:pt x="2775120" y="2129375"/>
                </a:lnTo>
                <a:lnTo>
                  <a:pt x="2745999" y="2156919"/>
                </a:lnTo>
                <a:lnTo>
                  <a:pt x="2752090" y="2183249"/>
                </a:lnTo>
                <a:lnTo>
                  <a:pt x="2736389" y="2185288"/>
                </a:lnTo>
                <a:lnTo>
                  <a:pt x="2742335" y="2203610"/>
                </a:lnTo>
                <a:lnTo>
                  <a:pt x="2726512" y="2204799"/>
                </a:lnTo>
                <a:lnTo>
                  <a:pt x="2728939" y="2231153"/>
                </a:lnTo>
                <a:lnTo>
                  <a:pt x="2739908" y="2232343"/>
                </a:lnTo>
                <a:lnTo>
                  <a:pt x="2752042" y="2277868"/>
                </a:lnTo>
                <a:lnTo>
                  <a:pt x="2771456" y="2285149"/>
                </a:lnTo>
                <a:lnTo>
                  <a:pt x="2794583" y="2270782"/>
                </a:lnTo>
                <a:lnTo>
                  <a:pt x="2825038" y="2270782"/>
                </a:lnTo>
                <a:lnTo>
                  <a:pt x="2867676" y="2240836"/>
                </a:lnTo>
                <a:lnTo>
                  <a:pt x="2898132" y="2219287"/>
                </a:lnTo>
                <a:lnTo>
                  <a:pt x="2907839" y="2218073"/>
                </a:lnTo>
                <a:lnTo>
                  <a:pt x="2889541" y="2148620"/>
                </a:lnTo>
                <a:lnTo>
                  <a:pt x="2906529" y="2142625"/>
                </a:lnTo>
                <a:lnTo>
                  <a:pt x="2915047" y="2142625"/>
                </a:lnTo>
                <a:lnTo>
                  <a:pt x="2910193" y="2122289"/>
                </a:lnTo>
                <a:lnTo>
                  <a:pt x="2947953" y="2112582"/>
                </a:lnTo>
                <a:lnTo>
                  <a:pt x="2955234" y="2118552"/>
                </a:lnTo>
                <a:lnTo>
                  <a:pt x="2956447" y="2130540"/>
                </a:lnTo>
                <a:lnTo>
                  <a:pt x="2940600" y="2129351"/>
                </a:lnTo>
                <a:lnTo>
                  <a:pt x="2940600" y="2144907"/>
                </a:lnTo>
                <a:lnTo>
                  <a:pt x="2947881" y="2149760"/>
                </a:lnTo>
                <a:lnTo>
                  <a:pt x="2945454" y="2160559"/>
                </a:lnTo>
                <a:lnTo>
                  <a:pt x="2941814" y="2161748"/>
                </a:lnTo>
                <a:lnTo>
                  <a:pt x="2935722" y="2165340"/>
                </a:lnTo>
                <a:lnTo>
                  <a:pt x="2936936" y="2204847"/>
                </a:lnTo>
                <a:lnTo>
                  <a:pt x="2929656" y="2214554"/>
                </a:lnTo>
                <a:lnTo>
                  <a:pt x="2933296" y="2213365"/>
                </a:lnTo>
                <a:lnTo>
                  <a:pt x="2962417" y="2210939"/>
                </a:lnTo>
                <a:lnTo>
                  <a:pt x="3044053" y="2242074"/>
                </a:lnTo>
                <a:lnTo>
                  <a:pt x="3076935" y="2242074"/>
                </a:lnTo>
                <a:lnTo>
                  <a:pt x="3107391" y="2245665"/>
                </a:lnTo>
                <a:lnTo>
                  <a:pt x="3197545" y="2324705"/>
                </a:lnTo>
                <a:lnTo>
                  <a:pt x="3270663" y="2390567"/>
                </a:lnTo>
                <a:lnTo>
                  <a:pt x="3278525" y="2450823"/>
                </a:lnTo>
                <a:lnTo>
                  <a:pt x="3280394" y="2493558"/>
                </a:lnTo>
                <a:lnTo>
                  <a:pt x="3279885" y="2564395"/>
                </a:lnTo>
                <a:lnTo>
                  <a:pt x="3332763" y="2552261"/>
                </a:lnTo>
                <a:lnTo>
                  <a:pt x="3336428" y="2573811"/>
                </a:lnTo>
                <a:lnTo>
                  <a:pt x="3332763" y="2573811"/>
                </a:lnTo>
                <a:lnTo>
                  <a:pt x="3308496" y="2579805"/>
                </a:lnTo>
                <a:lnTo>
                  <a:pt x="3314587" y="2608538"/>
                </a:lnTo>
                <a:lnTo>
                  <a:pt x="3363292" y="2604970"/>
                </a:lnTo>
                <a:lnTo>
                  <a:pt x="3371858" y="2592982"/>
                </a:lnTo>
                <a:lnTo>
                  <a:pt x="3408381" y="2612153"/>
                </a:lnTo>
                <a:lnTo>
                  <a:pt x="3405760" y="2623486"/>
                </a:lnTo>
                <a:lnTo>
                  <a:pt x="3419156" y="2624724"/>
                </a:lnTo>
                <a:lnTo>
                  <a:pt x="3421170" y="2633582"/>
                </a:lnTo>
                <a:lnTo>
                  <a:pt x="3434541" y="2633582"/>
                </a:lnTo>
                <a:lnTo>
                  <a:pt x="3426436" y="2638095"/>
                </a:lnTo>
                <a:lnTo>
                  <a:pt x="3431289" y="2646662"/>
                </a:lnTo>
                <a:lnTo>
                  <a:pt x="3404207" y="2644405"/>
                </a:lnTo>
                <a:lnTo>
                  <a:pt x="3423961" y="2661708"/>
                </a:lnTo>
                <a:lnTo>
                  <a:pt x="3403673" y="2668187"/>
                </a:lnTo>
                <a:lnTo>
                  <a:pt x="3423912" y="2679617"/>
                </a:lnTo>
                <a:lnTo>
                  <a:pt x="3424276" y="2720144"/>
                </a:lnTo>
                <a:lnTo>
                  <a:pt x="3370669" y="2710073"/>
                </a:lnTo>
                <a:lnTo>
                  <a:pt x="3369286" y="2699104"/>
                </a:lnTo>
                <a:lnTo>
                  <a:pt x="3365112" y="2687747"/>
                </a:lnTo>
                <a:lnTo>
                  <a:pt x="3382269" y="2662727"/>
                </a:lnTo>
                <a:lnTo>
                  <a:pt x="3372392" y="2668138"/>
                </a:lnTo>
                <a:lnTo>
                  <a:pt x="3367757" y="2654063"/>
                </a:lnTo>
                <a:lnTo>
                  <a:pt x="3360161" y="2656490"/>
                </a:lnTo>
                <a:lnTo>
                  <a:pt x="3355308" y="2644356"/>
                </a:lnTo>
                <a:lnTo>
                  <a:pt x="3335312" y="2645764"/>
                </a:lnTo>
                <a:lnTo>
                  <a:pt x="3315898" y="2667313"/>
                </a:lnTo>
                <a:lnTo>
                  <a:pt x="3297624" y="2651758"/>
                </a:lnTo>
                <a:lnTo>
                  <a:pt x="3291533" y="2656611"/>
                </a:lnTo>
                <a:lnTo>
                  <a:pt x="3307355" y="2672191"/>
                </a:lnTo>
                <a:lnTo>
                  <a:pt x="3300075" y="2678161"/>
                </a:lnTo>
                <a:lnTo>
                  <a:pt x="3306166" y="2683014"/>
                </a:lnTo>
                <a:lnTo>
                  <a:pt x="3300366" y="2711553"/>
                </a:lnTo>
                <a:lnTo>
                  <a:pt x="3266392" y="2685199"/>
                </a:lnTo>
                <a:lnTo>
                  <a:pt x="3274910" y="2716334"/>
                </a:lnTo>
                <a:lnTo>
                  <a:pt x="3277336" y="2754652"/>
                </a:lnTo>
                <a:lnTo>
                  <a:pt x="3267629" y="2764359"/>
                </a:lnTo>
                <a:lnTo>
                  <a:pt x="3235766" y="2803770"/>
                </a:lnTo>
                <a:lnTo>
                  <a:pt x="3219944" y="2819349"/>
                </a:lnTo>
                <a:lnTo>
                  <a:pt x="3180946" y="2857668"/>
                </a:lnTo>
                <a:lnTo>
                  <a:pt x="3093243" y="2919938"/>
                </a:lnTo>
                <a:lnTo>
                  <a:pt x="3064001" y="2929645"/>
                </a:lnTo>
                <a:lnTo>
                  <a:pt x="2979938" y="2919938"/>
                </a:lnTo>
                <a:lnTo>
                  <a:pt x="2990883" y="2947482"/>
                </a:lnTo>
                <a:lnTo>
                  <a:pt x="2971468" y="2955879"/>
                </a:lnTo>
                <a:lnTo>
                  <a:pt x="2959335" y="3036131"/>
                </a:lnTo>
                <a:lnTo>
                  <a:pt x="2966615" y="3039698"/>
                </a:lnTo>
                <a:lnTo>
                  <a:pt x="2981176" y="3056467"/>
                </a:lnTo>
                <a:lnTo>
                  <a:pt x="2987267" y="3081608"/>
                </a:lnTo>
                <a:lnTo>
                  <a:pt x="2965426" y="3093597"/>
                </a:lnTo>
                <a:lnTo>
                  <a:pt x="2952685" y="3102503"/>
                </a:lnTo>
                <a:lnTo>
                  <a:pt x="2938125" y="3132473"/>
                </a:lnTo>
                <a:lnTo>
                  <a:pt x="2920119" y="3133905"/>
                </a:lnTo>
                <a:lnTo>
                  <a:pt x="2924389" y="3162444"/>
                </a:lnTo>
                <a:lnTo>
                  <a:pt x="2896239" y="3179989"/>
                </a:lnTo>
                <a:lnTo>
                  <a:pt x="2902161" y="3214546"/>
                </a:lnTo>
                <a:lnTo>
                  <a:pt x="2857484" y="3203140"/>
                </a:lnTo>
                <a:lnTo>
                  <a:pt x="2850204" y="3180086"/>
                </a:lnTo>
                <a:lnTo>
                  <a:pt x="2863794" y="3157687"/>
                </a:lnTo>
                <a:lnTo>
                  <a:pt x="2818656" y="3141452"/>
                </a:lnTo>
                <a:lnTo>
                  <a:pt x="2811060" y="3106361"/>
                </a:lnTo>
                <a:lnTo>
                  <a:pt x="2782643" y="3120218"/>
                </a:lnTo>
                <a:lnTo>
                  <a:pt x="2754784" y="3155867"/>
                </a:lnTo>
                <a:lnTo>
                  <a:pt x="2735370" y="3143903"/>
                </a:lnTo>
                <a:lnTo>
                  <a:pt x="2731706" y="3183411"/>
                </a:lnTo>
                <a:lnTo>
                  <a:pt x="2732846" y="3205106"/>
                </a:lnTo>
                <a:lnTo>
                  <a:pt x="2779197" y="3208843"/>
                </a:lnTo>
                <a:lnTo>
                  <a:pt x="2791743" y="3215808"/>
                </a:lnTo>
                <a:lnTo>
                  <a:pt x="2793685" y="3236848"/>
                </a:lnTo>
                <a:lnTo>
                  <a:pt x="2829552" y="3241701"/>
                </a:lnTo>
                <a:lnTo>
                  <a:pt x="2846078" y="3341198"/>
                </a:lnTo>
                <a:lnTo>
                  <a:pt x="2832149" y="3328142"/>
                </a:lnTo>
                <a:lnTo>
                  <a:pt x="2821641" y="3340276"/>
                </a:lnTo>
                <a:lnTo>
                  <a:pt x="2815574" y="3331515"/>
                </a:lnTo>
                <a:lnTo>
                  <a:pt x="2816448" y="3321808"/>
                </a:lnTo>
                <a:lnTo>
                  <a:pt x="2806741" y="3329331"/>
                </a:lnTo>
                <a:lnTo>
                  <a:pt x="2797931" y="3328239"/>
                </a:lnTo>
                <a:lnTo>
                  <a:pt x="2778517" y="3352118"/>
                </a:lnTo>
                <a:lnTo>
                  <a:pt x="2798562" y="3368353"/>
                </a:lnTo>
                <a:lnTo>
                  <a:pt x="2776212" y="3378740"/>
                </a:lnTo>
                <a:lnTo>
                  <a:pt x="2773931" y="3392961"/>
                </a:lnTo>
                <a:lnTo>
                  <a:pt x="2753449" y="3406599"/>
                </a:lnTo>
                <a:lnTo>
                  <a:pt x="2777498" y="3433463"/>
                </a:lnTo>
                <a:lnTo>
                  <a:pt x="2781478" y="3446883"/>
                </a:lnTo>
                <a:lnTo>
                  <a:pt x="2775096" y="3457027"/>
                </a:lnTo>
                <a:lnTo>
                  <a:pt x="2761943" y="3455813"/>
                </a:lnTo>
                <a:lnTo>
                  <a:pt x="2753862" y="3463773"/>
                </a:lnTo>
                <a:lnTo>
                  <a:pt x="2729934" y="3451639"/>
                </a:lnTo>
                <a:lnTo>
                  <a:pt x="2732361" y="3464793"/>
                </a:lnTo>
                <a:lnTo>
                  <a:pt x="2730395" y="3480300"/>
                </a:lnTo>
                <a:lnTo>
                  <a:pt x="2748596" y="3479474"/>
                </a:lnTo>
                <a:lnTo>
                  <a:pt x="2765971" y="3502019"/>
                </a:lnTo>
                <a:lnTo>
                  <a:pt x="2757720" y="3506387"/>
                </a:lnTo>
                <a:lnTo>
                  <a:pt x="2743014" y="3604258"/>
                </a:lnTo>
                <a:lnTo>
                  <a:pt x="2677807" y="3631292"/>
                </a:lnTo>
                <a:lnTo>
                  <a:pt x="2536473" y="3622944"/>
                </a:lnTo>
                <a:lnTo>
                  <a:pt x="2543753" y="3589382"/>
                </a:lnTo>
                <a:lnTo>
                  <a:pt x="2452411" y="3636145"/>
                </a:lnTo>
                <a:lnTo>
                  <a:pt x="2463379" y="3773864"/>
                </a:lnTo>
                <a:lnTo>
                  <a:pt x="2423168" y="3783425"/>
                </a:lnTo>
                <a:lnTo>
                  <a:pt x="2426736" y="3806018"/>
                </a:lnTo>
                <a:lnTo>
                  <a:pt x="2371891" y="3809585"/>
                </a:lnTo>
                <a:lnTo>
                  <a:pt x="2373104" y="3821525"/>
                </a:lnTo>
                <a:lnTo>
                  <a:pt x="2320735" y="3827592"/>
                </a:lnTo>
                <a:lnTo>
                  <a:pt x="2319522" y="3898210"/>
                </a:lnTo>
                <a:lnTo>
                  <a:pt x="2345100" y="3893357"/>
                </a:lnTo>
                <a:lnTo>
                  <a:pt x="2370678" y="3904107"/>
                </a:lnTo>
                <a:lnTo>
                  <a:pt x="2374342" y="3925681"/>
                </a:lnTo>
                <a:lnTo>
                  <a:pt x="2399920" y="3920828"/>
                </a:lnTo>
                <a:lnTo>
                  <a:pt x="2388951" y="3962713"/>
                </a:lnTo>
                <a:lnTo>
                  <a:pt x="2400041" y="3997731"/>
                </a:lnTo>
                <a:lnTo>
                  <a:pt x="2351312" y="4010933"/>
                </a:lnTo>
                <a:lnTo>
                  <a:pt x="2373153" y="4038428"/>
                </a:lnTo>
                <a:lnTo>
                  <a:pt x="2370726" y="4061191"/>
                </a:lnTo>
                <a:lnTo>
                  <a:pt x="2391426" y="4081576"/>
                </a:lnTo>
                <a:lnTo>
                  <a:pt x="2400041" y="4077814"/>
                </a:lnTo>
                <a:lnTo>
                  <a:pt x="2440228" y="4134115"/>
                </a:lnTo>
                <a:lnTo>
                  <a:pt x="2417077" y="4153213"/>
                </a:lnTo>
                <a:lnTo>
                  <a:pt x="2468233" y="4203544"/>
                </a:lnTo>
                <a:lnTo>
                  <a:pt x="2464593" y="4217886"/>
                </a:lnTo>
                <a:lnTo>
                  <a:pt x="2447606" y="4211917"/>
                </a:lnTo>
                <a:lnTo>
                  <a:pt x="2461001" y="4235869"/>
                </a:lnTo>
                <a:lnTo>
                  <a:pt x="2465855" y="4259845"/>
                </a:lnTo>
                <a:lnTo>
                  <a:pt x="2493884" y="4290980"/>
                </a:lnTo>
                <a:lnTo>
                  <a:pt x="2474470" y="4317335"/>
                </a:lnTo>
                <a:lnTo>
                  <a:pt x="2459909" y="4350848"/>
                </a:lnTo>
                <a:lnTo>
                  <a:pt x="2468427" y="4361599"/>
                </a:lnTo>
                <a:lnTo>
                  <a:pt x="2458720" y="4380794"/>
                </a:lnTo>
                <a:lnTo>
                  <a:pt x="2468427" y="4387953"/>
                </a:lnTo>
                <a:lnTo>
                  <a:pt x="2457483" y="4409527"/>
                </a:lnTo>
                <a:lnTo>
                  <a:pt x="2502547" y="4445443"/>
                </a:lnTo>
                <a:lnTo>
                  <a:pt x="2526815" y="4441851"/>
                </a:lnTo>
                <a:lnTo>
                  <a:pt x="2542637" y="4459785"/>
                </a:lnTo>
                <a:lnTo>
                  <a:pt x="2566905" y="4444254"/>
                </a:lnTo>
                <a:lnTo>
                  <a:pt x="2591172" y="4455004"/>
                </a:lnTo>
                <a:lnTo>
                  <a:pt x="2571758" y="4480170"/>
                </a:lnTo>
                <a:lnTo>
                  <a:pt x="2616896" y="4498152"/>
                </a:lnTo>
                <a:lnTo>
                  <a:pt x="2618109" y="4467017"/>
                </a:lnTo>
                <a:lnTo>
                  <a:pt x="2619323" y="4449034"/>
                </a:lnTo>
                <a:lnTo>
                  <a:pt x="2648565" y="4474176"/>
                </a:lnTo>
                <a:lnTo>
                  <a:pt x="2660699" y="4455004"/>
                </a:lnTo>
                <a:lnTo>
                  <a:pt x="2687393" y="4481359"/>
                </a:lnTo>
                <a:lnTo>
                  <a:pt x="2691058" y="4447821"/>
                </a:lnTo>
                <a:lnTo>
                  <a:pt x="2709331" y="4444254"/>
                </a:lnTo>
                <a:lnTo>
                  <a:pt x="2715422" y="4476578"/>
                </a:lnTo>
                <a:lnTo>
                  <a:pt x="2734836" y="4464639"/>
                </a:lnTo>
                <a:lnTo>
                  <a:pt x="2760414" y="4472986"/>
                </a:lnTo>
                <a:lnTo>
                  <a:pt x="2796961" y="4463279"/>
                </a:lnTo>
                <a:lnTo>
                  <a:pt x="2799388" y="4476505"/>
                </a:lnTo>
                <a:lnTo>
                  <a:pt x="2809095" y="4474079"/>
                </a:lnTo>
                <a:lnTo>
                  <a:pt x="2828509" y="4514775"/>
                </a:lnTo>
                <a:lnTo>
                  <a:pt x="2846758" y="4508805"/>
                </a:lnTo>
                <a:lnTo>
                  <a:pt x="2865031" y="4539941"/>
                </a:lnTo>
                <a:lnTo>
                  <a:pt x="2857751" y="4567484"/>
                </a:lnTo>
                <a:lnTo>
                  <a:pt x="2879592" y="4575857"/>
                </a:lnTo>
                <a:lnTo>
                  <a:pt x="2874738" y="4590247"/>
                </a:lnTo>
                <a:lnTo>
                  <a:pt x="2917376" y="4595101"/>
                </a:lnTo>
                <a:lnTo>
                  <a:pt x="2932058" y="4638273"/>
                </a:lnTo>
                <a:lnTo>
                  <a:pt x="2925967" y="4653779"/>
                </a:lnTo>
                <a:lnTo>
                  <a:pt x="2919876" y="4665744"/>
                </a:lnTo>
                <a:lnTo>
                  <a:pt x="2921017" y="4686128"/>
                </a:lnTo>
                <a:lnTo>
                  <a:pt x="2943027" y="4698068"/>
                </a:lnTo>
                <a:lnTo>
                  <a:pt x="2949118" y="4666933"/>
                </a:lnTo>
                <a:lnTo>
                  <a:pt x="3017334" y="4679066"/>
                </a:lnTo>
                <a:lnTo>
                  <a:pt x="3085526" y="4730513"/>
                </a:lnTo>
                <a:lnTo>
                  <a:pt x="3101373" y="4714982"/>
                </a:lnTo>
                <a:lnTo>
                  <a:pt x="3130494" y="4717409"/>
                </a:lnTo>
                <a:lnTo>
                  <a:pt x="3184100" y="4662297"/>
                </a:lnTo>
                <a:lnTo>
                  <a:pt x="3175583" y="4650358"/>
                </a:lnTo>
                <a:lnTo>
                  <a:pt x="3179223" y="4616820"/>
                </a:lnTo>
                <a:lnTo>
                  <a:pt x="3199923" y="4614393"/>
                </a:lnTo>
                <a:lnTo>
                  <a:pt x="3202350" y="4582069"/>
                </a:lnTo>
                <a:lnTo>
                  <a:pt x="3187789" y="4582069"/>
                </a:lnTo>
                <a:lnTo>
                  <a:pt x="3186576" y="4543702"/>
                </a:lnTo>
                <a:lnTo>
                  <a:pt x="3205990" y="4532952"/>
                </a:lnTo>
                <a:lnTo>
                  <a:pt x="3186576" y="4498225"/>
                </a:lnTo>
                <a:lnTo>
                  <a:pt x="3163449" y="4486091"/>
                </a:lnTo>
                <a:lnTo>
                  <a:pt x="3299929" y="4463304"/>
                </a:lnTo>
                <a:lnTo>
                  <a:pt x="3357177" y="4445394"/>
                </a:lnTo>
                <a:lnTo>
                  <a:pt x="3388846" y="4444205"/>
                </a:lnTo>
                <a:lnTo>
                  <a:pt x="3415540" y="4464590"/>
                </a:lnTo>
                <a:lnTo>
                  <a:pt x="3438667" y="4469444"/>
                </a:lnTo>
                <a:lnTo>
                  <a:pt x="3439880" y="4486188"/>
                </a:lnTo>
                <a:lnTo>
                  <a:pt x="3456867" y="4499390"/>
                </a:lnTo>
                <a:lnTo>
                  <a:pt x="3444734" y="4566441"/>
                </a:lnTo>
                <a:lnTo>
                  <a:pt x="3489799" y="4592795"/>
                </a:lnTo>
                <a:lnTo>
                  <a:pt x="3486158" y="4603546"/>
                </a:lnTo>
                <a:lnTo>
                  <a:pt x="3520133" y="4631089"/>
                </a:lnTo>
                <a:lnTo>
                  <a:pt x="3524987" y="4692171"/>
                </a:lnTo>
                <a:lnTo>
                  <a:pt x="3501835" y="4689744"/>
                </a:lnTo>
                <a:lnTo>
                  <a:pt x="3505500" y="4712531"/>
                </a:lnTo>
                <a:lnTo>
                  <a:pt x="3564033" y="4749636"/>
                </a:lnTo>
                <a:lnTo>
                  <a:pt x="3612762" y="4732819"/>
                </a:lnTo>
                <a:lnTo>
                  <a:pt x="3638340" y="4801132"/>
                </a:lnTo>
                <a:lnTo>
                  <a:pt x="3676100" y="4771210"/>
                </a:lnTo>
                <a:lnTo>
                  <a:pt x="3728470" y="4773637"/>
                </a:lnTo>
                <a:lnTo>
                  <a:pt x="3734561" y="4809553"/>
                </a:lnTo>
                <a:lnTo>
                  <a:pt x="3780839" y="4844280"/>
                </a:lnTo>
                <a:lnTo>
                  <a:pt x="3821050" y="4809553"/>
                </a:lnTo>
                <a:lnTo>
                  <a:pt x="3861310" y="4869421"/>
                </a:lnTo>
                <a:lnTo>
                  <a:pt x="3895430" y="4856292"/>
                </a:lnTo>
                <a:lnTo>
                  <a:pt x="3903948" y="4863451"/>
                </a:lnTo>
                <a:lnTo>
                  <a:pt x="3942922" y="4896989"/>
                </a:lnTo>
                <a:lnTo>
                  <a:pt x="3980682" y="4865853"/>
                </a:lnTo>
                <a:lnTo>
                  <a:pt x="4030624" y="4865853"/>
                </a:lnTo>
                <a:lnTo>
                  <a:pt x="4048898" y="4907739"/>
                </a:lnTo>
                <a:lnTo>
                  <a:pt x="4092749" y="4996340"/>
                </a:lnTo>
                <a:lnTo>
                  <a:pt x="4019656" y="5044292"/>
                </a:lnTo>
                <a:lnTo>
                  <a:pt x="4022082" y="5086154"/>
                </a:lnTo>
                <a:lnTo>
                  <a:pt x="3997815" y="5073025"/>
                </a:lnTo>
                <a:lnTo>
                  <a:pt x="4016088" y="5110130"/>
                </a:lnTo>
                <a:lnTo>
                  <a:pt x="3975877" y="5093410"/>
                </a:lnTo>
                <a:lnTo>
                  <a:pt x="3927172" y="5128113"/>
                </a:lnTo>
                <a:lnTo>
                  <a:pt x="3960054" y="5185529"/>
                </a:lnTo>
                <a:lnTo>
                  <a:pt x="3943067" y="5256245"/>
                </a:lnTo>
                <a:lnTo>
                  <a:pt x="3982041" y="5277819"/>
                </a:lnTo>
                <a:lnTo>
                  <a:pt x="3994175" y="5308954"/>
                </a:lnTo>
                <a:lnTo>
                  <a:pt x="4018442" y="5311381"/>
                </a:lnTo>
                <a:lnTo>
                  <a:pt x="4034289" y="5336546"/>
                </a:lnTo>
                <a:lnTo>
                  <a:pt x="4041569" y="5349699"/>
                </a:lnTo>
                <a:lnTo>
                  <a:pt x="4017302" y="5365303"/>
                </a:lnTo>
                <a:lnTo>
                  <a:pt x="4058702" y="5403597"/>
                </a:lnTo>
                <a:lnTo>
                  <a:pt x="4111095" y="5402408"/>
                </a:lnTo>
                <a:lnTo>
                  <a:pt x="4084401" y="5514912"/>
                </a:lnTo>
                <a:lnTo>
                  <a:pt x="4097797" y="5617928"/>
                </a:lnTo>
                <a:lnTo>
                  <a:pt x="4235515" y="5656246"/>
                </a:lnTo>
                <a:lnTo>
                  <a:pt x="4251338" y="5687382"/>
                </a:lnTo>
                <a:lnTo>
                  <a:pt x="4273178" y="5698132"/>
                </a:lnTo>
                <a:lnTo>
                  <a:pt x="4336516" y="5668186"/>
                </a:lnTo>
                <a:lnTo>
                  <a:pt x="4343797" y="5631081"/>
                </a:lnTo>
                <a:lnTo>
                  <a:pt x="4323072" y="5626228"/>
                </a:lnTo>
                <a:lnTo>
                  <a:pt x="4331614" y="5501687"/>
                </a:lnTo>
                <a:lnTo>
                  <a:pt x="4413226" y="5472954"/>
                </a:lnTo>
                <a:lnTo>
                  <a:pt x="4407135" y="5447788"/>
                </a:lnTo>
                <a:lnTo>
                  <a:pt x="4461931" y="5450215"/>
                </a:lnTo>
                <a:lnTo>
                  <a:pt x="4481345" y="5408329"/>
                </a:lnTo>
                <a:lnTo>
                  <a:pt x="4525876" y="5459849"/>
                </a:lnTo>
                <a:lnTo>
                  <a:pt x="4529540" y="5417891"/>
                </a:lnTo>
                <a:lnTo>
                  <a:pt x="4530754" y="5411921"/>
                </a:lnTo>
                <a:lnTo>
                  <a:pt x="4613652" y="5377218"/>
                </a:lnTo>
                <a:lnTo>
                  <a:pt x="4600256" y="5308978"/>
                </a:lnTo>
                <a:lnTo>
                  <a:pt x="4572178" y="5311405"/>
                </a:lnTo>
                <a:lnTo>
                  <a:pt x="4540631" y="5313832"/>
                </a:lnTo>
                <a:lnTo>
                  <a:pt x="4494328" y="5272990"/>
                </a:lnTo>
                <a:lnTo>
                  <a:pt x="4439484" y="5281483"/>
                </a:lnTo>
                <a:lnTo>
                  <a:pt x="4427350" y="5198828"/>
                </a:lnTo>
                <a:lnTo>
                  <a:pt x="4449191" y="5186694"/>
                </a:lnTo>
                <a:lnTo>
                  <a:pt x="4439484" y="5150778"/>
                </a:lnTo>
                <a:lnTo>
                  <a:pt x="4457757" y="5125686"/>
                </a:lnTo>
                <a:lnTo>
                  <a:pt x="4506462" y="5117241"/>
                </a:lnTo>
                <a:lnTo>
                  <a:pt x="4499182" y="5090886"/>
                </a:lnTo>
                <a:lnTo>
                  <a:pt x="4443148" y="5105301"/>
                </a:lnTo>
                <a:lnTo>
                  <a:pt x="4437057" y="5062226"/>
                </a:lnTo>
                <a:lnTo>
                  <a:pt x="4484573" y="5040652"/>
                </a:lnTo>
                <a:lnTo>
                  <a:pt x="4463848" y="5009517"/>
                </a:lnTo>
                <a:lnTo>
                  <a:pt x="4488116" y="5001072"/>
                </a:lnTo>
                <a:lnTo>
                  <a:pt x="4479598" y="4977193"/>
                </a:lnTo>
                <a:lnTo>
                  <a:pt x="4473507" y="4953216"/>
                </a:lnTo>
                <a:lnTo>
                  <a:pt x="4505055" y="4917300"/>
                </a:lnTo>
                <a:lnTo>
                  <a:pt x="4519615" y="4945985"/>
                </a:lnTo>
                <a:lnTo>
                  <a:pt x="4615933" y="4902910"/>
                </a:lnTo>
                <a:lnTo>
                  <a:pt x="4628066" y="4950838"/>
                </a:lnTo>
                <a:lnTo>
                  <a:pt x="4652334" y="4971150"/>
                </a:lnTo>
                <a:lnTo>
                  <a:pt x="4694972" y="4894538"/>
                </a:lnTo>
                <a:lnTo>
                  <a:pt x="4776584" y="4900507"/>
                </a:lnTo>
                <a:lnTo>
                  <a:pt x="4799735" y="4874153"/>
                </a:lnTo>
                <a:lnTo>
                  <a:pt x="4828856" y="4913660"/>
                </a:lnTo>
                <a:lnTo>
                  <a:pt x="4839825" y="4880195"/>
                </a:lnTo>
                <a:lnTo>
                  <a:pt x="4864092" y="4885049"/>
                </a:lnTo>
                <a:lnTo>
                  <a:pt x="4875061" y="4846682"/>
                </a:lnTo>
                <a:lnTo>
                  <a:pt x="4908017" y="4893422"/>
                </a:lnTo>
                <a:lnTo>
                  <a:pt x="4968928" y="4887451"/>
                </a:lnTo>
                <a:lnTo>
                  <a:pt x="4995623" y="4811955"/>
                </a:lnTo>
                <a:lnTo>
                  <a:pt x="4962740" y="4792856"/>
                </a:lnTo>
                <a:lnTo>
                  <a:pt x="4976136" y="4777253"/>
                </a:lnTo>
                <a:lnTo>
                  <a:pt x="4967593" y="4738958"/>
                </a:lnTo>
                <a:lnTo>
                  <a:pt x="4977300" y="4699378"/>
                </a:lnTo>
                <a:lnTo>
                  <a:pt x="5049156" y="4689817"/>
                </a:lnTo>
                <a:lnTo>
                  <a:pt x="5051583" y="4709012"/>
                </a:lnTo>
                <a:lnTo>
                  <a:pt x="5098589" y="4723330"/>
                </a:lnTo>
                <a:lnTo>
                  <a:pt x="5086456" y="4700543"/>
                </a:lnTo>
                <a:lnTo>
                  <a:pt x="5140063" y="4658657"/>
                </a:lnTo>
                <a:lnTo>
                  <a:pt x="5068182" y="4649120"/>
                </a:lnTo>
                <a:lnTo>
                  <a:pt x="5090023" y="4629925"/>
                </a:lnTo>
                <a:lnTo>
                  <a:pt x="5086359" y="4608351"/>
                </a:lnTo>
                <a:lnTo>
                  <a:pt x="5121692" y="4588039"/>
                </a:lnTo>
                <a:lnTo>
                  <a:pt x="5114412" y="4575905"/>
                </a:lnTo>
                <a:lnTo>
                  <a:pt x="5137563" y="4529239"/>
                </a:lnTo>
                <a:lnTo>
                  <a:pt x="5155837" y="4493323"/>
                </a:lnTo>
                <a:lnTo>
                  <a:pt x="5187384" y="4469346"/>
                </a:lnTo>
                <a:lnTo>
                  <a:pt x="5154502" y="4430980"/>
                </a:lnTo>
                <a:lnTo>
                  <a:pt x="5232522" y="4361550"/>
                </a:lnTo>
                <a:lnTo>
                  <a:pt x="5231308" y="4281467"/>
                </a:lnTo>
                <a:lnTo>
                  <a:pt x="5306829" y="4202404"/>
                </a:lnTo>
                <a:lnTo>
                  <a:pt x="5312920" y="4171268"/>
                </a:lnTo>
                <a:lnTo>
                  <a:pt x="5411640" y="4171268"/>
                </a:lnTo>
                <a:lnTo>
                  <a:pt x="5417732" y="4156926"/>
                </a:lnTo>
                <a:lnTo>
                  <a:pt x="5397007" y="4120938"/>
                </a:lnTo>
                <a:lnTo>
                  <a:pt x="5427463" y="4140133"/>
                </a:lnTo>
                <a:lnTo>
                  <a:pt x="5432316" y="4069515"/>
                </a:lnTo>
                <a:lnTo>
                  <a:pt x="5446877" y="4071941"/>
                </a:lnTo>
                <a:lnTo>
                  <a:pt x="5485851" y="4075533"/>
                </a:lnTo>
                <a:lnTo>
                  <a:pt x="5511501" y="4116205"/>
                </a:lnTo>
                <a:lnTo>
                  <a:pt x="5610173" y="4113779"/>
                </a:lnTo>
                <a:lnTo>
                  <a:pt x="5605320" y="4059880"/>
                </a:lnTo>
                <a:lnTo>
                  <a:pt x="5665017" y="4112589"/>
                </a:lnTo>
                <a:lnTo>
                  <a:pt x="5731996" y="3886295"/>
                </a:lnTo>
                <a:lnTo>
                  <a:pt x="5698021" y="3880252"/>
                </a:lnTo>
                <a:lnTo>
                  <a:pt x="5684626" y="3857538"/>
                </a:lnTo>
                <a:lnTo>
                  <a:pt x="5672492" y="3834775"/>
                </a:lnTo>
                <a:lnTo>
                  <a:pt x="5603062" y="3885009"/>
                </a:lnTo>
                <a:lnTo>
                  <a:pt x="5561638" y="3885009"/>
                </a:lnTo>
                <a:lnTo>
                  <a:pt x="5648127" y="3725765"/>
                </a:lnTo>
                <a:lnTo>
                  <a:pt x="5650554" y="3722198"/>
                </a:lnTo>
                <a:lnTo>
                  <a:pt x="5833337" y="3676721"/>
                </a:lnTo>
                <a:lnTo>
                  <a:pt x="5888158" y="3693441"/>
                </a:lnTo>
                <a:lnTo>
                  <a:pt x="5962464" y="3608505"/>
                </a:lnTo>
                <a:lnTo>
                  <a:pt x="6085476" y="3565430"/>
                </a:lnTo>
                <a:lnTo>
                  <a:pt x="6115932" y="3475640"/>
                </a:lnTo>
                <a:lnTo>
                  <a:pt x="6142797" y="3462414"/>
                </a:lnTo>
                <a:lnTo>
                  <a:pt x="6141583" y="3459988"/>
                </a:lnTo>
                <a:lnTo>
                  <a:pt x="6108628" y="3421669"/>
                </a:lnTo>
                <a:lnTo>
                  <a:pt x="6142797" y="3395315"/>
                </a:lnTo>
                <a:lnTo>
                  <a:pt x="6111054" y="3287591"/>
                </a:lnTo>
                <a:lnTo>
                  <a:pt x="6073294" y="3245632"/>
                </a:lnTo>
                <a:lnTo>
                  <a:pt x="6084263" y="3153416"/>
                </a:lnTo>
                <a:lnTo>
                  <a:pt x="6133065" y="3161764"/>
                </a:lnTo>
                <a:lnTo>
                  <a:pt x="6135492" y="3076828"/>
                </a:lnTo>
                <a:lnTo>
                  <a:pt x="6135492" y="3075566"/>
                </a:lnTo>
                <a:lnTo>
                  <a:pt x="6106201" y="3064743"/>
                </a:lnTo>
                <a:lnTo>
                  <a:pt x="6098921" y="3018076"/>
                </a:lnTo>
                <a:lnTo>
                  <a:pt x="5960062" y="3024046"/>
                </a:lnTo>
                <a:lnTo>
                  <a:pt x="5955209" y="2900718"/>
                </a:lnTo>
                <a:lnTo>
                  <a:pt x="5966153" y="2904286"/>
                </a:lnTo>
                <a:lnTo>
                  <a:pt x="5989304" y="2912658"/>
                </a:lnTo>
                <a:lnTo>
                  <a:pt x="6003865" y="2856357"/>
                </a:lnTo>
                <a:lnTo>
                  <a:pt x="5950282" y="2791709"/>
                </a:lnTo>
                <a:lnTo>
                  <a:pt x="5963678" y="2748634"/>
                </a:lnTo>
                <a:lnTo>
                  <a:pt x="5917400" y="2686363"/>
                </a:lnTo>
                <a:lnTo>
                  <a:pt x="5894249" y="2683937"/>
                </a:lnTo>
                <a:lnTo>
                  <a:pt x="5843093" y="2608465"/>
                </a:lnTo>
                <a:lnTo>
                  <a:pt x="5818825" y="2615745"/>
                </a:lnTo>
                <a:lnTo>
                  <a:pt x="5757695" y="2527120"/>
                </a:lnTo>
                <a:lnTo>
                  <a:pt x="5789364" y="2443348"/>
                </a:lnTo>
                <a:lnTo>
                  <a:pt x="5763787" y="2373846"/>
                </a:lnTo>
                <a:lnTo>
                  <a:pt x="5666352" y="2365474"/>
                </a:lnTo>
                <a:lnTo>
                  <a:pt x="5644511" y="2389450"/>
                </a:lnTo>
                <a:lnTo>
                  <a:pt x="5643298" y="2357102"/>
                </a:lnTo>
                <a:lnTo>
                  <a:pt x="5573869" y="2355913"/>
                </a:lnTo>
                <a:lnTo>
                  <a:pt x="5549601" y="2415805"/>
                </a:lnTo>
                <a:lnTo>
                  <a:pt x="5530187" y="2418232"/>
                </a:lnTo>
                <a:lnTo>
                  <a:pt x="5535041" y="2468562"/>
                </a:lnTo>
                <a:lnTo>
                  <a:pt x="5488690" y="2473416"/>
                </a:lnTo>
                <a:lnTo>
                  <a:pt x="5457021" y="2436238"/>
                </a:lnTo>
                <a:lnTo>
                  <a:pt x="5401933" y="2464825"/>
                </a:lnTo>
                <a:lnTo>
                  <a:pt x="5314231" y="2468490"/>
                </a:lnTo>
                <a:lnTo>
                  <a:pt x="5315444" y="2561798"/>
                </a:lnTo>
                <a:lnTo>
                  <a:pt x="5274044" y="2561798"/>
                </a:lnTo>
                <a:lnTo>
                  <a:pt x="5252203" y="2555828"/>
                </a:lnTo>
                <a:lnTo>
                  <a:pt x="5254630" y="2497150"/>
                </a:lnTo>
                <a:lnTo>
                  <a:pt x="5199809" y="2498339"/>
                </a:lnTo>
                <a:lnTo>
                  <a:pt x="5208327" y="2481618"/>
                </a:lnTo>
                <a:lnTo>
                  <a:pt x="5126643" y="2511564"/>
                </a:lnTo>
                <a:lnTo>
                  <a:pt x="5121789" y="2512753"/>
                </a:lnTo>
                <a:lnTo>
                  <a:pt x="5077938" y="2504308"/>
                </a:lnTo>
                <a:lnTo>
                  <a:pt x="5074273" y="2438471"/>
                </a:lnTo>
                <a:lnTo>
                  <a:pt x="5035300" y="2373822"/>
                </a:lnTo>
                <a:lnTo>
                  <a:pt x="5093760" y="2322375"/>
                </a:lnTo>
                <a:lnTo>
                  <a:pt x="5079200" y="2310241"/>
                </a:lnTo>
                <a:lnTo>
                  <a:pt x="4997588" y="2361761"/>
                </a:lnTo>
                <a:lnTo>
                  <a:pt x="4814805" y="2341376"/>
                </a:lnTo>
                <a:lnTo>
                  <a:pt x="4723462" y="2214457"/>
                </a:lnTo>
                <a:lnTo>
                  <a:pt x="4759864" y="2162962"/>
                </a:lnTo>
                <a:lnTo>
                  <a:pt x="4751346" y="2148620"/>
                </a:lnTo>
                <a:lnTo>
                  <a:pt x="4733072" y="2189316"/>
                </a:lnTo>
                <a:lnTo>
                  <a:pt x="4697763" y="2171382"/>
                </a:lnTo>
                <a:lnTo>
                  <a:pt x="4697763" y="2149809"/>
                </a:lnTo>
                <a:lnTo>
                  <a:pt x="4745254" y="2142650"/>
                </a:lnTo>
                <a:lnTo>
                  <a:pt x="4700189" y="2125832"/>
                </a:lnTo>
                <a:lnTo>
                  <a:pt x="4618602" y="2165534"/>
                </a:lnTo>
                <a:lnTo>
                  <a:pt x="4555191" y="2135588"/>
                </a:lnTo>
                <a:lnTo>
                  <a:pt x="4485762" y="2203901"/>
                </a:lnTo>
                <a:lnTo>
                  <a:pt x="4455306" y="2153400"/>
                </a:lnTo>
                <a:lnTo>
                  <a:pt x="4352994" y="2064775"/>
                </a:lnTo>
                <a:lnTo>
                  <a:pt x="4314020" y="2050433"/>
                </a:lnTo>
                <a:lnTo>
                  <a:pt x="4237287" y="2064775"/>
                </a:lnTo>
                <a:lnTo>
                  <a:pt x="4198265" y="2075744"/>
                </a:lnTo>
                <a:lnTo>
                  <a:pt x="4164290" y="2024176"/>
                </a:lnTo>
                <a:lnTo>
                  <a:pt x="4221537" y="1991851"/>
                </a:lnTo>
                <a:lnTo>
                  <a:pt x="4217897" y="1989425"/>
                </a:lnTo>
                <a:lnTo>
                  <a:pt x="4183704" y="1975058"/>
                </a:lnTo>
                <a:lnTo>
                  <a:pt x="4186131" y="1906818"/>
                </a:lnTo>
                <a:lnTo>
                  <a:pt x="4138542" y="1892403"/>
                </a:lnTo>
                <a:lnTo>
                  <a:pt x="4125146" y="1856487"/>
                </a:lnTo>
                <a:lnTo>
                  <a:pt x="4113013" y="1817004"/>
                </a:lnTo>
                <a:lnTo>
                  <a:pt x="4116653" y="1777424"/>
                </a:lnTo>
                <a:lnTo>
                  <a:pt x="4094812" y="1759514"/>
                </a:lnTo>
                <a:lnTo>
                  <a:pt x="4102092" y="1700835"/>
                </a:lnTo>
                <a:lnTo>
                  <a:pt x="4072971" y="1646937"/>
                </a:lnTo>
                <a:lnTo>
                  <a:pt x="4108281" y="1575105"/>
                </a:lnTo>
                <a:lnTo>
                  <a:pt x="4024242" y="1595417"/>
                </a:lnTo>
                <a:lnTo>
                  <a:pt x="4005969" y="1549940"/>
                </a:lnTo>
                <a:lnTo>
                  <a:pt x="3966995" y="1510457"/>
                </a:lnTo>
                <a:lnTo>
                  <a:pt x="3970635" y="1484102"/>
                </a:lnTo>
                <a:lnTo>
                  <a:pt x="3951221" y="1463717"/>
                </a:lnTo>
                <a:lnTo>
                  <a:pt x="3974372" y="1439741"/>
                </a:lnTo>
                <a:lnTo>
                  <a:pt x="3969519" y="1434887"/>
                </a:lnTo>
                <a:lnTo>
                  <a:pt x="3990243" y="1414503"/>
                </a:lnTo>
                <a:lnTo>
                  <a:pt x="3999950" y="1364269"/>
                </a:lnTo>
                <a:lnTo>
                  <a:pt x="3967068" y="1347476"/>
                </a:lnTo>
                <a:lnTo>
                  <a:pt x="3988908" y="1266010"/>
                </a:lnTo>
                <a:lnTo>
                  <a:pt x="3964641" y="1240942"/>
                </a:lnTo>
                <a:lnTo>
                  <a:pt x="4018248" y="1231235"/>
                </a:lnTo>
                <a:lnTo>
                  <a:pt x="4008541" y="1192916"/>
                </a:lnTo>
                <a:lnTo>
                  <a:pt x="3930594" y="1179787"/>
                </a:lnTo>
                <a:lnTo>
                  <a:pt x="3968354" y="1098321"/>
                </a:lnTo>
                <a:lnTo>
                  <a:pt x="3951367" y="1055246"/>
                </a:lnTo>
                <a:lnTo>
                  <a:pt x="3881937" y="1064808"/>
                </a:lnTo>
                <a:lnTo>
                  <a:pt x="3886791" y="1012099"/>
                </a:lnTo>
                <a:lnTo>
                  <a:pt x="3831898" y="984555"/>
                </a:lnTo>
                <a:lnTo>
                  <a:pt x="3887640" y="936845"/>
                </a:lnTo>
                <a:lnTo>
                  <a:pt x="3829107" y="940413"/>
                </a:lnTo>
                <a:lnTo>
                  <a:pt x="3803529" y="914058"/>
                </a:lnTo>
                <a:lnTo>
                  <a:pt x="3818089" y="881734"/>
                </a:lnTo>
                <a:lnTo>
                  <a:pt x="3911908" y="813421"/>
                </a:lnTo>
                <a:lnTo>
                  <a:pt x="3907054" y="770346"/>
                </a:lnTo>
                <a:lnTo>
                  <a:pt x="3866867" y="746394"/>
                </a:lnTo>
                <a:lnTo>
                  <a:pt x="3888708" y="698538"/>
                </a:lnTo>
                <a:lnTo>
                  <a:pt x="3858252" y="678154"/>
                </a:lnTo>
                <a:lnTo>
                  <a:pt x="3839906" y="560772"/>
                </a:lnTo>
                <a:lnTo>
                  <a:pt x="3861892" y="511654"/>
                </a:lnTo>
                <a:lnTo>
                  <a:pt x="3835028" y="461420"/>
                </a:lnTo>
                <a:lnTo>
                  <a:pt x="3843546" y="417059"/>
                </a:lnTo>
                <a:lnTo>
                  <a:pt x="3766812" y="357191"/>
                </a:lnTo>
                <a:lnTo>
                  <a:pt x="3766812" y="419462"/>
                </a:lnTo>
                <a:lnTo>
                  <a:pt x="3722961" y="399150"/>
                </a:lnTo>
                <a:lnTo>
                  <a:pt x="3634045" y="399150"/>
                </a:lnTo>
                <a:lnTo>
                  <a:pt x="3604924" y="420651"/>
                </a:lnTo>
                <a:lnTo>
                  <a:pt x="3557408" y="418224"/>
                </a:lnTo>
                <a:lnTo>
                  <a:pt x="3550128" y="442200"/>
                </a:lnTo>
                <a:lnTo>
                  <a:pt x="3530568" y="439774"/>
                </a:lnTo>
                <a:lnTo>
                  <a:pt x="3534208" y="403882"/>
                </a:lnTo>
                <a:lnTo>
                  <a:pt x="3464779" y="403882"/>
                </a:lnTo>
                <a:lnTo>
                  <a:pt x="3447791" y="199088"/>
                </a:lnTo>
                <a:lnTo>
                  <a:pt x="3375911" y="152422"/>
                </a:lnTo>
                <a:lnTo>
                  <a:pt x="3335724" y="176301"/>
                </a:lnTo>
                <a:lnTo>
                  <a:pt x="3301604" y="112842"/>
                </a:lnTo>
                <a:lnTo>
                  <a:pt x="3270056" y="120122"/>
                </a:lnTo>
                <a:lnTo>
                  <a:pt x="3259111" y="102116"/>
                </a:lnTo>
                <a:lnTo>
                  <a:pt x="3226229" y="108085"/>
                </a:lnTo>
                <a:lnTo>
                  <a:pt x="3207737" y="61540"/>
                </a:lnTo>
                <a:lnTo>
                  <a:pt x="3168739" y="61540"/>
                </a:lnTo>
                <a:lnTo>
                  <a:pt x="3174830" y="23149"/>
                </a:lnTo>
                <a:close/>
              </a:path>
            </a:pathLst>
          </a:custGeom>
          <a:solidFill>
            <a:srgbClr val="D8D8D8">
              <a:alpha val="48627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CCF3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g245b9b7fe53_2_7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246" y="0"/>
            <a:ext cx="2214408" cy="82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>
  <p:cSld name="Только заголовок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45b9b7fe53_2_801"/>
          <p:cNvSpPr txBox="1"/>
          <p:nvPr>
            <p:ph type="title"/>
          </p:nvPr>
        </p:nvSpPr>
        <p:spPr>
          <a:xfrm>
            <a:off x="772342" y="167053"/>
            <a:ext cx="81696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g245b9b7fe53_2_801"/>
          <p:cNvSpPr txBox="1"/>
          <p:nvPr>
            <p:ph idx="1" type="body"/>
          </p:nvPr>
        </p:nvSpPr>
        <p:spPr>
          <a:xfrm>
            <a:off x="743639" y="1082408"/>
            <a:ext cx="7614600" cy="3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g245b9b7fe53_2_801"/>
          <p:cNvSpPr txBox="1"/>
          <p:nvPr/>
        </p:nvSpPr>
        <p:spPr>
          <a:xfrm>
            <a:off x="8631465" y="4792663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7" name="Google Shape;107;g245b9b7fe53_2_80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5b9b7fe53_2_810"/>
          <p:cNvSpPr txBox="1"/>
          <p:nvPr>
            <p:ph idx="1" type="body"/>
          </p:nvPr>
        </p:nvSpPr>
        <p:spPr>
          <a:xfrm>
            <a:off x="743639" y="1082408"/>
            <a:ext cx="7614600" cy="3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" name="Google Shape;110;g245b9b7fe53_2_810"/>
          <p:cNvSpPr txBox="1"/>
          <p:nvPr>
            <p:ph type="title"/>
          </p:nvPr>
        </p:nvSpPr>
        <p:spPr>
          <a:xfrm>
            <a:off x="772342" y="167053"/>
            <a:ext cx="81696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g245b9b7fe53_2_810"/>
          <p:cNvSpPr txBox="1"/>
          <p:nvPr>
            <p:ph idx="12" type="sldNum"/>
          </p:nvPr>
        </p:nvSpPr>
        <p:spPr>
          <a:xfrm>
            <a:off x="8631465" y="4792663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>
  <p:cSld name="Два объекта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5b9b7fe53_2_814"/>
          <p:cNvSpPr txBox="1"/>
          <p:nvPr>
            <p:ph idx="1" type="body"/>
          </p:nvPr>
        </p:nvSpPr>
        <p:spPr>
          <a:xfrm>
            <a:off x="2729446" y="1181559"/>
            <a:ext cx="46491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1"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" name="Google Shape;114;g245b9b7fe53_2_814"/>
          <p:cNvSpPr txBox="1"/>
          <p:nvPr>
            <p:ph idx="2" type="body"/>
          </p:nvPr>
        </p:nvSpPr>
        <p:spPr>
          <a:xfrm>
            <a:off x="2734937" y="2345215"/>
            <a:ext cx="4676700" cy="1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1"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g245b9b7fe53_2_814"/>
          <p:cNvSpPr txBox="1"/>
          <p:nvPr>
            <p:ph idx="3" type="body"/>
          </p:nvPr>
        </p:nvSpPr>
        <p:spPr>
          <a:xfrm>
            <a:off x="2742097" y="3533660"/>
            <a:ext cx="4677900" cy="10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1"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g245b9b7fe53_2_814"/>
          <p:cNvSpPr txBox="1"/>
          <p:nvPr>
            <p:ph idx="4" type="body"/>
          </p:nvPr>
        </p:nvSpPr>
        <p:spPr>
          <a:xfrm>
            <a:off x="1526526" y="2343838"/>
            <a:ext cx="1076100" cy="1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F2F00"/>
              </a:buClr>
              <a:buSzPts val="4100"/>
              <a:buNone/>
              <a:defRPr b="1" sz="4100">
                <a:solidFill>
                  <a:srgbClr val="EF2F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g245b9b7fe53_2_814"/>
          <p:cNvSpPr txBox="1"/>
          <p:nvPr>
            <p:ph idx="5" type="body"/>
          </p:nvPr>
        </p:nvSpPr>
        <p:spPr>
          <a:xfrm>
            <a:off x="1541675" y="1177427"/>
            <a:ext cx="1076100" cy="1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F2F00"/>
              </a:buClr>
              <a:buSzPts val="4100"/>
              <a:buNone/>
              <a:defRPr b="1" sz="4100">
                <a:solidFill>
                  <a:srgbClr val="EF2F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" name="Google Shape;118;g245b9b7fe53_2_814"/>
          <p:cNvSpPr txBox="1"/>
          <p:nvPr>
            <p:ph idx="6" type="body"/>
          </p:nvPr>
        </p:nvSpPr>
        <p:spPr>
          <a:xfrm>
            <a:off x="1541675" y="3507494"/>
            <a:ext cx="1076100" cy="1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F2F00"/>
              </a:buClr>
              <a:buSzPts val="4100"/>
              <a:buNone/>
              <a:defRPr b="1" sz="4100">
                <a:solidFill>
                  <a:srgbClr val="EF2F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g245b9b7fe53_2_814"/>
          <p:cNvSpPr txBox="1"/>
          <p:nvPr>
            <p:ph type="title"/>
          </p:nvPr>
        </p:nvSpPr>
        <p:spPr>
          <a:xfrm>
            <a:off x="772342" y="167053"/>
            <a:ext cx="81696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g245b9b7fe53_2_814"/>
          <p:cNvSpPr txBox="1"/>
          <p:nvPr>
            <p:ph idx="12" type="sldNum"/>
          </p:nvPr>
        </p:nvSpPr>
        <p:spPr>
          <a:xfrm>
            <a:off x="8631465" y="4792663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Два объекта">
  <p:cSld name="1_Два объекта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5b9b7fe53_2_823"/>
          <p:cNvSpPr/>
          <p:nvPr/>
        </p:nvSpPr>
        <p:spPr>
          <a:xfrm>
            <a:off x="0" y="958467"/>
            <a:ext cx="9144000" cy="55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45b9b7fe53_2_823"/>
          <p:cNvSpPr txBox="1"/>
          <p:nvPr>
            <p:ph idx="1" type="body"/>
          </p:nvPr>
        </p:nvSpPr>
        <p:spPr>
          <a:xfrm>
            <a:off x="787724" y="1678695"/>
            <a:ext cx="36753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1"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4" name="Google Shape;124;g245b9b7fe53_2_823"/>
          <p:cNvSpPr txBox="1"/>
          <p:nvPr>
            <p:ph idx="2" type="body"/>
          </p:nvPr>
        </p:nvSpPr>
        <p:spPr>
          <a:xfrm>
            <a:off x="4719367" y="1685581"/>
            <a:ext cx="36753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1"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g245b9b7fe53_2_823"/>
          <p:cNvSpPr txBox="1"/>
          <p:nvPr>
            <p:ph idx="3" type="body"/>
          </p:nvPr>
        </p:nvSpPr>
        <p:spPr>
          <a:xfrm>
            <a:off x="786347" y="2610999"/>
            <a:ext cx="36753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1"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" name="Google Shape;126;g245b9b7fe53_2_823"/>
          <p:cNvSpPr txBox="1"/>
          <p:nvPr>
            <p:ph idx="4" type="body"/>
          </p:nvPr>
        </p:nvSpPr>
        <p:spPr>
          <a:xfrm>
            <a:off x="4717990" y="2617885"/>
            <a:ext cx="36753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1"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7" name="Google Shape;127;g245b9b7fe53_2_823"/>
          <p:cNvSpPr txBox="1"/>
          <p:nvPr>
            <p:ph idx="5" type="body"/>
          </p:nvPr>
        </p:nvSpPr>
        <p:spPr>
          <a:xfrm>
            <a:off x="784970" y="3551564"/>
            <a:ext cx="36753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1"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g245b9b7fe53_2_823"/>
          <p:cNvSpPr txBox="1"/>
          <p:nvPr>
            <p:ph idx="6" type="body"/>
          </p:nvPr>
        </p:nvSpPr>
        <p:spPr>
          <a:xfrm>
            <a:off x="4716613" y="3558449"/>
            <a:ext cx="36753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1"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g245b9b7fe53_2_823"/>
          <p:cNvSpPr txBox="1"/>
          <p:nvPr>
            <p:ph idx="7" type="body"/>
          </p:nvPr>
        </p:nvSpPr>
        <p:spPr>
          <a:xfrm>
            <a:off x="778084" y="1081031"/>
            <a:ext cx="36753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b="0" sz="1400">
                <a:solidFill>
                  <a:srgbClr val="262626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g245b9b7fe53_2_823"/>
          <p:cNvSpPr txBox="1"/>
          <p:nvPr>
            <p:ph idx="8" type="body"/>
          </p:nvPr>
        </p:nvSpPr>
        <p:spPr>
          <a:xfrm>
            <a:off x="4701466" y="1079654"/>
            <a:ext cx="36753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b="0" sz="1400">
                <a:solidFill>
                  <a:srgbClr val="262626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g245b9b7fe53_2_823"/>
          <p:cNvSpPr/>
          <p:nvPr/>
        </p:nvSpPr>
        <p:spPr>
          <a:xfrm>
            <a:off x="0" y="958467"/>
            <a:ext cx="9144000" cy="55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45b9b7fe53_2_823"/>
          <p:cNvSpPr txBox="1"/>
          <p:nvPr>
            <p:ph type="title"/>
          </p:nvPr>
        </p:nvSpPr>
        <p:spPr>
          <a:xfrm>
            <a:off x="772342" y="167053"/>
            <a:ext cx="81696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g245b9b7fe53_2_823"/>
          <p:cNvSpPr txBox="1"/>
          <p:nvPr>
            <p:ph idx="12" type="sldNum"/>
          </p:nvPr>
        </p:nvSpPr>
        <p:spPr>
          <a:xfrm>
            <a:off x="8631465" y="4792663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олько заголовок">
  <p:cSld name="1_Только заголовок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5b9b7fe53_2_836"/>
          <p:cNvSpPr txBox="1"/>
          <p:nvPr>
            <p:ph idx="1" type="body"/>
          </p:nvPr>
        </p:nvSpPr>
        <p:spPr>
          <a:xfrm>
            <a:off x="743639" y="1082408"/>
            <a:ext cx="7614600" cy="3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6" name="Google Shape;136;g245b9b7fe53_2_836"/>
          <p:cNvSpPr txBox="1"/>
          <p:nvPr>
            <p:ph type="title"/>
          </p:nvPr>
        </p:nvSpPr>
        <p:spPr>
          <a:xfrm>
            <a:off x="772342" y="167053"/>
            <a:ext cx="81696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g245b9b7fe53_2_836"/>
          <p:cNvSpPr txBox="1"/>
          <p:nvPr>
            <p:ph idx="12" type="sldNum"/>
          </p:nvPr>
        </p:nvSpPr>
        <p:spPr>
          <a:xfrm>
            <a:off x="8631465" y="4792663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объект">
  <p:cSld name="1_Заголовок и объект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5b9b7fe53_2_840"/>
          <p:cNvSpPr txBox="1"/>
          <p:nvPr>
            <p:ph idx="1" type="body"/>
          </p:nvPr>
        </p:nvSpPr>
        <p:spPr>
          <a:xfrm>
            <a:off x="743639" y="1082408"/>
            <a:ext cx="7614600" cy="3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g245b9b7fe53_2_840"/>
          <p:cNvSpPr txBox="1"/>
          <p:nvPr>
            <p:ph type="title"/>
          </p:nvPr>
        </p:nvSpPr>
        <p:spPr>
          <a:xfrm>
            <a:off x="772342" y="167053"/>
            <a:ext cx="81696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g245b9b7fe53_2_840"/>
          <p:cNvSpPr txBox="1"/>
          <p:nvPr>
            <p:ph idx="12" type="sldNum"/>
          </p:nvPr>
        </p:nvSpPr>
        <p:spPr>
          <a:xfrm>
            <a:off x="8631465" y="4792663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Два объекта">
  <p:cSld name="2_Два объекта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5b9b7fe53_2_844"/>
          <p:cNvSpPr txBox="1"/>
          <p:nvPr>
            <p:ph idx="1" type="body"/>
          </p:nvPr>
        </p:nvSpPr>
        <p:spPr>
          <a:xfrm>
            <a:off x="2729446" y="1181559"/>
            <a:ext cx="46491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1"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4" name="Google Shape;144;g245b9b7fe53_2_844"/>
          <p:cNvSpPr txBox="1"/>
          <p:nvPr>
            <p:ph idx="2" type="body"/>
          </p:nvPr>
        </p:nvSpPr>
        <p:spPr>
          <a:xfrm>
            <a:off x="2734937" y="2345215"/>
            <a:ext cx="4676700" cy="1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1"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5" name="Google Shape;145;g245b9b7fe53_2_844"/>
          <p:cNvSpPr txBox="1"/>
          <p:nvPr>
            <p:ph idx="3" type="body"/>
          </p:nvPr>
        </p:nvSpPr>
        <p:spPr>
          <a:xfrm>
            <a:off x="2742097" y="3533660"/>
            <a:ext cx="4677900" cy="10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1"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6" name="Google Shape;146;g245b9b7fe53_2_844"/>
          <p:cNvSpPr txBox="1"/>
          <p:nvPr>
            <p:ph idx="4" type="body"/>
          </p:nvPr>
        </p:nvSpPr>
        <p:spPr>
          <a:xfrm>
            <a:off x="1526526" y="2343838"/>
            <a:ext cx="1076100" cy="1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F2F00"/>
              </a:buClr>
              <a:buSzPts val="4100"/>
              <a:buNone/>
              <a:defRPr b="1" sz="4100">
                <a:solidFill>
                  <a:srgbClr val="EF2F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7" name="Google Shape;147;g245b9b7fe53_2_844"/>
          <p:cNvSpPr txBox="1"/>
          <p:nvPr>
            <p:ph idx="5" type="body"/>
          </p:nvPr>
        </p:nvSpPr>
        <p:spPr>
          <a:xfrm>
            <a:off x="1541675" y="1177427"/>
            <a:ext cx="1076100" cy="1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F2F00"/>
              </a:buClr>
              <a:buSzPts val="4100"/>
              <a:buNone/>
              <a:defRPr b="1" sz="4100">
                <a:solidFill>
                  <a:srgbClr val="EF2F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8" name="Google Shape;148;g245b9b7fe53_2_844"/>
          <p:cNvSpPr txBox="1"/>
          <p:nvPr>
            <p:ph idx="6" type="body"/>
          </p:nvPr>
        </p:nvSpPr>
        <p:spPr>
          <a:xfrm>
            <a:off x="1541675" y="3507494"/>
            <a:ext cx="1076100" cy="1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F2F00"/>
              </a:buClr>
              <a:buSzPts val="4100"/>
              <a:buNone/>
              <a:defRPr b="1" sz="4100">
                <a:solidFill>
                  <a:srgbClr val="EF2F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9" name="Google Shape;149;g245b9b7fe53_2_844"/>
          <p:cNvSpPr txBox="1"/>
          <p:nvPr>
            <p:ph type="title"/>
          </p:nvPr>
        </p:nvSpPr>
        <p:spPr>
          <a:xfrm>
            <a:off x="772342" y="167053"/>
            <a:ext cx="81696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g245b9b7fe53_2_844"/>
          <p:cNvSpPr txBox="1"/>
          <p:nvPr>
            <p:ph idx="12" type="sldNum"/>
          </p:nvPr>
        </p:nvSpPr>
        <p:spPr>
          <a:xfrm>
            <a:off x="8631465" y="4792663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Два объекта">
  <p:cSld name="3_Два объекта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5b9b7fe53_2_853"/>
          <p:cNvSpPr/>
          <p:nvPr/>
        </p:nvSpPr>
        <p:spPr>
          <a:xfrm>
            <a:off x="0" y="958467"/>
            <a:ext cx="9144000" cy="55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45b9b7fe53_2_853"/>
          <p:cNvSpPr txBox="1"/>
          <p:nvPr>
            <p:ph idx="1" type="body"/>
          </p:nvPr>
        </p:nvSpPr>
        <p:spPr>
          <a:xfrm>
            <a:off x="787724" y="1678695"/>
            <a:ext cx="36753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4" name="Google Shape;154;g245b9b7fe53_2_853"/>
          <p:cNvSpPr txBox="1"/>
          <p:nvPr>
            <p:ph idx="2" type="body"/>
          </p:nvPr>
        </p:nvSpPr>
        <p:spPr>
          <a:xfrm>
            <a:off x="4719367" y="1685581"/>
            <a:ext cx="36753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5" name="Google Shape;155;g245b9b7fe53_2_853"/>
          <p:cNvSpPr txBox="1"/>
          <p:nvPr>
            <p:ph idx="3" type="body"/>
          </p:nvPr>
        </p:nvSpPr>
        <p:spPr>
          <a:xfrm>
            <a:off x="786347" y="2610999"/>
            <a:ext cx="36753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6" name="Google Shape;156;g245b9b7fe53_2_853"/>
          <p:cNvSpPr txBox="1"/>
          <p:nvPr>
            <p:ph idx="4" type="body"/>
          </p:nvPr>
        </p:nvSpPr>
        <p:spPr>
          <a:xfrm>
            <a:off x="4717990" y="2617885"/>
            <a:ext cx="36753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7" name="Google Shape;157;g245b9b7fe53_2_853"/>
          <p:cNvSpPr txBox="1"/>
          <p:nvPr>
            <p:ph idx="5" type="body"/>
          </p:nvPr>
        </p:nvSpPr>
        <p:spPr>
          <a:xfrm>
            <a:off x="784970" y="3551564"/>
            <a:ext cx="36753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8" name="Google Shape;158;g245b9b7fe53_2_853"/>
          <p:cNvSpPr txBox="1"/>
          <p:nvPr>
            <p:ph idx="6" type="body"/>
          </p:nvPr>
        </p:nvSpPr>
        <p:spPr>
          <a:xfrm>
            <a:off x="4716613" y="3558449"/>
            <a:ext cx="36753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9" name="Google Shape;159;g245b9b7fe53_2_853"/>
          <p:cNvSpPr txBox="1"/>
          <p:nvPr>
            <p:ph idx="7" type="body"/>
          </p:nvPr>
        </p:nvSpPr>
        <p:spPr>
          <a:xfrm>
            <a:off x="778084" y="1081031"/>
            <a:ext cx="36753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b="1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g245b9b7fe53_2_853"/>
          <p:cNvSpPr txBox="1"/>
          <p:nvPr>
            <p:ph idx="8" type="body"/>
          </p:nvPr>
        </p:nvSpPr>
        <p:spPr>
          <a:xfrm>
            <a:off x="4701466" y="1079654"/>
            <a:ext cx="36753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b="1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g245b9b7fe53_2_853"/>
          <p:cNvSpPr txBox="1"/>
          <p:nvPr>
            <p:ph type="title"/>
          </p:nvPr>
        </p:nvSpPr>
        <p:spPr>
          <a:xfrm>
            <a:off x="772342" y="167053"/>
            <a:ext cx="81696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g245b9b7fe53_2_853"/>
          <p:cNvSpPr txBox="1"/>
          <p:nvPr>
            <p:ph idx="12" type="sldNum"/>
          </p:nvPr>
        </p:nvSpPr>
        <p:spPr>
          <a:xfrm>
            <a:off x="8631465" y="4792663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2be374e969aabb48">
  <p:cSld name="BLANK_2be374e969aabb48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13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6" name="Google Shape;46;p13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8" name="Google Shape;58;p1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9" name="Google Shape;59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515350" y="4767263"/>
            <a:ext cx="6286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5b9b7fe53_2_788"/>
          <p:cNvSpPr txBox="1"/>
          <p:nvPr>
            <p:ph type="title"/>
          </p:nvPr>
        </p:nvSpPr>
        <p:spPr>
          <a:xfrm>
            <a:off x="772342" y="273844"/>
            <a:ext cx="47535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None/>
              <a:defRPr b="1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g245b9b7fe53_2_788"/>
          <p:cNvSpPr txBox="1"/>
          <p:nvPr>
            <p:ph idx="1" type="body"/>
          </p:nvPr>
        </p:nvSpPr>
        <p:spPr>
          <a:xfrm>
            <a:off x="628650" y="977333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245b9b7fe53_2_78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0" name="Google Shape;90;g245b9b7fe53_2_788"/>
          <p:cNvPicPr preferRelativeResize="0"/>
          <p:nvPr/>
        </p:nvPicPr>
        <p:blipFill rotWithShape="1">
          <a:blip r:embed="rId1">
            <a:alphaModFix/>
          </a:blip>
          <a:srcRect b="0" l="3853" r="72919" t="0"/>
          <a:stretch/>
        </p:blipFill>
        <p:spPr>
          <a:xfrm>
            <a:off x="225592" y="0"/>
            <a:ext cx="514350" cy="8220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45b9b7fe53_2_788"/>
          <p:cNvSpPr txBox="1"/>
          <p:nvPr>
            <p:ph idx="12" type="sldNum"/>
          </p:nvPr>
        </p:nvSpPr>
        <p:spPr>
          <a:xfrm>
            <a:off x="8631465" y="4792663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92" name="Google Shape;92;g245b9b7fe53_2_788"/>
          <p:cNvPicPr preferRelativeResize="0"/>
          <p:nvPr/>
        </p:nvPicPr>
        <p:blipFill rotWithShape="1">
          <a:blip r:embed="rId1">
            <a:alphaModFix/>
          </a:blip>
          <a:srcRect b="0" l="3853" r="72919" t="0"/>
          <a:stretch/>
        </p:blipFill>
        <p:spPr>
          <a:xfrm>
            <a:off x="225592" y="0"/>
            <a:ext cx="514350" cy="8220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28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Relationship Id="rId7" Type="http://schemas.openxmlformats.org/officeDocument/2006/relationships/image" Target="../media/image27.png"/><Relationship Id="rId8" Type="http://schemas.openxmlformats.org/officeDocument/2006/relationships/hyperlink" Target="http://drive.google.com/file/d/1T9CuQYCNDp9oTNCLsJSILVzhof9EXvfB/view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37.png"/><Relationship Id="rId5" Type="http://schemas.openxmlformats.org/officeDocument/2006/relationships/image" Target="../media/image24.png"/><Relationship Id="rId6" Type="http://schemas.openxmlformats.org/officeDocument/2006/relationships/image" Target="../media/image30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36.png"/><Relationship Id="rId6" Type="http://schemas.openxmlformats.org/officeDocument/2006/relationships/image" Target="../media/image31.png"/><Relationship Id="rId7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16.png"/><Relationship Id="rId7" Type="http://schemas.openxmlformats.org/officeDocument/2006/relationships/hyperlink" Target="http://drive.google.com/file/d/1n8T6a0FI0OlzA_pZW8gxMZkcbxQABRKR/view" TargetMode="External"/><Relationship Id="rId8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2616135" y="-1409358"/>
            <a:ext cx="7202447" cy="6680606"/>
          </a:xfrm>
          <a:custGeom>
            <a:rect b="b" l="l" r="r" t="t"/>
            <a:pathLst>
              <a:path extrusionOk="0" h="5697745" w="6142812">
                <a:moveTo>
                  <a:pt x="3112730" y="386"/>
                </a:moveTo>
                <a:lnTo>
                  <a:pt x="3079823" y="42272"/>
                </a:lnTo>
                <a:lnTo>
                  <a:pt x="3046940" y="31521"/>
                </a:lnTo>
                <a:lnTo>
                  <a:pt x="3042087" y="53022"/>
                </a:lnTo>
                <a:lnTo>
                  <a:pt x="2919002" y="99762"/>
                </a:lnTo>
                <a:lnTo>
                  <a:pt x="2899588" y="154849"/>
                </a:lnTo>
                <a:lnTo>
                  <a:pt x="2959335" y="193167"/>
                </a:lnTo>
                <a:lnTo>
                  <a:pt x="2906893" y="209888"/>
                </a:lnTo>
                <a:lnTo>
                  <a:pt x="2927666" y="260194"/>
                </a:lnTo>
                <a:lnTo>
                  <a:pt x="2882528" y="288951"/>
                </a:lnTo>
                <a:lnTo>
                  <a:pt x="2827708" y="395558"/>
                </a:lnTo>
                <a:lnTo>
                  <a:pt x="2799703" y="345252"/>
                </a:lnTo>
                <a:lnTo>
                  <a:pt x="2677904" y="382357"/>
                </a:lnTo>
                <a:lnTo>
                  <a:pt x="2668197" y="419462"/>
                </a:lnTo>
                <a:lnTo>
                  <a:pt x="2599909" y="393180"/>
                </a:lnTo>
                <a:lnTo>
                  <a:pt x="2558508" y="450573"/>
                </a:lnTo>
                <a:lnTo>
                  <a:pt x="2547539" y="449384"/>
                </a:lnTo>
                <a:lnTo>
                  <a:pt x="2528125" y="402717"/>
                </a:lnTo>
                <a:lnTo>
                  <a:pt x="2536643" y="395437"/>
                </a:lnTo>
                <a:lnTo>
                  <a:pt x="2545185" y="395437"/>
                </a:lnTo>
                <a:lnTo>
                  <a:pt x="2551276" y="366704"/>
                </a:lnTo>
                <a:lnTo>
                  <a:pt x="2515943" y="370272"/>
                </a:lnTo>
                <a:lnTo>
                  <a:pt x="2511090" y="399029"/>
                </a:lnTo>
                <a:lnTo>
                  <a:pt x="2466025" y="401455"/>
                </a:lnTo>
                <a:lnTo>
                  <a:pt x="2455056" y="378692"/>
                </a:lnTo>
                <a:lnTo>
                  <a:pt x="2377108" y="405047"/>
                </a:lnTo>
                <a:lnTo>
                  <a:pt x="2383200" y="421840"/>
                </a:lnTo>
                <a:lnTo>
                  <a:pt x="2336921" y="436182"/>
                </a:lnTo>
                <a:lnTo>
                  <a:pt x="2467238" y="554729"/>
                </a:lnTo>
                <a:lnTo>
                  <a:pt x="2442970" y="567882"/>
                </a:lnTo>
                <a:lnTo>
                  <a:pt x="2445397" y="591834"/>
                </a:lnTo>
                <a:lnTo>
                  <a:pt x="2410962" y="602706"/>
                </a:lnTo>
                <a:lnTo>
                  <a:pt x="2452386" y="635054"/>
                </a:lnTo>
                <a:lnTo>
                  <a:pt x="2446295" y="654153"/>
                </a:lnTo>
                <a:lnTo>
                  <a:pt x="2396353" y="676916"/>
                </a:lnTo>
                <a:lnTo>
                  <a:pt x="2424309" y="729674"/>
                </a:lnTo>
                <a:lnTo>
                  <a:pt x="2407322" y="758406"/>
                </a:lnTo>
                <a:lnTo>
                  <a:pt x="2440204" y="785950"/>
                </a:lnTo>
                <a:lnTo>
                  <a:pt x="2374439" y="888917"/>
                </a:lnTo>
                <a:lnTo>
                  <a:pt x="2362305" y="880545"/>
                </a:lnTo>
                <a:lnTo>
                  <a:pt x="2344032" y="868532"/>
                </a:lnTo>
                <a:lnTo>
                  <a:pt x="2336752" y="894887"/>
                </a:lnTo>
                <a:lnTo>
                  <a:pt x="2214783" y="874502"/>
                </a:lnTo>
                <a:lnTo>
                  <a:pt x="2236624" y="838513"/>
                </a:lnTo>
                <a:lnTo>
                  <a:pt x="2136739" y="815823"/>
                </a:lnTo>
                <a:lnTo>
                  <a:pt x="2119751" y="787066"/>
                </a:lnTo>
                <a:lnTo>
                  <a:pt x="2111258" y="808640"/>
                </a:lnTo>
                <a:lnTo>
                  <a:pt x="2015037" y="767968"/>
                </a:lnTo>
                <a:lnTo>
                  <a:pt x="2028433" y="813421"/>
                </a:lnTo>
                <a:lnTo>
                  <a:pt x="1833468" y="922430"/>
                </a:lnTo>
                <a:lnTo>
                  <a:pt x="1851741" y="978731"/>
                </a:lnTo>
                <a:lnTo>
                  <a:pt x="1784738" y="931992"/>
                </a:lnTo>
                <a:lnTo>
                  <a:pt x="1759160" y="971572"/>
                </a:lnTo>
                <a:lnTo>
                  <a:pt x="1700700" y="970383"/>
                </a:lnTo>
                <a:lnTo>
                  <a:pt x="1699487" y="1027873"/>
                </a:lnTo>
                <a:lnTo>
                  <a:pt x="1584920" y="1024208"/>
                </a:lnTo>
                <a:lnTo>
                  <a:pt x="1569073" y="996737"/>
                </a:lnTo>
                <a:lnTo>
                  <a:pt x="1480157" y="1076820"/>
                </a:lnTo>
                <a:lnTo>
                  <a:pt x="1396118" y="1101986"/>
                </a:lnTo>
                <a:lnTo>
                  <a:pt x="1370540" y="1152317"/>
                </a:lnTo>
                <a:lnTo>
                  <a:pt x="1331567" y="1146347"/>
                </a:lnTo>
                <a:lnTo>
                  <a:pt x="1331567" y="1172628"/>
                </a:lnTo>
                <a:lnTo>
                  <a:pt x="1216975" y="1145133"/>
                </a:lnTo>
                <a:lnTo>
                  <a:pt x="1192708" y="1214587"/>
                </a:lnTo>
                <a:lnTo>
                  <a:pt x="1163466" y="1206215"/>
                </a:lnTo>
                <a:lnTo>
                  <a:pt x="1151332" y="1315152"/>
                </a:lnTo>
                <a:lnTo>
                  <a:pt x="1119663" y="1313938"/>
                </a:lnTo>
                <a:lnTo>
                  <a:pt x="1117236" y="1275644"/>
                </a:lnTo>
                <a:lnTo>
                  <a:pt x="1134223" y="1268364"/>
                </a:lnTo>
                <a:lnTo>
                  <a:pt x="1105102" y="1233564"/>
                </a:lnTo>
                <a:lnTo>
                  <a:pt x="993035" y="1227594"/>
                </a:lnTo>
                <a:lnTo>
                  <a:pt x="986774" y="1243368"/>
                </a:lnTo>
                <a:lnTo>
                  <a:pt x="885603" y="1239777"/>
                </a:lnTo>
                <a:lnTo>
                  <a:pt x="877085" y="1209855"/>
                </a:lnTo>
                <a:lnTo>
                  <a:pt x="851507" y="1221794"/>
                </a:lnTo>
                <a:lnTo>
                  <a:pt x="842964" y="1203788"/>
                </a:lnTo>
                <a:lnTo>
                  <a:pt x="875847" y="1191848"/>
                </a:lnTo>
                <a:lnTo>
                  <a:pt x="818600" y="1183500"/>
                </a:lnTo>
                <a:lnTo>
                  <a:pt x="818600" y="1170275"/>
                </a:lnTo>
                <a:lnTo>
                  <a:pt x="802777" y="1167848"/>
                </a:lnTo>
                <a:lnTo>
                  <a:pt x="758926" y="1202550"/>
                </a:lnTo>
                <a:lnTo>
                  <a:pt x="717501" y="1201361"/>
                </a:lnTo>
                <a:lnTo>
                  <a:pt x="713861" y="1152317"/>
                </a:lnTo>
                <a:lnTo>
                  <a:pt x="696874" y="1158286"/>
                </a:lnTo>
                <a:lnTo>
                  <a:pt x="656614" y="1110358"/>
                </a:lnTo>
                <a:lnTo>
                  <a:pt x="666321" y="1081601"/>
                </a:lnTo>
                <a:lnTo>
                  <a:pt x="623610" y="1074321"/>
                </a:lnTo>
                <a:lnTo>
                  <a:pt x="628464" y="1052747"/>
                </a:lnTo>
                <a:lnTo>
                  <a:pt x="589539" y="1066215"/>
                </a:lnTo>
                <a:lnTo>
                  <a:pt x="581021" y="1017098"/>
                </a:lnTo>
                <a:lnTo>
                  <a:pt x="559180" y="1017098"/>
                </a:lnTo>
                <a:lnTo>
                  <a:pt x="464173" y="1115284"/>
                </a:lnTo>
                <a:lnTo>
                  <a:pt x="429980" y="1115284"/>
                </a:lnTo>
                <a:lnTo>
                  <a:pt x="401951" y="1097351"/>
                </a:lnTo>
                <a:lnTo>
                  <a:pt x="416511" y="1081747"/>
                </a:lnTo>
                <a:lnTo>
                  <a:pt x="395860" y="1056508"/>
                </a:lnTo>
                <a:lnTo>
                  <a:pt x="353246" y="1056508"/>
                </a:lnTo>
                <a:lnTo>
                  <a:pt x="345966" y="1085241"/>
                </a:lnTo>
                <a:lnTo>
                  <a:pt x="384939" y="1119968"/>
                </a:lnTo>
                <a:lnTo>
                  <a:pt x="352057" y="1121157"/>
                </a:lnTo>
                <a:lnTo>
                  <a:pt x="337496" y="1218227"/>
                </a:lnTo>
                <a:lnTo>
                  <a:pt x="414230" y="1215800"/>
                </a:lnTo>
                <a:lnTo>
                  <a:pt x="433644" y="1181074"/>
                </a:lnTo>
                <a:lnTo>
                  <a:pt x="456795" y="1189446"/>
                </a:lnTo>
                <a:lnTo>
                  <a:pt x="466502" y="1193013"/>
                </a:lnTo>
                <a:lnTo>
                  <a:pt x="434858" y="1256521"/>
                </a:lnTo>
                <a:lnTo>
                  <a:pt x="417870" y="1234948"/>
                </a:lnTo>
                <a:lnTo>
                  <a:pt x="408163" y="1341579"/>
                </a:lnTo>
                <a:lnTo>
                  <a:pt x="437284" y="1358372"/>
                </a:lnTo>
                <a:lnTo>
                  <a:pt x="393433" y="1372714"/>
                </a:lnTo>
                <a:lnTo>
                  <a:pt x="426315" y="1419429"/>
                </a:lnTo>
                <a:lnTo>
                  <a:pt x="398311" y="1420642"/>
                </a:lnTo>
                <a:lnTo>
                  <a:pt x="442162" y="1479321"/>
                </a:lnTo>
                <a:lnTo>
                  <a:pt x="389769" y="1520018"/>
                </a:lnTo>
                <a:lnTo>
                  <a:pt x="325168" y="1499633"/>
                </a:lnTo>
                <a:lnTo>
                  <a:pt x="321528" y="1511646"/>
                </a:lnTo>
                <a:lnTo>
                  <a:pt x="210674" y="1542781"/>
                </a:lnTo>
                <a:lnTo>
                  <a:pt x="221643" y="1588234"/>
                </a:lnTo>
                <a:lnTo>
                  <a:pt x="269110" y="1612235"/>
                </a:lnTo>
                <a:lnTo>
                  <a:pt x="250837" y="1636211"/>
                </a:lnTo>
                <a:lnTo>
                  <a:pt x="267824" y="1650529"/>
                </a:lnTo>
                <a:lnTo>
                  <a:pt x="187499" y="1718817"/>
                </a:lnTo>
                <a:lnTo>
                  <a:pt x="211766" y="1742721"/>
                </a:lnTo>
                <a:lnTo>
                  <a:pt x="171579" y="1764295"/>
                </a:lnTo>
                <a:lnTo>
                  <a:pt x="177670" y="1808632"/>
                </a:lnTo>
                <a:lnTo>
                  <a:pt x="216644" y="1802589"/>
                </a:lnTo>
                <a:lnTo>
                  <a:pt x="243338" y="1826565"/>
                </a:lnTo>
                <a:lnTo>
                  <a:pt x="212883" y="1848139"/>
                </a:lnTo>
                <a:lnTo>
                  <a:pt x="222590" y="1860079"/>
                </a:lnTo>
                <a:lnTo>
                  <a:pt x="204316" y="1904440"/>
                </a:lnTo>
                <a:lnTo>
                  <a:pt x="176554" y="1888884"/>
                </a:lnTo>
                <a:lnTo>
                  <a:pt x="161994" y="1918806"/>
                </a:lnTo>
                <a:lnTo>
                  <a:pt x="152287" y="1940380"/>
                </a:lnTo>
                <a:lnTo>
                  <a:pt x="112075" y="1924776"/>
                </a:lnTo>
                <a:lnTo>
                  <a:pt x="119356" y="1957100"/>
                </a:lnTo>
                <a:lnTo>
                  <a:pt x="92491" y="2002602"/>
                </a:lnTo>
                <a:lnTo>
                  <a:pt x="65797" y="1997748"/>
                </a:lnTo>
                <a:lnTo>
                  <a:pt x="-16" y="2111612"/>
                </a:lnTo>
                <a:lnTo>
                  <a:pt x="67035" y="2184632"/>
                </a:lnTo>
                <a:lnTo>
                  <a:pt x="75577" y="2228896"/>
                </a:lnTo>
                <a:lnTo>
                  <a:pt x="106033" y="2213365"/>
                </a:lnTo>
                <a:lnTo>
                  <a:pt x="80309" y="2245617"/>
                </a:lnTo>
                <a:lnTo>
                  <a:pt x="122947" y="2309076"/>
                </a:lnTo>
                <a:lnTo>
                  <a:pt x="127801" y="2340212"/>
                </a:lnTo>
                <a:lnTo>
                  <a:pt x="180170" y="2409714"/>
                </a:lnTo>
                <a:lnTo>
                  <a:pt x="171676" y="2447037"/>
                </a:lnTo>
                <a:lnTo>
                  <a:pt x="228923" y="2456574"/>
                </a:lnTo>
                <a:lnTo>
                  <a:pt x="232588" y="2472178"/>
                </a:lnTo>
                <a:lnTo>
                  <a:pt x="239868" y="2504430"/>
                </a:lnTo>
                <a:lnTo>
                  <a:pt x="226472" y="2516564"/>
                </a:lnTo>
                <a:lnTo>
                  <a:pt x="248313" y="2570462"/>
                </a:lnTo>
                <a:lnTo>
                  <a:pt x="204462" y="2559638"/>
                </a:lnTo>
                <a:lnTo>
                  <a:pt x="199608" y="2587182"/>
                </a:lnTo>
                <a:lnTo>
                  <a:pt x="220333" y="2645861"/>
                </a:lnTo>
                <a:lnTo>
                  <a:pt x="239747" y="2659087"/>
                </a:lnTo>
                <a:lnTo>
                  <a:pt x="217906" y="2729705"/>
                </a:lnTo>
                <a:lnTo>
                  <a:pt x="248362" y="2741645"/>
                </a:lnTo>
                <a:lnTo>
                  <a:pt x="254453" y="2791976"/>
                </a:lnTo>
                <a:lnTo>
                  <a:pt x="294640" y="2807580"/>
                </a:lnTo>
                <a:lnTo>
                  <a:pt x="304347" y="2885381"/>
                </a:lnTo>
                <a:lnTo>
                  <a:pt x="271464" y="2887808"/>
                </a:lnTo>
                <a:lnTo>
                  <a:pt x="277556" y="2918943"/>
                </a:lnTo>
                <a:lnTo>
                  <a:pt x="249527" y="2929767"/>
                </a:lnTo>
                <a:lnTo>
                  <a:pt x="243435" y="2905815"/>
                </a:lnTo>
                <a:lnTo>
                  <a:pt x="191066" y="2910668"/>
                </a:lnTo>
                <a:lnTo>
                  <a:pt x="184975" y="2968158"/>
                </a:lnTo>
                <a:lnTo>
                  <a:pt x="251978" y="3022080"/>
                </a:lnTo>
                <a:lnTo>
                  <a:pt x="209340" y="3043581"/>
                </a:lnTo>
                <a:lnTo>
                  <a:pt x="222735" y="3078357"/>
                </a:lnTo>
                <a:lnTo>
                  <a:pt x="211766" y="3096290"/>
                </a:lnTo>
                <a:lnTo>
                  <a:pt x="219047" y="3107114"/>
                </a:lnTo>
                <a:lnTo>
                  <a:pt x="183737" y="3125023"/>
                </a:lnTo>
                <a:lnTo>
                  <a:pt x="181311" y="3157347"/>
                </a:lnTo>
                <a:lnTo>
                  <a:pt x="210432" y="3177732"/>
                </a:lnTo>
                <a:lnTo>
                  <a:pt x="198298" y="3213648"/>
                </a:lnTo>
                <a:lnTo>
                  <a:pt x="229846" y="3229179"/>
                </a:lnTo>
                <a:lnTo>
                  <a:pt x="189950" y="3262426"/>
                </a:lnTo>
                <a:lnTo>
                  <a:pt x="199657" y="3301933"/>
                </a:lnTo>
                <a:lnTo>
                  <a:pt x="175389" y="3309214"/>
                </a:lnTo>
                <a:lnTo>
                  <a:pt x="180243" y="3391869"/>
                </a:lnTo>
                <a:lnTo>
                  <a:pt x="160829" y="3435016"/>
                </a:lnTo>
                <a:lnTo>
                  <a:pt x="137702" y="3438608"/>
                </a:lnTo>
                <a:lnTo>
                  <a:pt x="194949" y="3486463"/>
                </a:lnTo>
                <a:lnTo>
                  <a:pt x="176675" y="3509226"/>
                </a:lnTo>
                <a:lnTo>
                  <a:pt x="209558" y="3559557"/>
                </a:lnTo>
                <a:lnTo>
                  <a:pt x="257050" y="3565527"/>
                </a:lnTo>
                <a:lnTo>
                  <a:pt x="260714" y="3583436"/>
                </a:lnTo>
                <a:lnTo>
                  <a:pt x="266805" y="3617047"/>
                </a:lnTo>
                <a:lnTo>
                  <a:pt x="285079" y="3618236"/>
                </a:lnTo>
                <a:lnTo>
                  <a:pt x="308205" y="3638548"/>
                </a:lnTo>
                <a:lnTo>
                  <a:pt x="324052" y="3631268"/>
                </a:lnTo>
                <a:lnTo>
                  <a:pt x="370403" y="3649274"/>
                </a:lnTo>
                <a:lnTo>
                  <a:pt x="391128" y="3632481"/>
                </a:lnTo>
                <a:lnTo>
                  <a:pt x="450801" y="3624109"/>
                </a:lnTo>
                <a:lnTo>
                  <a:pt x="433814" y="3603724"/>
                </a:lnTo>
                <a:lnTo>
                  <a:pt x="480117" y="3587004"/>
                </a:lnTo>
                <a:lnTo>
                  <a:pt x="510572" y="3603724"/>
                </a:lnTo>
                <a:lnTo>
                  <a:pt x="532413" y="3567808"/>
                </a:lnTo>
                <a:lnTo>
                  <a:pt x="517853" y="3553418"/>
                </a:lnTo>
                <a:lnTo>
                  <a:pt x="529986" y="3518691"/>
                </a:lnTo>
                <a:lnTo>
                  <a:pt x="598178" y="3522282"/>
                </a:lnTo>
                <a:lnTo>
                  <a:pt x="632298" y="3546234"/>
                </a:lnTo>
                <a:lnTo>
                  <a:pt x="688405" y="3516312"/>
                </a:lnTo>
                <a:lnTo>
                  <a:pt x="700538" y="3541454"/>
                </a:lnTo>
                <a:lnTo>
                  <a:pt x="732208" y="3504348"/>
                </a:lnTo>
                <a:lnTo>
                  <a:pt x="794332" y="3584431"/>
                </a:lnTo>
                <a:lnTo>
                  <a:pt x="824764" y="3583242"/>
                </a:lnTo>
                <a:lnTo>
                  <a:pt x="817484" y="3611999"/>
                </a:lnTo>
                <a:lnTo>
                  <a:pt x="852817" y="3637140"/>
                </a:lnTo>
                <a:lnTo>
                  <a:pt x="902760" y="3625201"/>
                </a:lnTo>
                <a:lnTo>
                  <a:pt x="917320" y="3604816"/>
                </a:lnTo>
                <a:lnTo>
                  <a:pt x="938020" y="3608408"/>
                </a:lnTo>
                <a:lnTo>
                  <a:pt x="956294" y="3647988"/>
                </a:lnTo>
                <a:lnTo>
                  <a:pt x="990438" y="3621585"/>
                </a:lnTo>
                <a:lnTo>
                  <a:pt x="1014706" y="3629933"/>
                </a:lnTo>
                <a:lnTo>
                  <a:pt x="1035430" y="3670629"/>
                </a:lnTo>
                <a:lnTo>
                  <a:pt x="1073190" y="3682763"/>
                </a:lnTo>
                <a:lnTo>
                  <a:pt x="1068337" y="3668348"/>
                </a:lnTo>
                <a:lnTo>
                  <a:pt x="1095031" y="3651628"/>
                </a:lnTo>
                <a:lnTo>
                  <a:pt x="1096245" y="3676794"/>
                </a:lnTo>
                <a:lnTo>
                  <a:pt x="1171765" y="3697105"/>
                </a:lnTo>
                <a:lnTo>
                  <a:pt x="1191179" y="3754595"/>
                </a:lnTo>
                <a:lnTo>
                  <a:pt x="1214330" y="3765346"/>
                </a:lnTo>
                <a:lnTo>
                  <a:pt x="1254517" y="3719868"/>
                </a:lnTo>
                <a:lnTo>
                  <a:pt x="1341080" y="3729430"/>
                </a:lnTo>
                <a:lnTo>
                  <a:pt x="1360494" y="3774980"/>
                </a:lnTo>
                <a:lnTo>
                  <a:pt x="1416527" y="3737802"/>
                </a:lnTo>
                <a:lnTo>
                  <a:pt x="1399540" y="3730522"/>
                </a:lnTo>
                <a:lnTo>
                  <a:pt x="1417813" y="3691039"/>
                </a:lnTo>
                <a:lnTo>
                  <a:pt x="1449361" y="3661093"/>
                </a:lnTo>
                <a:lnTo>
                  <a:pt x="1443270" y="3649153"/>
                </a:lnTo>
                <a:lnTo>
                  <a:pt x="1457831" y="3590474"/>
                </a:lnTo>
                <a:lnTo>
                  <a:pt x="1500444" y="3602414"/>
                </a:lnTo>
                <a:lnTo>
                  <a:pt x="1504109" y="3579651"/>
                </a:lnTo>
                <a:lnTo>
                  <a:pt x="1500444" y="3572370"/>
                </a:lnTo>
                <a:lnTo>
                  <a:pt x="1488311" y="3538857"/>
                </a:lnTo>
                <a:lnTo>
                  <a:pt x="1509035" y="3541284"/>
                </a:lnTo>
                <a:lnTo>
                  <a:pt x="1517553" y="3501801"/>
                </a:lnTo>
                <a:lnTo>
                  <a:pt x="1549101" y="3482605"/>
                </a:lnTo>
                <a:lnTo>
                  <a:pt x="1568515" y="3517332"/>
                </a:lnTo>
                <a:lnTo>
                  <a:pt x="1598971" y="3512478"/>
                </a:lnTo>
                <a:lnTo>
                  <a:pt x="1597757" y="3495685"/>
                </a:lnTo>
                <a:lnTo>
                  <a:pt x="1651413" y="3489691"/>
                </a:lnTo>
                <a:lnTo>
                  <a:pt x="1652650" y="3489691"/>
                </a:lnTo>
                <a:lnTo>
                  <a:pt x="1667211" y="3508887"/>
                </a:lnTo>
                <a:lnTo>
                  <a:pt x="1696332" y="3476562"/>
                </a:lnTo>
                <a:lnTo>
                  <a:pt x="1686625" y="3454988"/>
                </a:lnTo>
                <a:lnTo>
                  <a:pt x="1756054" y="3420262"/>
                </a:lnTo>
                <a:lnTo>
                  <a:pt x="1768188" y="3392718"/>
                </a:lnTo>
                <a:lnTo>
                  <a:pt x="1797309" y="3403541"/>
                </a:lnTo>
                <a:lnTo>
                  <a:pt x="1775468" y="3429823"/>
                </a:lnTo>
                <a:lnTo>
                  <a:pt x="1798619" y="3462147"/>
                </a:lnTo>
                <a:lnTo>
                  <a:pt x="1805900" y="3471854"/>
                </a:lnTo>
                <a:lnTo>
                  <a:pt x="1779205" y="3477824"/>
                </a:lnTo>
                <a:lnTo>
                  <a:pt x="1786486" y="3514929"/>
                </a:lnTo>
                <a:lnTo>
                  <a:pt x="1770639" y="3537716"/>
                </a:lnTo>
                <a:lnTo>
                  <a:pt x="1798668" y="3576010"/>
                </a:lnTo>
                <a:lnTo>
                  <a:pt x="1834608" y="3542618"/>
                </a:lnTo>
                <a:lnTo>
                  <a:pt x="1893069" y="3580913"/>
                </a:lnTo>
                <a:lnTo>
                  <a:pt x="1971113" y="3565381"/>
                </a:lnTo>
                <a:lnTo>
                  <a:pt x="2011300" y="3620469"/>
                </a:lnTo>
                <a:lnTo>
                  <a:pt x="2004020" y="3651604"/>
                </a:lnTo>
                <a:lnTo>
                  <a:pt x="2030714" y="3680361"/>
                </a:lnTo>
                <a:lnTo>
                  <a:pt x="2016153" y="3715063"/>
                </a:lnTo>
                <a:lnTo>
                  <a:pt x="2044158" y="3722344"/>
                </a:lnTo>
                <a:lnTo>
                  <a:pt x="2046585" y="3723533"/>
                </a:lnTo>
                <a:lnTo>
                  <a:pt x="2099124" y="3669538"/>
                </a:lnTo>
                <a:lnTo>
                  <a:pt x="2082137" y="3650415"/>
                </a:lnTo>
                <a:lnTo>
                  <a:pt x="2184473" y="3625249"/>
                </a:lnTo>
                <a:lnTo>
                  <a:pt x="2213764" y="3559412"/>
                </a:lnTo>
                <a:lnTo>
                  <a:pt x="2295376" y="3521020"/>
                </a:lnTo>
                <a:lnTo>
                  <a:pt x="2239342" y="3507892"/>
                </a:lnTo>
                <a:lnTo>
                  <a:pt x="2239657" y="3456008"/>
                </a:lnTo>
                <a:lnTo>
                  <a:pt x="2212793" y="3437637"/>
                </a:lnTo>
                <a:lnTo>
                  <a:pt x="2156978" y="3368281"/>
                </a:lnTo>
                <a:lnTo>
                  <a:pt x="2097304" y="3311470"/>
                </a:lnTo>
                <a:lnTo>
                  <a:pt x="2089757" y="3281524"/>
                </a:lnTo>
                <a:lnTo>
                  <a:pt x="2088835" y="3256432"/>
                </a:lnTo>
                <a:lnTo>
                  <a:pt x="2068984" y="3247914"/>
                </a:lnTo>
                <a:lnTo>
                  <a:pt x="2080171" y="3225539"/>
                </a:lnTo>
                <a:lnTo>
                  <a:pt x="2058088" y="3220152"/>
                </a:lnTo>
                <a:lnTo>
                  <a:pt x="2053234" y="3194161"/>
                </a:lnTo>
                <a:lnTo>
                  <a:pt x="2036247" y="3182294"/>
                </a:lnTo>
                <a:lnTo>
                  <a:pt x="2039450" y="3131333"/>
                </a:lnTo>
                <a:lnTo>
                  <a:pt x="2049958" y="3132230"/>
                </a:lnTo>
                <a:lnTo>
                  <a:pt x="2057238" y="3043460"/>
                </a:lnTo>
                <a:lnTo>
                  <a:pt x="2193743" y="3045183"/>
                </a:lnTo>
                <a:lnTo>
                  <a:pt x="2202407" y="3073479"/>
                </a:lnTo>
                <a:lnTo>
                  <a:pt x="2239269" y="3081608"/>
                </a:lnTo>
                <a:lnTo>
                  <a:pt x="2241914" y="3160089"/>
                </a:lnTo>
                <a:lnTo>
                  <a:pt x="2272516" y="3177611"/>
                </a:lnTo>
                <a:lnTo>
                  <a:pt x="2311344" y="3145141"/>
                </a:lnTo>
                <a:lnTo>
                  <a:pt x="2330612" y="3143879"/>
                </a:lnTo>
                <a:lnTo>
                  <a:pt x="2338766" y="3161934"/>
                </a:lnTo>
                <a:lnTo>
                  <a:pt x="2391135" y="3182707"/>
                </a:lnTo>
                <a:lnTo>
                  <a:pt x="2442437" y="3194113"/>
                </a:lnTo>
                <a:lnTo>
                  <a:pt x="2376138" y="3132449"/>
                </a:lnTo>
                <a:lnTo>
                  <a:pt x="2429526" y="3123785"/>
                </a:lnTo>
                <a:lnTo>
                  <a:pt x="2408899" y="3092238"/>
                </a:lnTo>
                <a:lnTo>
                  <a:pt x="2429599" y="3069620"/>
                </a:lnTo>
                <a:lnTo>
                  <a:pt x="2416058" y="3044164"/>
                </a:lnTo>
                <a:lnTo>
                  <a:pt x="2421300" y="2962916"/>
                </a:lnTo>
                <a:lnTo>
                  <a:pt x="2412102" y="2928359"/>
                </a:lnTo>
                <a:lnTo>
                  <a:pt x="2379584" y="2868928"/>
                </a:lnTo>
                <a:lnTo>
                  <a:pt x="2393902" y="2856479"/>
                </a:lnTo>
                <a:lnTo>
                  <a:pt x="2414626" y="2870845"/>
                </a:lnTo>
                <a:lnTo>
                  <a:pt x="2418266" y="2848106"/>
                </a:lnTo>
                <a:lnTo>
                  <a:pt x="2469446" y="2858881"/>
                </a:lnTo>
                <a:lnTo>
                  <a:pt x="2484007" y="2826557"/>
                </a:lnTo>
                <a:lnTo>
                  <a:pt x="2505848" y="2816971"/>
                </a:lnTo>
                <a:lnTo>
                  <a:pt x="2514366" y="2824130"/>
                </a:lnTo>
                <a:lnTo>
                  <a:pt x="2515579" y="2819277"/>
                </a:lnTo>
                <a:lnTo>
                  <a:pt x="2522859" y="2828862"/>
                </a:lnTo>
                <a:lnTo>
                  <a:pt x="2552126" y="2798940"/>
                </a:lnTo>
                <a:lnTo>
                  <a:pt x="2544846" y="2778580"/>
                </a:lnTo>
                <a:lnTo>
                  <a:pt x="2588721" y="2759409"/>
                </a:lnTo>
                <a:lnTo>
                  <a:pt x="2606995" y="2763704"/>
                </a:lnTo>
                <a:lnTo>
                  <a:pt x="2610999" y="2741256"/>
                </a:lnTo>
                <a:lnTo>
                  <a:pt x="2620220" y="2742397"/>
                </a:lnTo>
                <a:lnTo>
                  <a:pt x="2619007" y="2752662"/>
                </a:lnTo>
                <a:lnTo>
                  <a:pt x="2611096" y="2752274"/>
                </a:lnTo>
                <a:lnTo>
                  <a:pt x="2609009" y="2763971"/>
                </a:lnTo>
                <a:lnTo>
                  <a:pt x="2637450" y="2771373"/>
                </a:lnTo>
                <a:lnTo>
                  <a:pt x="2653273" y="2731865"/>
                </a:lnTo>
                <a:lnTo>
                  <a:pt x="2666693" y="2747445"/>
                </a:lnTo>
                <a:lnTo>
                  <a:pt x="2672784" y="2739048"/>
                </a:lnTo>
                <a:lnTo>
                  <a:pt x="2677637" y="2711504"/>
                </a:lnTo>
                <a:lnTo>
                  <a:pt x="2709185" y="2713931"/>
                </a:lnTo>
                <a:lnTo>
                  <a:pt x="2710714" y="2686339"/>
                </a:lnTo>
                <a:lnTo>
                  <a:pt x="2728672" y="2712742"/>
                </a:lnTo>
                <a:lnTo>
                  <a:pt x="2744494" y="2692382"/>
                </a:lnTo>
                <a:lnTo>
                  <a:pt x="2751775" y="2704346"/>
                </a:lnTo>
                <a:lnTo>
                  <a:pt x="2761482" y="2697065"/>
                </a:lnTo>
                <a:lnTo>
                  <a:pt x="2751775" y="2670735"/>
                </a:lnTo>
                <a:lnTo>
                  <a:pt x="2737748" y="2647026"/>
                </a:lnTo>
                <a:lnTo>
                  <a:pt x="2691300" y="2700414"/>
                </a:lnTo>
                <a:lnTo>
                  <a:pt x="2659024" y="2690028"/>
                </a:lnTo>
                <a:lnTo>
                  <a:pt x="2676885" y="2660907"/>
                </a:lnTo>
                <a:lnTo>
                  <a:pt x="2681884" y="2675928"/>
                </a:lnTo>
                <a:lnTo>
                  <a:pt x="2687442" y="2657121"/>
                </a:lnTo>
                <a:lnTo>
                  <a:pt x="2702681" y="2641129"/>
                </a:lnTo>
                <a:lnTo>
                  <a:pt x="2723066" y="2654743"/>
                </a:lnTo>
                <a:lnTo>
                  <a:pt x="2727289" y="2634018"/>
                </a:lnTo>
                <a:lnTo>
                  <a:pt x="2721901" y="2620987"/>
                </a:lnTo>
                <a:lnTo>
                  <a:pt x="2701832" y="2561847"/>
                </a:lnTo>
                <a:lnTo>
                  <a:pt x="2703046" y="2473222"/>
                </a:lnTo>
                <a:lnTo>
                  <a:pt x="2723746" y="2438495"/>
                </a:lnTo>
                <a:lnTo>
                  <a:pt x="2726173" y="2426507"/>
                </a:lnTo>
                <a:lnTo>
                  <a:pt x="2717630" y="2425318"/>
                </a:lnTo>
                <a:lnTo>
                  <a:pt x="2711539" y="2439708"/>
                </a:lnTo>
                <a:lnTo>
                  <a:pt x="2708239" y="2439708"/>
                </a:lnTo>
                <a:lnTo>
                  <a:pt x="2705812" y="2427720"/>
                </a:lnTo>
                <a:lnTo>
                  <a:pt x="2710666" y="2416945"/>
                </a:lnTo>
                <a:lnTo>
                  <a:pt x="2719183" y="2421799"/>
                </a:lnTo>
                <a:lnTo>
                  <a:pt x="2718188" y="2424735"/>
                </a:lnTo>
                <a:lnTo>
                  <a:pt x="2722266" y="2415028"/>
                </a:lnTo>
                <a:lnTo>
                  <a:pt x="2735030" y="2383481"/>
                </a:lnTo>
                <a:lnTo>
                  <a:pt x="2713189" y="2381054"/>
                </a:lnTo>
                <a:lnTo>
                  <a:pt x="2693775" y="2400225"/>
                </a:lnTo>
                <a:lnTo>
                  <a:pt x="2686495" y="2384645"/>
                </a:lnTo>
                <a:lnTo>
                  <a:pt x="2686495" y="2399012"/>
                </a:lnTo>
                <a:lnTo>
                  <a:pt x="2675551" y="2388237"/>
                </a:lnTo>
                <a:lnTo>
                  <a:pt x="2673124" y="2370279"/>
                </a:lnTo>
                <a:lnTo>
                  <a:pt x="2668270" y="2361907"/>
                </a:lnTo>
                <a:lnTo>
                  <a:pt x="2679239" y="2355913"/>
                </a:lnTo>
                <a:lnTo>
                  <a:pt x="2659825" y="2354723"/>
                </a:lnTo>
                <a:lnTo>
                  <a:pt x="2669532" y="2333174"/>
                </a:lnTo>
                <a:lnTo>
                  <a:pt x="2665868" y="2324777"/>
                </a:lnTo>
                <a:lnTo>
                  <a:pt x="2691446" y="2303228"/>
                </a:lnTo>
                <a:lnTo>
                  <a:pt x="2698726" y="2305655"/>
                </a:lnTo>
                <a:lnTo>
                  <a:pt x="2714573" y="2300801"/>
                </a:lnTo>
                <a:lnTo>
                  <a:pt x="2715786" y="2317570"/>
                </a:lnTo>
                <a:lnTo>
                  <a:pt x="2712122" y="2324850"/>
                </a:lnTo>
                <a:lnTo>
                  <a:pt x="2716975" y="2332131"/>
                </a:lnTo>
                <a:lnTo>
                  <a:pt x="2736389" y="2328539"/>
                </a:lnTo>
                <a:lnTo>
                  <a:pt x="2743669" y="2304587"/>
                </a:lnTo>
                <a:lnTo>
                  <a:pt x="2753376" y="2294880"/>
                </a:lnTo>
                <a:lnTo>
                  <a:pt x="2744834" y="2286507"/>
                </a:lnTo>
                <a:lnTo>
                  <a:pt x="2716830" y="2286507"/>
                </a:lnTo>
                <a:lnTo>
                  <a:pt x="2708312" y="2268550"/>
                </a:lnTo>
                <a:lnTo>
                  <a:pt x="2711952" y="2250592"/>
                </a:lnTo>
                <a:lnTo>
                  <a:pt x="2697391" y="2242195"/>
                </a:lnTo>
                <a:lnTo>
                  <a:pt x="2707098" y="2212273"/>
                </a:lnTo>
                <a:lnTo>
                  <a:pt x="2699818" y="2206279"/>
                </a:lnTo>
                <a:lnTo>
                  <a:pt x="2713214" y="2188321"/>
                </a:lnTo>
                <a:lnTo>
                  <a:pt x="2685209" y="2170339"/>
                </a:lnTo>
                <a:lnTo>
                  <a:pt x="2676691" y="2181114"/>
                </a:lnTo>
                <a:lnTo>
                  <a:pt x="2660820" y="2163156"/>
                </a:lnTo>
                <a:lnTo>
                  <a:pt x="2672954" y="2153594"/>
                </a:lnTo>
                <a:lnTo>
                  <a:pt x="2677807" y="2160875"/>
                </a:lnTo>
                <a:lnTo>
                  <a:pt x="2687514" y="2153594"/>
                </a:lnTo>
                <a:lnTo>
                  <a:pt x="2671692" y="2130831"/>
                </a:lnTo>
                <a:lnTo>
                  <a:pt x="2680210" y="2123551"/>
                </a:lnTo>
                <a:lnTo>
                  <a:pt x="2687490" y="2129545"/>
                </a:lnTo>
                <a:lnTo>
                  <a:pt x="2693581" y="2124692"/>
                </a:lnTo>
                <a:lnTo>
                  <a:pt x="2689941" y="2119838"/>
                </a:lnTo>
                <a:lnTo>
                  <a:pt x="2696032" y="2114985"/>
                </a:lnTo>
                <a:lnTo>
                  <a:pt x="2739884" y="2131754"/>
                </a:lnTo>
                <a:lnTo>
                  <a:pt x="2753279" y="2120979"/>
                </a:lnTo>
                <a:lnTo>
                  <a:pt x="2775120" y="2129375"/>
                </a:lnTo>
                <a:lnTo>
                  <a:pt x="2745999" y="2156919"/>
                </a:lnTo>
                <a:lnTo>
                  <a:pt x="2752090" y="2183249"/>
                </a:lnTo>
                <a:lnTo>
                  <a:pt x="2736389" y="2185288"/>
                </a:lnTo>
                <a:lnTo>
                  <a:pt x="2742335" y="2203610"/>
                </a:lnTo>
                <a:lnTo>
                  <a:pt x="2726512" y="2204799"/>
                </a:lnTo>
                <a:lnTo>
                  <a:pt x="2728939" y="2231153"/>
                </a:lnTo>
                <a:lnTo>
                  <a:pt x="2739908" y="2232343"/>
                </a:lnTo>
                <a:lnTo>
                  <a:pt x="2752042" y="2277868"/>
                </a:lnTo>
                <a:lnTo>
                  <a:pt x="2771456" y="2285149"/>
                </a:lnTo>
                <a:lnTo>
                  <a:pt x="2794583" y="2270782"/>
                </a:lnTo>
                <a:lnTo>
                  <a:pt x="2825038" y="2270782"/>
                </a:lnTo>
                <a:lnTo>
                  <a:pt x="2867676" y="2240836"/>
                </a:lnTo>
                <a:lnTo>
                  <a:pt x="2898132" y="2219287"/>
                </a:lnTo>
                <a:lnTo>
                  <a:pt x="2907839" y="2218073"/>
                </a:lnTo>
                <a:lnTo>
                  <a:pt x="2889541" y="2148620"/>
                </a:lnTo>
                <a:lnTo>
                  <a:pt x="2906529" y="2142625"/>
                </a:lnTo>
                <a:lnTo>
                  <a:pt x="2915047" y="2142625"/>
                </a:lnTo>
                <a:lnTo>
                  <a:pt x="2910193" y="2122289"/>
                </a:lnTo>
                <a:lnTo>
                  <a:pt x="2947953" y="2112582"/>
                </a:lnTo>
                <a:lnTo>
                  <a:pt x="2955234" y="2118552"/>
                </a:lnTo>
                <a:lnTo>
                  <a:pt x="2956447" y="2130540"/>
                </a:lnTo>
                <a:lnTo>
                  <a:pt x="2940600" y="2129351"/>
                </a:lnTo>
                <a:lnTo>
                  <a:pt x="2940600" y="2144907"/>
                </a:lnTo>
                <a:lnTo>
                  <a:pt x="2947881" y="2149760"/>
                </a:lnTo>
                <a:lnTo>
                  <a:pt x="2945454" y="2160559"/>
                </a:lnTo>
                <a:lnTo>
                  <a:pt x="2941814" y="2161748"/>
                </a:lnTo>
                <a:lnTo>
                  <a:pt x="2935722" y="2165340"/>
                </a:lnTo>
                <a:lnTo>
                  <a:pt x="2936936" y="2204847"/>
                </a:lnTo>
                <a:lnTo>
                  <a:pt x="2929656" y="2214554"/>
                </a:lnTo>
                <a:lnTo>
                  <a:pt x="2933296" y="2213365"/>
                </a:lnTo>
                <a:lnTo>
                  <a:pt x="2962417" y="2210939"/>
                </a:lnTo>
                <a:lnTo>
                  <a:pt x="3044053" y="2242074"/>
                </a:lnTo>
                <a:lnTo>
                  <a:pt x="3076935" y="2242074"/>
                </a:lnTo>
                <a:lnTo>
                  <a:pt x="3107391" y="2245665"/>
                </a:lnTo>
                <a:lnTo>
                  <a:pt x="3197545" y="2324705"/>
                </a:lnTo>
                <a:lnTo>
                  <a:pt x="3270663" y="2390567"/>
                </a:lnTo>
                <a:lnTo>
                  <a:pt x="3278525" y="2450823"/>
                </a:lnTo>
                <a:lnTo>
                  <a:pt x="3280394" y="2493558"/>
                </a:lnTo>
                <a:lnTo>
                  <a:pt x="3279885" y="2564395"/>
                </a:lnTo>
                <a:lnTo>
                  <a:pt x="3332763" y="2552261"/>
                </a:lnTo>
                <a:lnTo>
                  <a:pt x="3336428" y="2573811"/>
                </a:lnTo>
                <a:lnTo>
                  <a:pt x="3332763" y="2573811"/>
                </a:lnTo>
                <a:lnTo>
                  <a:pt x="3308496" y="2579805"/>
                </a:lnTo>
                <a:lnTo>
                  <a:pt x="3314587" y="2608538"/>
                </a:lnTo>
                <a:lnTo>
                  <a:pt x="3363292" y="2604970"/>
                </a:lnTo>
                <a:lnTo>
                  <a:pt x="3371858" y="2592982"/>
                </a:lnTo>
                <a:lnTo>
                  <a:pt x="3408381" y="2612153"/>
                </a:lnTo>
                <a:lnTo>
                  <a:pt x="3405760" y="2623486"/>
                </a:lnTo>
                <a:lnTo>
                  <a:pt x="3419156" y="2624724"/>
                </a:lnTo>
                <a:lnTo>
                  <a:pt x="3421170" y="2633582"/>
                </a:lnTo>
                <a:lnTo>
                  <a:pt x="3434541" y="2633582"/>
                </a:lnTo>
                <a:lnTo>
                  <a:pt x="3426436" y="2638095"/>
                </a:lnTo>
                <a:lnTo>
                  <a:pt x="3431289" y="2646662"/>
                </a:lnTo>
                <a:lnTo>
                  <a:pt x="3404207" y="2644405"/>
                </a:lnTo>
                <a:lnTo>
                  <a:pt x="3423961" y="2661708"/>
                </a:lnTo>
                <a:lnTo>
                  <a:pt x="3403673" y="2668187"/>
                </a:lnTo>
                <a:lnTo>
                  <a:pt x="3423912" y="2679617"/>
                </a:lnTo>
                <a:lnTo>
                  <a:pt x="3424276" y="2720144"/>
                </a:lnTo>
                <a:lnTo>
                  <a:pt x="3370669" y="2710073"/>
                </a:lnTo>
                <a:lnTo>
                  <a:pt x="3369286" y="2699104"/>
                </a:lnTo>
                <a:lnTo>
                  <a:pt x="3365112" y="2687747"/>
                </a:lnTo>
                <a:lnTo>
                  <a:pt x="3382269" y="2662727"/>
                </a:lnTo>
                <a:lnTo>
                  <a:pt x="3372392" y="2668138"/>
                </a:lnTo>
                <a:lnTo>
                  <a:pt x="3367757" y="2654063"/>
                </a:lnTo>
                <a:lnTo>
                  <a:pt x="3360161" y="2656490"/>
                </a:lnTo>
                <a:lnTo>
                  <a:pt x="3355308" y="2644356"/>
                </a:lnTo>
                <a:lnTo>
                  <a:pt x="3335312" y="2645764"/>
                </a:lnTo>
                <a:lnTo>
                  <a:pt x="3315898" y="2667313"/>
                </a:lnTo>
                <a:lnTo>
                  <a:pt x="3297624" y="2651758"/>
                </a:lnTo>
                <a:lnTo>
                  <a:pt x="3291533" y="2656611"/>
                </a:lnTo>
                <a:lnTo>
                  <a:pt x="3307355" y="2672191"/>
                </a:lnTo>
                <a:lnTo>
                  <a:pt x="3300075" y="2678161"/>
                </a:lnTo>
                <a:lnTo>
                  <a:pt x="3306166" y="2683014"/>
                </a:lnTo>
                <a:lnTo>
                  <a:pt x="3300366" y="2711553"/>
                </a:lnTo>
                <a:lnTo>
                  <a:pt x="3266392" y="2685199"/>
                </a:lnTo>
                <a:lnTo>
                  <a:pt x="3274910" y="2716334"/>
                </a:lnTo>
                <a:lnTo>
                  <a:pt x="3277336" y="2754652"/>
                </a:lnTo>
                <a:lnTo>
                  <a:pt x="3267629" y="2764359"/>
                </a:lnTo>
                <a:lnTo>
                  <a:pt x="3235766" y="2803770"/>
                </a:lnTo>
                <a:lnTo>
                  <a:pt x="3219944" y="2819349"/>
                </a:lnTo>
                <a:lnTo>
                  <a:pt x="3180946" y="2857668"/>
                </a:lnTo>
                <a:lnTo>
                  <a:pt x="3093243" y="2919938"/>
                </a:lnTo>
                <a:lnTo>
                  <a:pt x="3064001" y="2929645"/>
                </a:lnTo>
                <a:lnTo>
                  <a:pt x="2979938" y="2919938"/>
                </a:lnTo>
                <a:lnTo>
                  <a:pt x="2990883" y="2947482"/>
                </a:lnTo>
                <a:lnTo>
                  <a:pt x="2971468" y="2955879"/>
                </a:lnTo>
                <a:lnTo>
                  <a:pt x="2959335" y="3036131"/>
                </a:lnTo>
                <a:lnTo>
                  <a:pt x="2966615" y="3039698"/>
                </a:lnTo>
                <a:lnTo>
                  <a:pt x="2981176" y="3056467"/>
                </a:lnTo>
                <a:lnTo>
                  <a:pt x="2987267" y="3081608"/>
                </a:lnTo>
                <a:lnTo>
                  <a:pt x="2965426" y="3093597"/>
                </a:lnTo>
                <a:lnTo>
                  <a:pt x="2952685" y="3102503"/>
                </a:lnTo>
                <a:lnTo>
                  <a:pt x="2938125" y="3132473"/>
                </a:lnTo>
                <a:lnTo>
                  <a:pt x="2920119" y="3133905"/>
                </a:lnTo>
                <a:lnTo>
                  <a:pt x="2924389" y="3162444"/>
                </a:lnTo>
                <a:lnTo>
                  <a:pt x="2896239" y="3179989"/>
                </a:lnTo>
                <a:lnTo>
                  <a:pt x="2902161" y="3214546"/>
                </a:lnTo>
                <a:lnTo>
                  <a:pt x="2857484" y="3203140"/>
                </a:lnTo>
                <a:lnTo>
                  <a:pt x="2850204" y="3180086"/>
                </a:lnTo>
                <a:lnTo>
                  <a:pt x="2863794" y="3157687"/>
                </a:lnTo>
                <a:lnTo>
                  <a:pt x="2818656" y="3141452"/>
                </a:lnTo>
                <a:lnTo>
                  <a:pt x="2811060" y="3106361"/>
                </a:lnTo>
                <a:lnTo>
                  <a:pt x="2782643" y="3120218"/>
                </a:lnTo>
                <a:lnTo>
                  <a:pt x="2754784" y="3155867"/>
                </a:lnTo>
                <a:lnTo>
                  <a:pt x="2735370" y="3143903"/>
                </a:lnTo>
                <a:lnTo>
                  <a:pt x="2731706" y="3183411"/>
                </a:lnTo>
                <a:lnTo>
                  <a:pt x="2732846" y="3205106"/>
                </a:lnTo>
                <a:lnTo>
                  <a:pt x="2779197" y="3208843"/>
                </a:lnTo>
                <a:lnTo>
                  <a:pt x="2791743" y="3215808"/>
                </a:lnTo>
                <a:lnTo>
                  <a:pt x="2793685" y="3236848"/>
                </a:lnTo>
                <a:lnTo>
                  <a:pt x="2829552" y="3241701"/>
                </a:lnTo>
                <a:lnTo>
                  <a:pt x="2846078" y="3341198"/>
                </a:lnTo>
                <a:lnTo>
                  <a:pt x="2832149" y="3328142"/>
                </a:lnTo>
                <a:lnTo>
                  <a:pt x="2821641" y="3340276"/>
                </a:lnTo>
                <a:lnTo>
                  <a:pt x="2815574" y="3331515"/>
                </a:lnTo>
                <a:lnTo>
                  <a:pt x="2816448" y="3321808"/>
                </a:lnTo>
                <a:lnTo>
                  <a:pt x="2806741" y="3329331"/>
                </a:lnTo>
                <a:lnTo>
                  <a:pt x="2797931" y="3328239"/>
                </a:lnTo>
                <a:lnTo>
                  <a:pt x="2778517" y="3352118"/>
                </a:lnTo>
                <a:lnTo>
                  <a:pt x="2798562" y="3368353"/>
                </a:lnTo>
                <a:lnTo>
                  <a:pt x="2776212" y="3378740"/>
                </a:lnTo>
                <a:lnTo>
                  <a:pt x="2773931" y="3392961"/>
                </a:lnTo>
                <a:lnTo>
                  <a:pt x="2753449" y="3406599"/>
                </a:lnTo>
                <a:lnTo>
                  <a:pt x="2777498" y="3433463"/>
                </a:lnTo>
                <a:lnTo>
                  <a:pt x="2781478" y="3446883"/>
                </a:lnTo>
                <a:lnTo>
                  <a:pt x="2775096" y="3457027"/>
                </a:lnTo>
                <a:lnTo>
                  <a:pt x="2761943" y="3455813"/>
                </a:lnTo>
                <a:lnTo>
                  <a:pt x="2753862" y="3463773"/>
                </a:lnTo>
                <a:lnTo>
                  <a:pt x="2729934" y="3451639"/>
                </a:lnTo>
                <a:lnTo>
                  <a:pt x="2732361" y="3464793"/>
                </a:lnTo>
                <a:lnTo>
                  <a:pt x="2730395" y="3480300"/>
                </a:lnTo>
                <a:lnTo>
                  <a:pt x="2748596" y="3479474"/>
                </a:lnTo>
                <a:lnTo>
                  <a:pt x="2765971" y="3502019"/>
                </a:lnTo>
                <a:lnTo>
                  <a:pt x="2757720" y="3506387"/>
                </a:lnTo>
                <a:lnTo>
                  <a:pt x="2743014" y="3604258"/>
                </a:lnTo>
                <a:lnTo>
                  <a:pt x="2677807" y="3631292"/>
                </a:lnTo>
                <a:lnTo>
                  <a:pt x="2536473" y="3622944"/>
                </a:lnTo>
                <a:lnTo>
                  <a:pt x="2543753" y="3589382"/>
                </a:lnTo>
                <a:lnTo>
                  <a:pt x="2452411" y="3636145"/>
                </a:lnTo>
                <a:lnTo>
                  <a:pt x="2463379" y="3773864"/>
                </a:lnTo>
                <a:lnTo>
                  <a:pt x="2423168" y="3783425"/>
                </a:lnTo>
                <a:lnTo>
                  <a:pt x="2426736" y="3806018"/>
                </a:lnTo>
                <a:lnTo>
                  <a:pt x="2371891" y="3809585"/>
                </a:lnTo>
                <a:lnTo>
                  <a:pt x="2373104" y="3821525"/>
                </a:lnTo>
                <a:lnTo>
                  <a:pt x="2320735" y="3827592"/>
                </a:lnTo>
                <a:lnTo>
                  <a:pt x="2319522" y="3898210"/>
                </a:lnTo>
                <a:lnTo>
                  <a:pt x="2345100" y="3893357"/>
                </a:lnTo>
                <a:lnTo>
                  <a:pt x="2370678" y="3904107"/>
                </a:lnTo>
                <a:lnTo>
                  <a:pt x="2374342" y="3925681"/>
                </a:lnTo>
                <a:lnTo>
                  <a:pt x="2399920" y="3920828"/>
                </a:lnTo>
                <a:lnTo>
                  <a:pt x="2388951" y="3962713"/>
                </a:lnTo>
                <a:lnTo>
                  <a:pt x="2400041" y="3997731"/>
                </a:lnTo>
                <a:lnTo>
                  <a:pt x="2351312" y="4010933"/>
                </a:lnTo>
                <a:lnTo>
                  <a:pt x="2373153" y="4038428"/>
                </a:lnTo>
                <a:lnTo>
                  <a:pt x="2370726" y="4061191"/>
                </a:lnTo>
                <a:lnTo>
                  <a:pt x="2391426" y="4081576"/>
                </a:lnTo>
                <a:lnTo>
                  <a:pt x="2400041" y="4077814"/>
                </a:lnTo>
                <a:lnTo>
                  <a:pt x="2440228" y="4134115"/>
                </a:lnTo>
                <a:lnTo>
                  <a:pt x="2417077" y="4153213"/>
                </a:lnTo>
                <a:lnTo>
                  <a:pt x="2468233" y="4203544"/>
                </a:lnTo>
                <a:lnTo>
                  <a:pt x="2464593" y="4217886"/>
                </a:lnTo>
                <a:lnTo>
                  <a:pt x="2447606" y="4211917"/>
                </a:lnTo>
                <a:lnTo>
                  <a:pt x="2461001" y="4235869"/>
                </a:lnTo>
                <a:lnTo>
                  <a:pt x="2465855" y="4259845"/>
                </a:lnTo>
                <a:lnTo>
                  <a:pt x="2493884" y="4290980"/>
                </a:lnTo>
                <a:lnTo>
                  <a:pt x="2474470" y="4317335"/>
                </a:lnTo>
                <a:lnTo>
                  <a:pt x="2459909" y="4350848"/>
                </a:lnTo>
                <a:lnTo>
                  <a:pt x="2468427" y="4361599"/>
                </a:lnTo>
                <a:lnTo>
                  <a:pt x="2458720" y="4380794"/>
                </a:lnTo>
                <a:lnTo>
                  <a:pt x="2468427" y="4387953"/>
                </a:lnTo>
                <a:lnTo>
                  <a:pt x="2457483" y="4409527"/>
                </a:lnTo>
                <a:lnTo>
                  <a:pt x="2502547" y="4445443"/>
                </a:lnTo>
                <a:lnTo>
                  <a:pt x="2526815" y="4441851"/>
                </a:lnTo>
                <a:lnTo>
                  <a:pt x="2542637" y="4459785"/>
                </a:lnTo>
                <a:lnTo>
                  <a:pt x="2566905" y="4444254"/>
                </a:lnTo>
                <a:lnTo>
                  <a:pt x="2591172" y="4455004"/>
                </a:lnTo>
                <a:lnTo>
                  <a:pt x="2571758" y="4480170"/>
                </a:lnTo>
                <a:lnTo>
                  <a:pt x="2616896" y="4498152"/>
                </a:lnTo>
                <a:lnTo>
                  <a:pt x="2618109" y="4467017"/>
                </a:lnTo>
                <a:lnTo>
                  <a:pt x="2619323" y="4449034"/>
                </a:lnTo>
                <a:lnTo>
                  <a:pt x="2648565" y="4474176"/>
                </a:lnTo>
                <a:lnTo>
                  <a:pt x="2660699" y="4455004"/>
                </a:lnTo>
                <a:lnTo>
                  <a:pt x="2687393" y="4481359"/>
                </a:lnTo>
                <a:lnTo>
                  <a:pt x="2691058" y="4447821"/>
                </a:lnTo>
                <a:lnTo>
                  <a:pt x="2709331" y="4444254"/>
                </a:lnTo>
                <a:lnTo>
                  <a:pt x="2715422" y="4476578"/>
                </a:lnTo>
                <a:lnTo>
                  <a:pt x="2734836" y="4464639"/>
                </a:lnTo>
                <a:lnTo>
                  <a:pt x="2760414" y="4472986"/>
                </a:lnTo>
                <a:lnTo>
                  <a:pt x="2796961" y="4463279"/>
                </a:lnTo>
                <a:lnTo>
                  <a:pt x="2799388" y="4476505"/>
                </a:lnTo>
                <a:lnTo>
                  <a:pt x="2809095" y="4474079"/>
                </a:lnTo>
                <a:lnTo>
                  <a:pt x="2828509" y="4514775"/>
                </a:lnTo>
                <a:lnTo>
                  <a:pt x="2846758" y="4508805"/>
                </a:lnTo>
                <a:lnTo>
                  <a:pt x="2865031" y="4539941"/>
                </a:lnTo>
                <a:lnTo>
                  <a:pt x="2857751" y="4567484"/>
                </a:lnTo>
                <a:lnTo>
                  <a:pt x="2879592" y="4575857"/>
                </a:lnTo>
                <a:lnTo>
                  <a:pt x="2874738" y="4590247"/>
                </a:lnTo>
                <a:lnTo>
                  <a:pt x="2917376" y="4595101"/>
                </a:lnTo>
                <a:lnTo>
                  <a:pt x="2932058" y="4638273"/>
                </a:lnTo>
                <a:lnTo>
                  <a:pt x="2925967" y="4653779"/>
                </a:lnTo>
                <a:lnTo>
                  <a:pt x="2919876" y="4665744"/>
                </a:lnTo>
                <a:lnTo>
                  <a:pt x="2921017" y="4686128"/>
                </a:lnTo>
                <a:lnTo>
                  <a:pt x="2943027" y="4698068"/>
                </a:lnTo>
                <a:lnTo>
                  <a:pt x="2949118" y="4666933"/>
                </a:lnTo>
                <a:lnTo>
                  <a:pt x="3017334" y="4679066"/>
                </a:lnTo>
                <a:lnTo>
                  <a:pt x="3085526" y="4730513"/>
                </a:lnTo>
                <a:lnTo>
                  <a:pt x="3101373" y="4714982"/>
                </a:lnTo>
                <a:lnTo>
                  <a:pt x="3130494" y="4717409"/>
                </a:lnTo>
                <a:lnTo>
                  <a:pt x="3184100" y="4662297"/>
                </a:lnTo>
                <a:lnTo>
                  <a:pt x="3175583" y="4650358"/>
                </a:lnTo>
                <a:lnTo>
                  <a:pt x="3179223" y="4616820"/>
                </a:lnTo>
                <a:lnTo>
                  <a:pt x="3199923" y="4614393"/>
                </a:lnTo>
                <a:lnTo>
                  <a:pt x="3202350" y="4582069"/>
                </a:lnTo>
                <a:lnTo>
                  <a:pt x="3187789" y="4582069"/>
                </a:lnTo>
                <a:lnTo>
                  <a:pt x="3186576" y="4543702"/>
                </a:lnTo>
                <a:lnTo>
                  <a:pt x="3205990" y="4532952"/>
                </a:lnTo>
                <a:lnTo>
                  <a:pt x="3186576" y="4498225"/>
                </a:lnTo>
                <a:lnTo>
                  <a:pt x="3163449" y="4486091"/>
                </a:lnTo>
                <a:lnTo>
                  <a:pt x="3299929" y="4463304"/>
                </a:lnTo>
                <a:lnTo>
                  <a:pt x="3357177" y="4445394"/>
                </a:lnTo>
                <a:lnTo>
                  <a:pt x="3388846" y="4444205"/>
                </a:lnTo>
                <a:lnTo>
                  <a:pt x="3415540" y="4464590"/>
                </a:lnTo>
                <a:lnTo>
                  <a:pt x="3438667" y="4469444"/>
                </a:lnTo>
                <a:lnTo>
                  <a:pt x="3439880" y="4486188"/>
                </a:lnTo>
                <a:lnTo>
                  <a:pt x="3456867" y="4499390"/>
                </a:lnTo>
                <a:lnTo>
                  <a:pt x="3444734" y="4566441"/>
                </a:lnTo>
                <a:lnTo>
                  <a:pt x="3489799" y="4592795"/>
                </a:lnTo>
                <a:lnTo>
                  <a:pt x="3486158" y="4603546"/>
                </a:lnTo>
                <a:lnTo>
                  <a:pt x="3520133" y="4631089"/>
                </a:lnTo>
                <a:lnTo>
                  <a:pt x="3524987" y="4692171"/>
                </a:lnTo>
                <a:lnTo>
                  <a:pt x="3501835" y="4689744"/>
                </a:lnTo>
                <a:lnTo>
                  <a:pt x="3505500" y="4712531"/>
                </a:lnTo>
                <a:lnTo>
                  <a:pt x="3564033" y="4749636"/>
                </a:lnTo>
                <a:lnTo>
                  <a:pt x="3612762" y="4732819"/>
                </a:lnTo>
                <a:lnTo>
                  <a:pt x="3638340" y="4801132"/>
                </a:lnTo>
                <a:lnTo>
                  <a:pt x="3676100" y="4771210"/>
                </a:lnTo>
                <a:lnTo>
                  <a:pt x="3728470" y="4773637"/>
                </a:lnTo>
                <a:lnTo>
                  <a:pt x="3734561" y="4809553"/>
                </a:lnTo>
                <a:lnTo>
                  <a:pt x="3780839" y="4844280"/>
                </a:lnTo>
                <a:lnTo>
                  <a:pt x="3821050" y="4809553"/>
                </a:lnTo>
                <a:lnTo>
                  <a:pt x="3861310" y="4869421"/>
                </a:lnTo>
                <a:lnTo>
                  <a:pt x="3895430" y="4856292"/>
                </a:lnTo>
                <a:lnTo>
                  <a:pt x="3903948" y="4863451"/>
                </a:lnTo>
                <a:lnTo>
                  <a:pt x="3942922" y="4896989"/>
                </a:lnTo>
                <a:lnTo>
                  <a:pt x="3980682" y="4865853"/>
                </a:lnTo>
                <a:lnTo>
                  <a:pt x="4030624" y="4865853"/>
                </a:lnTo>
                <a:lnTo>
                  <a:pt x="4048898" y="4907739"/>
                </a:lnTo>
                <a:lnTo>
                  <a:pt x="4092749" y="4996340"/>
                </a:lnTo>
                <a:lnTo>
                  <a:pt x="4019656" y="5044292"/>
                </a:lnTo>
                <a:lnTo>
                  <a:pt x="4022082" y="5086154"/>
                </a:lnTo>
                <a:lnTo>
                  <a:pt x="3997815" y="5073025"/>
                </a:lnTo>
                <a:lnTo>
                  <a:pt x="4016088" y="5110130"/>
                </a:lnTo>
                <a:lnTo>
                  <a:pt x="3975877" y="5093410"/>
                </a:lnTo>
                <a:lnTo>
                  <a:pt x="3927172" y="5128113"/>
                </a:lnTo>
                <a:lnTo>
                  <a:pt x="3960054" y="5185529"/>
                </a:lnTo>
                <a:lnTo>
                  <a:pt x="3943067" y="5256245"/>
                </a:lnTo>
                <a:lnTo>
                  <a:pt x="3982041" y="5277819"/>
                </a:lnTo>
                <a:lnTo>
                  <a:pt x="3994175" y="5308954"/>
                </a:lnTo>
                <a:lnTo>
                  <a:pt x="4018442" y="5311381"/>
                </a:lnTo>
                <a:lnTo>
                  <a:pt x="4034289" y="5336546"/>
                </a:lnTo>
                <a:lnTo>
                  <a:pt x="4041569" y="5349699"/>
                </a:lnTo>
                <a:lnTo>
                  <a:pt x="4017302" y="5365303"/>
                </a:lnTo>
                <a:lnTo>
                  <a:pt x="4058702" y="5403597"/>
                </a:lnTo>
                <a:lnTo>
                  <a:pt x="4111095" y="5402408"/>
                </a:lnTo>
                <a:lnTo>
                  <a:pt x="4084401" y="5514912"/>
                </a:lnTo>
                <a:lnTo>
                  <a:pt x="4097797" y="5617928"/>
                </a:lnTo>
                <a:lnTo>
                  <a:pt x="4235515" y="5656246"/>
                </a:lnTo>
                <a:lnTo>
                  <a:pt x="4251338" y="5687382"/>
                </a:lnTo>
                <a:lnTo>
                  <a:pt x="4273178" y="5698132"/>
                </a:lnTo>
                <a:lnTo>
                  <a:pt x="4336516" y="5668186"/>
                </a:lnTo>
                <a:lnTo>
                  <a:pt x="4343797" y="5631081"/>
                </a:lnTo>
                <a:lnTo>
                  <a:pt x="4323072" y="5626228"/>
                </a:lnTo>
                <a:lnTo>
                  <a:pt x="4331614" y="5501687"/>
                </a:lnTo>
                <a:lnTo>
                  <a:pt x="4413226" y="5472954"/>
                </a:lnTo>
                <a:lnTo>
                  <a:pt x="4407135" y="5447788"/>
                </a:lnTo>
                <a:lnTo>
                  <a:pt x="4461931" y="5450215"/>
                </a:lnTo>
                <a:lnTo>
                  <a:pt x="4481345" y="5408329"/>
                </a:lnTo>
                <a:lnTo>
                  <a:pt x="4525876" y="5459849"/>
                </a:lnTo>
                <a:lnTo>
                  <a:pt x="4529540" y="5417891"/>
                </a:lnTo>
                <a:lnTo>
                  <a:pt x="4530754" y="5411921"/>
                </a:lnTo>
                <a:lnTo>
                  <a:pt x="4613652" y="5377218"/>
                </a:lnTo>
                <a:lnTo>
                  <a:pt x="4600256" y="5308978"/>
                </a:lnTo>
                <a:lnTo>
                  <a:pt x="4572178" y="5311405"/>
                </a:lnTo>
                <a:lnTo>
                  <a:pt x="4540631" y="5313832"/>
                </a:lnTo>
                <a:lnTo>
                  <a:pt x="4494328" y="5272990"/>
                </a:lnTo>
                <a:lnTo>
                  <a:pt x="4439484" y="5281483"/>
                </a:lnTo>
                <a:lnTo>
                  <a:pt x="4427350" y="5198828"/>
                </a:lnTo>
                <a:lnTo>
                  <a:pt x="4449191" y="5186694"/>
                </a:lnTo>
                <a:lnTo>
                  <a:pt x="4439484" y="5150778"/>
                </a:lnTo>
                <a:lnTo>
                  <a:pt x="4457757" y="5125686"/>
                </a:lnTo>
                <a:lnTo>
                  <a:pt x="4506462" y="5117241"/>
                </a:lnTo>
                <a:lnTo>
                  <a:pt x="4499182" y="5090886"/>
                </a:lnTo>
                <a:lnTo>
                  <a:pt x="4443148" y="5105301"/>
                </a:lnTo>
                <a:lnTo>
                  <a:pt x="4437057" y="5062226"/>
                </a:lnTo>
                <a:lnTo>
                  <a:pt x="4484573" y="5040652"/>
                </a:lnTo>
                <a:lnTo>
                  <a:pt x="4463848" y="5009517"/>
                </a:lnTo>
                <a:lnTo>
                  <a:pt x="4488116" y="5001072"/>
                </a:lnTo>
                <a:lnTo>
                  <a:pt x="4479598" y="4977193"/>
                </a:lnTo>
                <a:lnTo>
                  <a:pt x="4473507" y="4953216"/>
                </a:lnTo>
                <a:lnTo>
                  <a:pt x="4505055" y="4917300"/>
                </a:lnTo>
                <a:lnTo>
                  <a:pt x="4519615" y="4945985"/>
                </a:lnTo>
                <a:lnTo>
                  <a:pt x="4615933" y="4902910"/>
                </a:lnTo>
                <a:lnTo>
                  <a:pt x="4628066" y="4950838"/>
                </a:lnTo>
                <a:lnTo>
                  <a:pt x="4652334" y="4971150"/>
                </a:lnTo>
                <a:lnTo>
                  <a:pt x="4694972" y="4894538"/>
                </a:lnTo>
                <a:lnTo>
                  <a:pt x="4776584" y="4900507"/>
                </a:lnTo>
                <a:lnTo>
                  <a:pt x="4799735" y="4874153"/>
                </a:lnTo>
                <a:lnTo>
                  <a:pt x="4828856" y="4913660"/>
                </a:lnTo>
                <a:lnTo>
                  <a:pt x="4839825" y="4880195"/>
                </a:lnTo>
                <a:lnTo>
                  <a:pt x="4864092" y="4885049"/>
                </a:lnTo>
                <a:lnTo>
                  <a:pt x="4875061" y="4846682"/>
                </a:lnTo>
                <a:lnTo>
                  <a:pt x="4908017" y="4893422"/>
                </a:lnTo>
                <a:lnTo>
                  <a:pt x="4968928" y="4887451"/>
                </a:lnTo>
                <a:lnTo>
                  <a:pt x="4995623" y="4811955"/>
                </a:lnTo>
                <a:lnTo>
                  <a:pt x="4962740" y="4792856"/>
                </a:lnTo>
                <a:lnTo>
                  <a:pt x="4976136" y="4777253"/>
                </a:lnTo>
                <a:lnTo>
                  <a:pt x="4967593" y="4738958"/>
                </a:lnTo>
                <a:lnTo>
                  <a:pt x="4977300" y="4699378"/>
                </a:lnTo>
                <a:lnTo>
                  <a:pt x="5049156" y="4689817"/>
                </a:lnTo>
                <a:lnTo>
                  <a:pt x="5051583" y="4709012"/>
                </a:lnTo>
                <a:lnTo>
                  <a:pt x="5098589" y="4723330"/>
                </a:lnTo>
                <a:lnTo>
                  <a:pt x="5086456" y="4700543"/>
                </a:lnTo>
                <a:lnTo>
                  <a:pt x="5140063" y="4658657"/>
                </a:lnTo>
                <a:lnTo>
                  <a:pt x="5068182" y="4649120"/>
                </a:lnTo>
                <a:lnTo>
                  <a:pt x="5090023" y="4629925"/>
                </a:lnTo>
                <a:lnTo>
                  <a:pt x="5086359" y="4608351"/>
                </a:lnTo>
                <a:lnTo>
                  <a:pt x="5121692" y="4588039"/>
                </a:lnTo>
                <a:lnTo>
                  <a:pt x="5114412" y="4575905"/>
                </a:lnTo>
                <a:lnTo>
                  <a:pt x="5137563" y="4529239"/>
                </a:lnTo>
                <a:lnTo>
                  <a:pt x="5155837" y="4493323"/>
                </a:lnTo>
                <a:lnTo>
                  <a:pt x="5187384" y="4469346"/>
                </a:lnTo>
                <a:lnTo>
                  <a:pt x="5154502" y="4430980"/>
                </a:lnTo>
                <a:lnTo>
                  <a:pt x="5232522" y="4361550"/>
                </a:lnTo>
                <a:lnTo>
                  <a:pt x="5231308" y="4281467"/>
                </a:lnTo>
                <a:lnTo>
                  <a:pt x="5306829" y="4202404"/>
                </a:lnTo>
                <a:lnTo>
                  <a:pt x="5312920" y="4171268"/>
                </a:lnTo>
                <a:lnTo>
                  <a:pt x="5411640" y="4171268"/>
                </a:lnTo>
                <a:lnTo>
                  <a:pt x="5417732" y="4156926"/>
                </a:lnTo>
                <a:lnTo>
                  <a:pt x="5397007" y="4120938"/>
                </a:lnTo>
                <a:lnTo>
                  <a:pt x="5427463" y="4140133"/>
                </a:lnTo>
                <a:lnTo>
                  <a:pt x="5432316" y="4069515"/>
                </a:lnTo>
                <a:lnTo>
                  <a:pt x="5446877" y="4071941"/>
                </a:lnTo>
                <a:lnTo>
                  <a:pt x="5485851" y="4075533"/>
                </a:lnTo>
                <a:lnTo>
                  <a:pt x="5511501" y="4116205"/>
                </a:lnTo>
                <a:lnTo>
                  <a:pt x="5610173" y="4113779"/>
                </a:lnTo>
                <a:lnTo>
                  <a:pt x="5605320" y="4059880"/>
                </a:lnTo>
                <a:lnTo>
                  <a:pt x="5665017" y="4112589"/>
                </a:lnTo>
                <a:lnTo>
                  <a:pt x="5731996" y="3886295"/>
                </a:lnTo>
                <a:lnTo>
                  <a:pt x="5698021" y="3880252"/>
                </a:lnTo>
                <a:lnTo>
                  <a:pt x="5684626" y="3857538"/>
                </a:lnTo>
                <a:lnTo>
                  <a:pt x="5672492" y="3834775"/>
                </a:lnTo>
                <a:lnTo>
                  <a:pt x="5603062" y="3885009"/>
                </a:lnTo>
                <a:lnTo>
                  <a:pt x="5561638" y="3885009"/>
                </a:lnTo>
                <a:lnTo>
                  <a:pt x="5648127" y="3725765"/>
                </a:lnTo>
                <a:lnTo>
                  <a:pt x="5650554" y="3722198"/>
                </a:lnTo>
                <a:lnTo>
                  <a:pt x="5833337" y="3676721"/>
                </a:lnTo>
                <a:lnTo>
                  <a:pt x="5888158" y="3693441"/>
                </a:lnTo>
                <a:lnTo>
                  <a:pt x="5962464" y="3608505"/>
                </a:lnTo>
                <a:lnTo>
                  <a:pt x="6085476" y="3565430"/>
                </a:lnTo>
                <a:lnTo>
                  <a:pt x="6115932" y="3475640"/>
                </a:lnTo>
                <a:lnTo>
                  <a:pt x="6142797" y="3462414"/>
                </a:lnTo>
                <a:lnTo>
                  <a:pt x="6141583" y="3459988"/>
                </a:lnTo>
                <a:lnTo>
                  <a:pt x="6108628" y="3421669"/>
                </a:lnTo>
                <a:lnTo>
                  <a:pt x="6142797" y="3395315"/>
                </a:lnTo>
                <a:lnTo>
                  <a:pt x="6111054" y="3287591"/>
                </a:lnTo>
                <a:lnTo>
                  <a:pt x="6073294" y="3245632"/>
                </a:lnTo>
                <a:lnTo>
                  <a:pt x="6084263" y="3153416"/>
                </a:lnTo>
                <a:lnTo>
                  <a:pt x="6133065" y="3161764"/>
                </a:lnTo>
                <a:lnTo>
                  <a:pt x="6135492" y="3076828"/>
                </a:lnTo>
                <a:lnTo>
                  <a:pt x="6135492" y="3075566"/>
                </a:lnTo>
                <a:lnTo>
                  <a:pt x="6106201" y="3064743"/>
                </a:lnTo>
                <a:lnTo>
                  <a:pt x="6098921" y="3018076"/>
                </a:lnTo>
                <a:lnTo>
                  <a:pt x="5960062" y="3024046"/>
                </a:lnTo>
                <a:lnTo>
                  <a:pt x="5955209" y="2900718"/>
                </a:lnTo>
                <a:lnTo>
                  <a:pt x="5966153" y="2904286"/>
                </a:lnTo>
                <a:lnTo>
                  <a:pt x="5989304" y="2912658"/>
                </a:lnTo>
                <a:lnTo>
                  <a:pt x="6003865" y="2856357"/>
                </a:lnTo>
                <a:lnTo>
                  <a:pt x="5950282" y="2791709"/>
                </a:lnTo>
                <a:lnTo>
                  <a:pt x="5963678" y="2748634"/>
                </a:lnTo>
                <a:lnTo>
                  <a:pt x="5917400" y="2686363"/>
                </a:lnTo>
                <a:lnTo>
                  <a:pt x="5894249" y="2683937"/>
                </a:lnTo>
                <a:lnTo>
                  <a:pt x="5843093" y="2608465"/>
                </a:lnTo>
                <a:lnTo>
                  <a:pt x="5818825" y="2615745"/>
                </a:lnTo>
                <a:lnTo>
                  <a:pt x="5757695" y="2527120"/>
                </a:lnTo>
                <a:lnTo>
                  <a:pt x="5789364" y="2443348"/>
                </a:lnTo>
                <a:lnTo>
                  <a:pt x="5763787" y="2373846"/>
                </a:lnTo>
                <a:lnTo>
                  <a:pt x="5666352" y="2365474"/>
                </a:lnTo>
                <a:lnTo>
                  <a:pt x="5644511" y="2389450"/>
                </a:lnTo>
                <a:lnTo>
                  <a:pt x="5643298" y="2357102"/>
                </a:lnTo>
                <a:lnTo>
                  <a:pt x="5573869" y="2355913"/>
                </a:lnTo>
                <a:lnTo>
                  <a:pt x="5549601" y="2415805"/>
                </a:lnTo>
                <a:lnTo>
                  <a:pt x="5530187" y="2418232"/>
                </a:lnTo>
                <a:lnTo>
                  <a:pt x="5535041" y="2468562"/>
                </a:lnTo>
                <a:lnTo>
                  <a:pt x="5488690" y="2473416"/>
                </a:lnTo>
                <a:lnTo>
                  <a:pt x="5457021" y="2436238"/>
                </a:lnTo>
                <a:lnTo>
                  <a:pt x="5401933" y="2464825"/>
                </a:lnTo>
                <a:lnTo>
                  <a:pt x="5314231" y="2468490"/>
                </a:lnTo>
                <a:lnTo>
                  <a:pt x="5315444" y="2561798"/>
                </a:lnTo>
                <a:lnTo>
                  <a:pt x="5274044" y="2561798"/>
                </a:lnTo>
                <a:lnTo>
                  <a:pt x="5252203" y="2555828"/>
                </a:lnTo>
                <a:lnTo>
                  <a:pt x="5254630" y="2497150"/>
                </a:lnTo>
                <a:lnTo>
                  <a:pt x="5199809" y="2498339"/>
                </a:lnTo>
                <a:lnTo>
                  <a:pt x="5208327" y="2481618"/>
                </a:lnTo>
                <a:lnTo>
                  <a:pt x="5126643" y="2511564"/>
                </a:lnTo>
                <a:lnTo>
                  <a:pt x="5121789" y="2512753"/>
                </a:lnTo>
                <a:lnTo>
                  <a:pt x="5077938" y="2504308"/>
                </a:lnTo>
                <a:lnTo>
                  <a:pt x="5074273" y="2438471"/>
                </a:lnTo>
                <a:lnTo>
                  <a:pt x="5035300" y="2373822"/>
                </a:lnTo>
                <a:lnTo>
                  <a:pt x="5093760" y="2322375"/>
                </a:lnTo>
                <a:lnTo>
                  <a:pt x="5079200" y="2310241"/>
                </a:lnTo>
                <a:lnTo>
                  <a:pt x="4997588" y="2361761"/>
                </a:lnTo>
                <a:lnTo>
                  <a:pt x="4814805" y="2341376"/>
                </a:lnTo>
                <a:lnTo>
                  <a:pt x="4723462" y="2214457"/>
                </a:lnTo>
                <a:lnTo>
                  <a:pt x="4759864" y="2162962"/>
                </a:lnTo>
                <a:lnTo>
                  <a:pt x="4751346" y="2148620"/>
                </a:lnTo>
                <a:lnTo>
                  <a:pt x="4733072" y="2189316"/>
                </a:lnTo>
                <a:lnTo>
                  <a:pt x="4697763" y="2171382"/>
                </a:lnTo>
                <a:lnTo>
                  <a:pt x="4697763" y="2149809"/>
                </a:lnTo>
                <a:lnTo>
                  <a:pt x="4745254" y="2142650"/>
                </a:lnTo>
                <a:lnTo>
                  <a:pt x="4700189" y="2125832"/>
                </a:lnTo>
                <a:lnTo>
                  <a:pt x="4618602" y="2165534"/>
                </a:lnTo>
                <a:lnTo>
                  <a:pt x="4555191" y="2135588"/>
                </a:lnTo>
                <a:lnTo>
                  <a:pt x="4485762" y="2203901"/>
                </a:lnTo>
                <a:lnTo>
                  <a:pt x="4455306" y="2153400"/>
                </a:lnTo>
                <a:lnTo>
                  <a:pt x="4352994" y="2064775"/>
                </a:lnTo>
                <a:lnTo>
                  <a:pt x="4314020" y="2050433"/>
                </a:lnTo>
                <a:lnTo>
                  <a:pt x="4237287" y="2064775"/>
                </a:lnTo>
                <a:lnTo>
                  <a:pt x="4198265" y="2075744"/>
                </a:lnTo>
                <a:lnTo>
                  <a:pt x="4164290" y="2024176"/>
                </a:lnTo>
                <a:lnTo>
                  <a:pt x="4221537" y="1991851"/>
                </a:lnTo>
                <a:lnTo>
                  <a:pt x="4217897" y="1989425"/>
                </a:lnTo>
                <a:lnTo>
                  <a:pt x="4183704" y="1975058"/>
                </a:lnTo>
                <a:lnTo>
                  <a:pt x="4186131" y="1906818"/>
                </a:lnTo>
                <a:lnTo>
                  <a:pt x="4138542" y="1892403"/>
                </a:lnTo>
                <a:lnTo>
                  <a:pt x="4125146" y="1856487"/>
                </a:lnTo>
                <a:lnTo>
                  <a:pt x="4113013" y="1817004"/>
                </a:lnTo>
                <a:lnTo>
                  <a:pt x="4116653" y="1777424"/>
                </a:lnTo>
                <a:lnTo>
                  <a:pt x="4094812" y="1759514"/>
                </a:lnTo>
                <a:lnTo>
                  <a:pt x="4102092" y="1700835"/>
                </a:lnTo>
                <a:lnTo>
                  <a:pt x="4072971" y="1646937"/>
                </a:lnTo>
                <a:lnTo>
                  <a:pt x="4108281" y="1575105"/>
                </a:lnTo>
                <a:lnTo>
                  <a:pt x="4024242" y="1595417"/>
                </a:lnTo>
                <a:lnTo>
                  <a:pt x="4005969" y="1549940"/>
                </a:lnTo>
                <a:lnTo>
                  <a:pt x="3966995" y="1510457"/>
                </a:lnTo>
                <a:lnTo>
                  <a:pt x="3970635" y="1484102"/>
                </a:lnTo>
                <a:lnTo>
                  <a:pt x="3951221" y="1463717"/>
                </a:lnTo>
                <a:lnTo>
                  <a:pt x="3974372" y="1439741"/>
                </a:lnTo>
                <a:lnTo>
                  <a:pt x="3969519" y="1434887"/>
                </a:lnTo>
                <a:lnTo>
                  <a:pt x="3990243" y="1414503"/>
                </a:lnTo>
                <a:lnTo>
                  <a:pt x="3999950" y="1364269"/>
                </a:lnTo>
                <a:lnTo>
                  <a:pt x="3967068" y="1347476"/>
                </a:lnTo>
                <a:lnTo>
                  <a:pt x="3988908" y="1266010"/>
                </a:lnTo>
                <a:lnTo>
                  <a:pt x="3964641" y="1240942"/>
                </a:lnTo>
                <a:lnTo>
                  <a:pt x="4018248" y="1231235"/>
                </a:lnTo>
                <a:lnTo>
                  <a:pt x="4008541" y="1192916"/>
                </a:lnTo>
                <a:lnTo>
                  <a:pt x="3930594" y="1179787"/>
                </a:lnTo>
                <a:lnTo>
                  <a:pt x="3968354" y="1098321"/>
                </a:lnTo>
                <a:lnTo>
                  <a:pt x="3951367" y="1055246"/>
                </a:lnTo>
                <a:lnTo>
                  <a:pt x="3881937" y="1064808"/>
                </a:lnTo>
                <a:lnTo>
                  <a:pt x="3886791" y="1012099"/>
                </a:lnTo>
                <a:lnTo>
                  <a:pt x="3831898" y="984555"/>
                </a:lnTo>
                <a:lnTo>
                  <a:pt x="3887640" y="936845"/>
                </a:lnTo>
                <a:lnTo>
                  <a:pt x="3829107" y="940413"/>
                </a:lnTo>
                <a:lnTo>
                  <a:pt x="3803529" y="914058"/>
                </a:lnTo>
                <a:lnTo>
                  <a:pt x="3818089" y="881734"/>
                </a:lnTo>
                <a:lnTo>
                  <a:pt x="3911908" y="813421"/>
                </a:lnTo>
                <a:lnTo>
                  <a:pt x="3907054" y="770346"/>
                </a:lnTo>
                <a:lnTo>
                  <a:pt x="3866867" y="746394"/>
                </a:lnTo>
                <a:lnTo>
                  <a:pt x="3888708" y="698538"/>
                </a:lnTo>
                <a:lnTo>
                  <a:pt x="3858252" y="678154"/>
                </a:lnTo>
                <a:lnTo>
                  <a:pt x="3839906" y="560772"/>
                </a:lnTo>
                <a:lnTo>
                  <a:pt x="3861892" y="511654"/>
                </a:lnTo>
                <a:lnTo>
                  <a:pt x="3835028" y="461420"/>
                </a:lnTo>
                <a:lnTo>
                  <a:pt x="3843546" y="417059"/>
                </a:lnTo>
                <a:lnTo>
                  <a:pt x="3766812" y="357191"/>
                </a:lnTo>
                <a:lnTo>
                  <a:pt x="3766812" y="419462"/>
                </a:lnTo>
                <a:lnTo>
                  <a:pt x="3722961" y="399150"/>
                </a:lnTo>
                <a:lnTo>
                  <a:pt x="3634045" y="399150"/>
                </a:lnTo>
                <a:lnTo>
                  <a:pt x="3604924" y="420651"/>
                </a:lnTo>
                <a:lnTo>
                  <a:pt x="3557408" y="418224"/>
                </a:lnTo>
                <a:lnTo>
                  <a:pt x="3550128" y="442200"/>
                </a:lnTo>
                <a:lnTo>
                  <a:pt x="3530568" y="439774"/>
                </a:lnTo>
                <a:lnTo>
                  <a:pt x="3534208" y="403882"/>
                </a:lnTo>
                <a:lnTo>
                  <a:pt x="3464779" y="403882"/>
                </a:lnTo>
                <a:lnTo>
                  <a:pt x="3447791" y="199088"/>
                </a:lnTo>
                <a:lnTo>
                  <a:pt x="3375911" y="152422"/>
                </a:lnTo>
                <a:lnTo>
                  <a:pt x="3335724" y="176301"/>
                </a:lnTo>
                <a:lnTo>
                  <a:pt x="3301604" y="112842"/>
                </a:lnTo>
                <a:lnTo>
                  <a:pt x="3270056" y="120122"/>
                </a:lnTo>
                <a:lnTo>
                  <a:pt x="3259111" y="102116"/>
                </a:lnTo>
                <a:lnTo>
                  <a:pt x="3226229" y="108085"/>
                </a:lnTo>
                <a:lnTo>
                  <a:pt x="3207737" y="61540"/>
                </a:lnTo>
                <a:lnTo>
                  <a:pt x="3168739" y="61540"/>
                </a:lnTo>
                <a:lnTo>
                  <a:pt x="3174830" y="23149"/>
                </a:lnTo>
                <a:close/>
              </a:path>
            </a:pathLst>
          </a:custGeom>
          <a:solidFill>
            <a:srgbClr val="E6E6E6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CCF3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246" y="0"/>
            <a:ext cx="2214408" cy="822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"/>
          <p:cNvSpPr txBox="1"/>
          <p:nvPr/>
        </p:nvSpPr>
        <p:spPr>
          <a:xfrm>
            <a:off x="273653" y="2931923"/>
            <a:ext cx="5267797" cy="11772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43434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ПРОЕКТ «СТОМАТПОЛИКЛИНИКА ПЕРЕЗАГРУЗКА»</a:t>
            </a:r>
            <a:endParaRPr b="0" i="0" sz="11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3129" y="1987463"/>
            <a:ext cx="2607375" cy="306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4a3a9e09e4_8_158"/>
          <p:cNvSpPr txBox="1"/>
          <p:nvPr/>
        </p:nvSpPr>
        <p:spPr>
          <a:xfrm>
            <a:off x="522250" y="93875"/>
            <a:ext cx="7731000" cy="50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4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ПОКАЗАТЕЛИ КОМПЛЕКСНОГО РЕЙТИНГА СТОМАТОЛОГИИ </a:t>
            </a:r>
            <a:endParaRPr b="1" i="0" sz="1400" u="none" cap="none" strike="noStrike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4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                                                                     </a:t>
            </a:r>
            <a:r>
              <a:rPr b="1" i="0" lang="ru-RU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1400" u="none" cap="none" strike="noStrike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1" name="Google Shape;421;g24a3a9e09e4_8_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25" y="4825"/>
            <a:ext cx="531850" cy="5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g24a3a9e09e4_8_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599323" y="59377"/>
            <a:ext cx="375900" cy="442052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g24a3a9e09e4_8_158"/>
          <p:cNvSpPr txBox="1"/>
          <p:nvPr>
            <p:ph idx="12" type="sldNum"/>
          </p:nvPr>
        </p:nvSpPr>
        <p:spPr>
          <a:xfrm>
            <a:off x="8861672" y="4767275"/>
            <a:ext cx="27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aphicFrame>
        <p:nvGraphicFramePr>
          <p:cNvPr id="424" name="Google Shape;424;g24a3a9e09e4_8_158"/>
          <p:cNvGraphicFramePr/>
          <p:nvPr/>
        </p:nvGraphicFramePr>
        <p:xfrm>
          <a:off x="184750" y="615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{D9EAEE1D-C47F-4A09-9F65-A74C9C8A4FC3}</a:tableStyleId>
              </a:tblPr>
              <a:tblGrid>
                <a:gridCol w="518725"/>
                <a:gridCol w="2810275"/>
                <a:gridCol w="3715350"/>
                <a:gridCol w="812175"/>
                <a:gridCol w="690400"/>
              </a:tblGrid>
              <a:tr h="248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№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Показатель 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Формула расчета показателя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БАЛЛ 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7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декабрь  2022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БАЛЛ 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7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сентябрь 2023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</a:tr>
              <a:tr h="248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ОБЩИЙ РЕЙТИНГ</a:t>
                      </a:r>
                      <a:endParaRPr b="1" sz="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СРЕДНЕЕ ЗНАЧЕНИЕ ПО ВСЕМ ПОКАЗАТЕЛЯМ РЕЙТИНГА</a:t>
                      </a:r>
                      <a:endParaRPr b="1" sz="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4,53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4,</a:t>
                      </a:r>
                      <a:r>
                        <a:rPr b="1" lang="ru-RU" sz="1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57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</a:tr>
              <a:tr h="275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ДОСТУПНОСТЬ ВРАЧЕЙ (СТОМАТОЛОГИ-ТЕРАПЕВТЫ)</a:t>
                      </a:r>
                      <a:endParaRPr b="1" sz="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Возможность само-записи к врачу в течение 10 дней. Учитываем среднее значение доступности за отчетный период врача стоматолога-терапевта</a:t>
                      </a:r>
                      <a:endParaRPr b="1" sz="7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 u="none" cap="none" strike="noStrike">
                          <a:solidFill>
                            <a:srgbClr val="274E1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4,23</a:t>
                      </a:r>
                      <a:endParaRPr b="1" sz="800" u="none" cap="none" strike="noStrike">
                        <a:solidFill>
                          <a:srgbClr val="274E1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>
                          <a:solidFill>
                            <a:srgbClr val="783F0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4,35</a:t>
                      </a:r>
                      <a:endParaRPr b="1" sz="800" u="none" cap="none" strike="noStrike">
                        <a:solidFill>
                          <a:srgbClr val="783F0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16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ДОСТУПНОСТЬ ВРАЧЕЙ (СТОМАТОЛОГИ-ДЕТСКИЕ)</a:t>
                      </a:r>
                      <a:endParaRPr b="1" sz="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Возможность само-записи к врачу в течение 10 дней. Учитываем среднее значение доступности за отчетный период врача стоматолога-детского</a:t>
                      </a:r>
                      <a:endParaRPr sz="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 u="none" cap="none" strike="noStrike">
                          <a:solidFill>
                            <a:srgbClr val="C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2,70</a:t>
                      </a:r>
                      <a:endParaRPr b="1" sz="800" u="none" cap="none" strike="noStrike">
                        <a:solidFill>
                          <a:srgbClr val="C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>
                          <a:solidFill>
                            <a:srgbClr val="783F0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4,59</a:t>
                      </a:r>
                      <a:endParaRPr b="1" sz="800" u="none" cap="none" strike="noStrike">
                        <a:solidFill>
                          <a:srgbClr val="783F0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6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МОНИТОРИНГ ИСПОЛЬЗОВАНИЯ ШАБЛОНОВ ПО СТОМАТОЛОГИИ</a:t>
                      </a:r>
                      <a:endParaRPr b="1" sz="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Всего количество использованных шаблонов/план по количеству использованных шаблонов (ДОЛЯ)</a:t>
                      </a:r>
                      <a:endParaRPr sz="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мониторинг с мая 2023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>
                          <a:solidFill>
                            <a:srgbClr val="783F0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3,83</a:t>
                      </a:r>
                      <a:endParaRPr b="1" sz="800" u="none" cap="none" strike="noStrike">
                        <a:solidFill>
                          <a:srgbClr val="66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61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МОНИТОРИНГ ИСПОЛНЕНИЯ ПЛАНА ПО ПРОВЕДЕНИЮ ОНКОСКРИНИНГА ПОЛОСТИ РТА</a:t>
                      </a:r>
                      <a:endParaRPr b="1" sz="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Годовой объем ПЛАНА по онкоскринингу полости рта делится на 12 мес. = ежемесячный объем выполнения плана.</a:t>
                      </a:r>
                      <a:endParaRPr sz="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 анализ берется отчетный месяц с нарастающим итогом и сравнивается с нормативом на данный месяц. Средняя положительная динамика в месяц должна составлять 8,3%. В итоге сравнивать эти 2 значения и рейтинговать исполнение плана.</a:t>
                      </a:r>
                      <a:endParaRPr sz="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мониторинг с апреля 2023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>
                          <a:solidFill>
                            <a:srgbClr val="783F0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4,60</a:t>
                      </a:r>
                      <a:endParaRPr b="1" sz="800" u="none" cap="none" strike="noStrike">
                        <a:solidFill>
                          <a:srgbClr val="783F0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61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ВЫПОЛНЕНИЕ ОБЪЕМОВ ОМС</a:t>
                      </a:r>
                      <a:endParaRPr b="1" sz="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Годовой объем УЕТ делится на 12 мес. = ежемесячный объем выполнения плана.</a:t>
                      </a:r>
                      <a:endParaRPr sz="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 анализ берется отчетный месяц с нарастающим итогом и сравнивается с нормативом на данный месяц. Средняя положительная динамика в месяц должна составлять 8,3%. В итоге сравниваю эти 2 значения и рейтингование освоения объемов.</a:t>
                      </a:r>
                      <a:endParaRPr b="1" sz="7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 u="none" cap="none" strike="noStrike">
                          <a:solidFill>
                            <a:srgbClr val="274E1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5,00</a:t>
                      </a:r>
                      <a:endParaRPr b="1" sz="800" u="none" cap="none" strike="noStrike">
                        <a:solidFill>
                          <a:srgbClr val="274E1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>
                          <a:solidFill>
                            <a:srgbClr val="274E1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4,87</a:t>
                      </a:r>
                      <a:endParaRPr b="1" sz="800" u="none" cap="none" strike="noStrike">
                        <a:solidFill>
                          <a:srgbClr val="274E1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4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ПРАВИЛЬНОЕ ФОРМИРОВАНИЕ РАСПИСАНИЯ ВРАЧА НА </a:t>
                      </a:r>
                      <a:r>
                        <a:rPr b="1"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b="1"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НЕДЕЛИ ВПЕРЕД</a:t>
                      </a:r>
                      <a:endParaRPr b="1" sz="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Расписание создано на 2 недели вперед 100% (необходимо проставить выходной,больничный отпуск, работа в др подразделений, чтоб не было пустот)</a:t>
                      </a:r>
                      <a:endParaRPr b="1" sz="7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 u="none" cap="none" strike="noStrike">
                          <a:solidFill>
                            <a:srgbClr val="274E1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4,87</a:t>
                      </a:r>
                      <a:endParaRPr b="1" sz="800" u="none" cap="none" strike="noStrike">
                        <a:solidFill>
                          <a:srgbClr val="274E1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>
                          <a:solidFill>
                            <a:srgbClr val="274E1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5,00</a:t>
                      </a:r>
                      <a:endParaRPr b="1" sz="800" u="none" cap="none" strike="noStrike">
                        <a:solidFill>
                          <a:srgbClr val="274E1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80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РЕЙТИНГ ПО КОЛИЧЕСТВУ ОБРАЩЕНИЙ (НАКОПИТЕЛЬНЫМ ИТОГОМ) СТОМАТ</a:t>
                      </a:r>
                      <a:endParaRPr b="1" sz="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Сумма жалоб за текущий год к планируемому нормативу на текущий год в разбивке на недели</a:t>
                      </a:r>
                      <a:endParaRPr sz="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мониторинг с апреля 2023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>
                          <a:solidFill>
                            <a:srgbClr val="66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4,83</a:t>
                      </a:r>
                      <a:endParaRPr b="1" sz="800" u="none" cap="none" strike="noStrike">
                        <a:solidFill>
                          <a:srgbClr val="66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ЗАКРЫТЫЕ ЖАЛОБЫ ДОБРОДЕЛ (СВОЕВРЕМЕННЫЙ ОТВЕТ В ДНЯХ)</a:t>
                      </a:r>
                      <a:endParaRPr b="1" sz="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Разница между датой направления на согласование и текущей датой закрытия обращения. </a:t>
                      </a:r>
                      <a:endParaRPr b="1" sz="7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 u="none" cap="none" strike="noStrike">
                          <a:solidFill>
                            <a:srgbClr val="274E1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5,00</a:t>
                      </a:r>
                      <a:endParaRPr b="1" sz="800" u="none" cap="none" strike="noStrike">
                        <a:solidFill>
                          <a:srgbClr val="274E1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 u="none" cap="none" strike="noStrike">
                          <a:solidFill>
                            <a:srgbClr val="274E1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5,00</a:t>
                      </a:r>
                      <a:endParaRPr b="1" sz="800" u="none" cap="none" strike="noStrike">
                        <a:solidFill>
                          <a:srgbClr val="274E1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ЖАЛОБЫ ЕЦУР (МСЭД,ПОС,ЕДС,ПОЧТА ГУБЕРНАТОРА) (СВОЕВРЕМЕННЫЙ ОТВЕТ В ДНЯХ)</a:t>
                      </a:r>
                      <a:endParaRPr b="1" sz="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Разница между датой поступления на согласование и Текущая дата и время на ответ по задаче</a:t>
                      </a:r>
                      <a:endParaRPr b="1" sz="7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 u="none" cap="none" strike="noStrike">
                          <a:solidFill>
                            <a:srgbClr val="274E1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5,00</a:t>
                      </a:r>
                      <a:endParaRPr b="1" sz="800" u="none" cap="none" strike="noStrike">
                        <a:solidFill>
                          <a:srgbClr val="274E1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 u="none" cap="none" strike="noStrike">
                          <a:solidFill>
                            <a:srgbClr val="274E1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5.00</a:t>
                      </a:r>
                      <a:endParaRPr b="1" sz="800" u="none" cap="none" strike="noStrike">
                        <a:solidFill>
                          <a:srgbClr val="274E1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4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НЕЗАВИСИМАЯ ОЦЕНКА КАЧЕСТВА</a:t>
                      </a:r>
                      <a:endParaRPr b="1" sz="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Учитывается среднее значение по четырем категориям оценки (Время ожидания, удовлетворенность результатом посещения, отношение мед.персонала, чистота и порядок в поликлинике)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 u="none" cap="none" strike="noStrike">
                          <a:solidFill>
                            <a:srgbClr val="274E1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4,63</a:t>
                      </a:r>
                      <a:endParaRPr b="1" sz="800" u="none" cap="none" strike="noStrike">
                        <a:solidFill>
                          <a:srgbClr val="274E1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 u="none" cap="none" strike="noStrike">
                          <a:solidFill>
                            <a:srgbClr val="274E1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4,56</a:t>
                      </a:r>
                      <a:endParaRPr b="1" sz="800" u="none" cap="none" strike="noStrike">
                        <a:solidFill>
                          <a:srgbClr val="274E1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1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НЕЯВКИ</a:t>
                      </a:r>
                      <a:endParaRPr b="1" sz="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Доля неявок пациентов от общего числа посещений</a:t>
                      </a:r>
                      <a:endParaRPr sz="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 u="none" cap="none" strike="noStrike">
                          <a:solidFill>
                            <a:srgbClr val="274E1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4,83</a:t>
                      </a:r>
                      <a:endParaRPr b="1" sz="800" u="none" cap="none" strike="noStrike">
                        <a:solidFill>
                          <a:srgbClr val="274E1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 u="none" cap="none" strike="noStrike">
                          <a:solidFill>
                            <a:srgbClr val="274E1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4,</a:t>
                      </a:r>
                      <a:r>
                        <a:rPr b="1" lang="ru-RU" sz="800">
                          <a:solidFill>
                            <a:srgbClr val="274E1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07</a:t>
                      </a:r>
                      <a:endParaRPr b="1" sz="800" u="none" cap="none" strike="noStrike">
                        <a:solidFill>
                          <a:srgbClr val="274E1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4a3a9e09e4_8_133"/>
          <p:cNvSpPr txBox="1"/>
          <p:nvPr/>
        </p:nvSpPr>
        <p:spPr>
          <a:xfrm>
            <a:off x="587300" y="153494"/>
            <a:ext cx="7305900" cy="28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4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ДАШБОРД КОМПЛЕКСНЫЙ РЕЙТИНГ “СТОМАТОЛОГИЯ” </a:t>
            </a:r>
            <a:endParaRPr b="1" i="0" sz="1400" u="none" cap="none" strike="noStrike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0" name="Google Shape;430;g24a3a9e09e4_8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0"/>
            <a:ext cx="531850" cy="5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g24a3a9e09e4_8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599323" y="59377"/>
            <a:ext cx="375900" cy="442052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g24a3a9e09e4_8_133"/>
          <p:cNvSpPr txBox="1"/>
          <p:nvPr>
            <p:ph idx="12" type="sldNum"/>
          </p:nvPr>
        </p:nvSpPr>
        <p:spPr>
          <a:xfrm>
            <a:off x="8861672" y="4767275"/>
            <a:ext cx="27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33" name="Google Shape;433;g24a3a9e09e4_8_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000" y="555300"/>
            <a:ext cx="8567851" cy="407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4a3a9e09e4_1_506"/>
          <p:cNvSpPr txBox="1"/>
          <p:nvPr/>
        </p:nvSpPr>
        <p:spPr>
          <a:xfrm>
            <a:off x="587300" y="152825"/>
            <a:ext cx="7348800" cy="28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4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КАЧЕСТВО </a:t>
            </a:r>
            <a:r>
              <a:rPr b="1" i="0" lang="ru-RU" sz="12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ru-RU" sz="11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Цифровое решение вопроса доступности оказания стомат.помощи</a:t>
            </a:r>
            <a:endParaRPr b="1" i="0" sz="11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9" name="Google Shape;439;g24a3a9e09e4_1_5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25" y="4825"/>
            <a:ext cx="531850" cy="5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g24a3a9e09e4_1_5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599323" y="59377"/>
            <a:ext cx="375900" cy="442052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g24a3a9e09e4_1_506"/>
          <p:cNvSpPr txBox="1"/>
          <p:nvPr>
            <p:ph idx="12" type="sldNum"/>
          </p:nvPr>
        </p:nvSpPr>
        <p:spPr>
          <a:xfrm>
            <a:off x="8861672" y="4767275"/>
            <a:ext cx="27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42" name="Google Shape;442;g24a3a9e09e4_1_506"/>
          <p:cNvSpPr/>
          <p:nvPr/>
        </p:nvSpPr>
        <p:spPr>
          <a:xfrm>
            <a:off x="473525" y="653350"/>
            <a:ext cx="8085600" cy="309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999999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Внедрение шаблонов медицинских записей по профилю стоматология в ЕМИАС МО </a:t>
            </a:r>
            <a:endParaRPr b="0" i="0" sz="11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443" name="Google Shape;443;g24a3a9e09e4_1_506"/>
          <p:cNvGraphicFramePr/>
          <p:nvPr/>
        </p:nvGraphicFramePr>
        <p:xfrm>
          <a:off x="300913" y="1104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{D9EAEE1D-C47F-4A09-9F65-A74C9C8A4FC3}</a:tableStyleId>
              </a:tblPr>
              <a:tblGrid>
                <a:gridCol w="2415300"/>
                <a:gridCol w="1884300"/>
                <a:gridCol w="2164800"/>
                <a:gridCol w="2164800"/>
              </a:tblGrid>
              <a:tr h="417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НАИМЕНОВАНИЕ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DDDDDD"/>
                        </a:gs>
                        <a:gs pos="100000">
                          <a:srgbClr val="91919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БЫЛО 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ru-RU" sz="7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ДЕКАБРЬ 2022 ГОД</a:t>
                      </a:r>
                      <a:endParaRPr b="1" sz="7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DDDDDD"/>
                        </a:gs>
                        <a:gs pos="100000">
                          <a:srgbClr val="91919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СТАЛО 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6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ТЕКУЩИЙ СТАТУС НА 20.0</a:t>
                      </a:r>
                      <a:r>
                        <a:rPr b="1" lang="ru-RU" sz="6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r>
                        <a:rPr b="1" lang="ru-RU" sz="6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.2023</a:t>
                      </a:r>
                      <a:endParaRPr b="1" sz="6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6DD8FF"/>
                        </a:gs>
                        <a:gs pos="100000">
                          <a:srgbClr val="085BB5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ПЛАН НА 2023 ГОД 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</a:tr>
              <a:tr h="536925">
                <a:tc>
                  <a:txBody>
                    <a:bodyPr/>
                    <a:lstStyle/>
                    <a:p>
                      <a:pPr indent="0" lvl="0" marL="89998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Использование шаблонов медицинских записей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900" u="none" cap="none" strike="noStrike">
                          <a:solidFill>
                            <a:srgbClr val="434343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не были </a:t>
                      </a:r>
                      <a:endParaRPr sz="900" u="none" cap="none" strike="noStrike">
                        <a:solidFill>
                          <a:srgbClr val="434343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900" u="none" cap="none" strike="noStrike">
                          <a:solidFill>
                            <a:srgbClr val="434343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внедрены</a:t>
                      </a:r>
                      <a:endParaRPr sz="900" u="none" cap="none" strike="noStrike">
                        <a:solidFill>
                          <a:srgbClr val="434343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800">
                          <a:solidFill>
                            <a:srgbClr val="434343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75 медицинских организаций оказывающих стоматологическую помощь</a:t>
                      </a:r>
                      <a:endParaRPr sz="900" u="none" cap="none" strike="noStrike">
                        <a:solidFill>
                          <a:srgbClr val="434343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800" u="none" cap="none" strike="noStrike">
                          <a:solidFill>
                            <a:srgbClr val="434343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75 медицинских организаций оказывающих стоматологическую помощь</a:t>
                      </a:r>
                      <a:endParaRPr sz="800" u="none" cap="none" strike="noStrike">
                        <a:solidFill>
                          <a:srgbClr val="434343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4" name="Google Shape;444;g24a3a9e09e4_1_506"/>
          <p:cNvSpPr/>
          <p:nvPr/>
        </p:nvSpPr>
        <p:spPr>
          <a:xfrm>
            <a:off x="888550" y="4287650"/>
            <a:ext cx="8483700" cy="76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24a3a9e09e4_1_506"/>
          <p:cNvSpPr txBox="1"/>
          <p:nvPr/>
        </p:nvSpPr>
        <p:spPr>
          <a:xfrm>
            <a:off x="671650" y="3754825"/>
            <a:ext cx="24933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70000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Стоматолог терапевт</a:t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Детский стоматолог </a:t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Хирург</a:t>
            </a:r>
            <a:r>
              <a:rPr b="0" i="0" lang="ru-RU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g24a3a9e09e4_1_506"/>
          <p:cNvSpPr txBox="1"/>
          <p:nvPr/>
        </p:nvSpPr>
        <p:spPr>
          <a:xfrm>
            <a:off x="2966625" y="3841725"/>
            <a:ext cx="16083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08  мин 22 сек</a:t>
            </a:r>
            <a:endParaRPr b="0" i="0" sz="10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09 мин 15 сек</a:t>
            </a:r>
            <a:endParaRPr b="0" i="0" sz="10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10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 мин 38 сек</a:t>
            </a:r>
            <a:endParaRPr b="0" i="0" sz="10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7" name="Google Shape;447;g24a3a9e09e4_1_506"/>
          <p:cNvCxnSpPr/>
          <p:nvPr/>
        </p:nvCxnSpPr>
        <p:spPr>
          <a:xfrm>
            <a:off x="4680276" y="3792650"/>
            <a:ext cx="0" cy="97590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8" name="Google Shape;448;g24a3a9e09e4_1_506"/>
          <p:cNvCxnSpPr/>
          <p:nvPr/>
        </p:nvCxnSpPr>
        <p:spPr>
          <a:xfrm flipH="1">
            <a:off x="6586413" y="3722300"/>
            <a:ext cx="3600" cy="111660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9" name="Google Shape;449;g24a3a9e09e4_1_506"/>
          <p:cNvSpPr txBox="1"/>
          <p:nvPr/>
        </p:nvSpPr>
        <p:spPr>
          <a:xfrm>
            <a:off x="832329" y="2018871"/>
            <a:ext cx="8266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-RU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С</a:t>
            </a:r>
            <a:r>
              <a:rPr b="1" i="0" lang="ru-RU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окращение времени заполнения медицинских записей в </a:t>
            </a:r>
            <a:r>
              <a:rPr b="1" i="0" lang="ru-RU" sz="2200" u="none" cap="none" strike="noStrike">
                <a:solidFill>
                  <a:srgbClr val="548235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i="0" lang="ru-RU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раза</a:t>
            </a:r>
            <a:endParaRPr b="1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ru-RU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Средняя экономия времени 1 врача 07 мин. 08 сек. * 13 ячеек (1 смена)= </a:t>
            </a:r>
            <a:r>
              <a:rPr b="1" i="0" lang="ru-RU" sz="1200" u="none" cap="none" strike="noStrike">
                <a:solidFill>
                  <a:srgbClr val="548235"/>
                </a:solidFill>
                <a:latin typeface="Montserrat"/>
                <a:ea typeface="Montserrat"/>
                <a:cs typeface="Montserrat"/>
                <a:sym typeface="Montserrat"/>
              </a:rPr>
              <a:t>92 мин 44 сек в день</a:t>
            </a:r>
            <a:r>
              <a:rPr b="1" i="0" lang="ru-RU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b="1" i="0" lang="ru-RU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ru-RU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Это </a:t>
            </a:r>
            <a:r>
              <a:rPr b="1" i="0" lang="ru-RU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i="0" lang="ru-RU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дополнительные ячейки по 20 минут в смену</a:t>
            </a:r>
            <a:endParaRPr b="1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0" name="Google Shape;450;g24a3a9e09e4_1_506"/>
          <p:cNvSpPr/>
          <p:nvPr/>
        </p:nvSpPr>
        <p:spPr>
          <a:xfrm>
            <a:off x="2141625" y="3137123"/>
            <a:ext cx="4915800" cy="249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lin ang="5400700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Хронометраж времени внесения медицинских записей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24a3a9e09e4_1_506"/>
          <p:cNvSpPr/>
          <p:nvPr/>
        </p:nvSpPr>
        <p:spPr>
          <a:xfrm>
            <a:off x="2966625" y="3532725"/>
            <a:ext cx="1674900" cy="309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C3722"/>
              </a:gs>
              <a:gs pos="100000">
                <a:srgbClr val="FF9900"/>
              </a:gs>
            </a:gsLst>
            <a:lin ang="5400700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Без использования шаблона</a:t>
            </a:r>
            <a:r>
              <a:rPr b="0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24a3a9e09e4_1_506"/>
          <p:cNvSpPr/>
          <p:nvPr/>
        </p:nvSpPr>
        <p:spPr>
          <a:xfrm>
            <a:off x="4764613" y="3532725"/>
            <a:ext cx="1674900" cy="309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700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использованием  шаблона 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g24a3a9e09e4_1_506"/>
          <p:cNvSpPr/>
          <p:nvPr/>
        </p:nvSpPr>
        <p:spPr>
          <a:xfrm>
            <a:off x="758125" y="3562575"/>
            <a:ext cx="2029800" cy="249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Специальность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4" name="Google Shape;454;g24a3a9e09e4_1_506"/>
          <p:cNvCxnSpPr/>
          <p:nvPr/>
        </p:nvCxnSpPr>
        <p:spPr>
          <a:xfrm>
            <a:off x="2877263" y="3792650"/>
            <a:ext cx="0" cy="97590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5" name="Google Shape;455;g24a3a9e09e4_1_506"/>
          <p:cNvSpPr txBox="1"/>
          <p:nvPr/>
        </p:nvSpPr>
        <p:spPr>
          <a:xfrm>
            <a:off x="4810700" y="3892675"/>
            <a:ext cx="1290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02 мин 22 сек</a:t>
            </a:r>
            <a:endParaRPr b="0" i="0" sz="10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02 мин 08 сек</a:t>
            </a:r>
            <a:endParaRPr b="0" i="0" sz="10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02 мин 21 сек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g24a3a9e09e4_1_506"/>
          <p:cNvSpPr/>
          <p:nvPr/>
        </p:nvSpPr>
        <p:spPr>
          <a:xfrm>
            <a:off x="6736888" y="3554013"/>
            <a:ext cx="1674900" cy="309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700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Экономия времени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24a3a9e09e4_1_506"/>
          <p:cNvSpPr txBox="1"/>
          <p:nvPr/>
        </p:nvSpPr>
        <p:spPr>
          <a:xfrm>
            <a:off x="6804075" y="3892675"/>
            <a:ext cx="1290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06 мин 00 сек</a:t>
            </a:r>
            <a:endParaRPr b="0" i="0" sz="10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07 мин 07 сек</a:t>
            </a:r>
            <a:endParaRPr b="0" i="0" sz="10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08 мин 17 сек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8" name="Google Shape;458;g24a3a9e09e4_1_5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2024" y="2233579"/>
            <a:ext cx="531850" cy="522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51e01f8d28_1_17"/>
          <p:cNvSpPr txBox="1"/>
          <p:nvPr/>
        </p:nvSpPr>
        <p:spPr>
          <a:xfrm>
            <a:off x="587300" y="152825"/>
            <a:ext cx="7348800" cy="28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4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КАЧЕСТВО </a:t>
            </a:r>
            <a:r>
              <a:rPr b="1" i="0" lang="ru-RU" sz="12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11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4" name="Google Shape;464;g251e01f8d28_1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25" y="4825"/>
            <a:ext cx="531850" cy="5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g251e01f8d28_1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599323" y="59377"/>
            <a:ext cx="375900" cy="442052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g251e01f8d28_1_17"/>
          <p:cNvSpPr txBox="1"/>
          <p:nvPr>
            <p:ph idx="12" type="sldNum"/>
          </p:nvPr>
        </p:nvSpPr>
        <p:spPr>
          <a:xfrm>
            <a:off x="8861672" y="4767275"/>
            <a:ext cx="27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67" name="Google Shape;467;g251e01f8d28_1_17"/>
          <p:cNvSpPr/>
          <p:nvPr/>
        </p:nvSpPr>
        <p:spPr>
          <a:xfrm>
            <a:off x="428650" y="526050"/>
            <a:ext cx="8085600" cy="470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999999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Внедрение блока платные услуги в медицинских организациях </a:t>
            </a:r>
            <a:br>
              <a:rPr b="0" i="0" lang="ru-RU" sz="11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i="0" lang="ru-RU" sz="11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 профилю стоматология в ЕМИАС </a:t>
            </a:r>
            <a:endParaRPr b="0" i="0" sz="11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468" name="Google Shape;468;g251e01f8d28_1_17"/>
          <p:cNvGraphicFramePr/>
          <p:nvPr/>
        </p:nvGraphicFramePr>
        <p:xfrm>
          <a:off x="260051" y="1026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{D9EAEE1D-C47F-4A09-9F65-A74C9C8A4FC3}</a:tableStyleId>
              </a:tblPr>
              <a:tblGrid>
                <a:gridCol w="2602200"/>
                <a:gridCol w="1854575"/>
                <a:gridCol w="1836000"/>
                <a:gridCol w="2081450"/>
              </a:tblGrid>
              <a:tr h="4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НАИМЕНОВАНИЕ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DDDDDD"/>
                        </a:gs>
                        <a:gs pos="100000">
                          <a:srgbClr val="91919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БЫЛО 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ru-RU" sz="7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ДЕКАБРЬ 2022 ГОД</a:t>
                      </a:r>
                      <a:endParaRPr b="1" sz="7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DDDDDD"/>
                        </a:gs>
                        <a:gs pos="100000">
                          <a:srgbClr val="91919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СТАЛО 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6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ТЕКУЩИЙ СТАТУС НА 20.06.2023</a:t>
                      </a:r>
                      <a:endParaRPr b="1" sz="6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6DD8FF"/>
                        </a:gs>
                        <a:gs pos="100000">
                          <a:srgbClr val="085BB5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ПЛАН НА 2023 ГОД 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</a:tr>
              <a:tr h="441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Работа в блоке платные услуги в ЕМИАС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434343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не было </a:t>
                      </a:r>
                      <a:endParaRPr sz="1000" u="none" cap="none" strike="noStrike">
                        <a:solidFill>
                          <a:srgbClr val="434343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434343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внедрена </a:t>
                      </a:r>
                      <a:endParaRPr sz="1000" u="none" cap="none" strike="noStrike">
                        <a:solidFill>
                          <a:srgbClr val="434343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C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1000">
                          <a:solidFill>
                            <a:srgbClr val="C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54</a:t>
                      </a:r>
                      <a:endParaRPr b="1" sz="1000" u="none" cap="none" strike="noStrike">
                        <a:solidFill>
                          <a:srgbClr val="C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>
                          <a:solidFill>
                            <a:srgbClr val="434343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70</a:t>
                      </a:r>
                      <a:endParaRPr sz="1000" u="none" cap="none" strike="noStrike">
                        <a:solidFill>
                          <a:srgbClr val="434343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4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Достижение доли  дохода от ПДД к </a:t>
                      </a:r>
                      <a:r>
                        <a:rPr lang="ru-RU" sz="1000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общем доходу </a:t>
                      </a:r>
                      <a:r>
                        <a:rPr lang="ru-RU" sz="1000" u="none" cap="none" strike="noStrike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свыше 50 % </a:t>
                      </a:r>
                      <a:br>
                        <a:rPr lang="ru-RU" sz="1000" u="none" cap="none" strike="noStrike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</a:br>
                      <a:r>
                        <a:rPr lang="ru-RU" sz="1000" u="none" cap="none" strike="noStrike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(без ЛЗП) 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highlight>
                          <a:srgbClr val="FFFF00"/>
                        </a:highlight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D60D2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38 %</a:t>
                      </a:r>
                      <a:endParaRPr b="1" i="0" sz="1000" u="none" cap="none" strike="noStrike">
                        <a:solidFill>
                          <a:srgbClr val="D60D2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>
                          <a:solidFill>
                            <a:srgbClr val="38572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42</a:t>
                      </a:r>
                      <a:r>
                        <a:rPr b="1" lang="ru-RU" sz="1000" u="none" cap="none" strike="noStrike">
                          <a:solidFill>
                            <a:srgbClr val="38572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%</a:t>
                      </a:r>
                      <a:endParaRPr b="1" sz="1000" u="none" cap="none" strike="noStrike">
                        <a:solidFill>
                          <a:srgbClr val="38572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свыше 50 %</a:t>
                      </a:r>
                      <a:endParaRPr b="1" sz="1000" u="none" cap="none" strike="noStrike">
                        <a:solidFill>
                          <a:srgbClr val="26262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</a:tr>
            </a:tbl>
          </a:graphicData>
        </a:graphic>
      </p:graphicFrame>
      <p:sp>
        <p:nvSpPr>
          <p:cNvPr id="469" name="Google Shape;469;g251e01f8d28_1_17"/>
          <p:cNvSpPr/>
          <p:nvPr/>
        </p:nvSpPr>
        <p:spPr>
          <a:xfrm>
            <a:off x="355150" y="4059050"/>
            <a:ext cx="8483700" cy="76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g251e01f8d28_1_17"/>
          <p:cNvSpPr txBox="1"/>
          <p:nvPr/>
        </p:nvSpPr>
        <p:spPr>
          <a:xfrm>
            <a:off x="428650" y="4059050"/>
            <a:ext cx="280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g251e01f8d28_1_17"/>
          <p:cNvSpPr txBox="1"/>
          <p:nvPr/>
        </p:nvSpPr>
        <p:spPr>
          <a:xfrm>
            <a:off x="3219400" y="4059050"/>
            <a:ext cx="2809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g251e01f8d28_1_17"/>
          <p:cNvSpPr/>
          <p:nvPr/>
        </p:nvSpPr>
        <p:spPr>
          <a:xfrm>
            <a:off x="88450" y="476800"/>
            <a:ext cx="1090624" cy="549826"/>
          </a:xfrm>
          <a:custGeom>
            <a:rect b="b" l="l" r="r" t="t"/>
            <a:pathLst>
              <a:path extrusionOk="0" h="27433" w="30909">
                <a:moveTo>
                  <a:pt x="4977" y="0"/>
                </a:moveTo>
                <a:lnTo>
                  <a:pt x="0" y="27432"/>
                </a:lnTo>
                <a:lnTo>
                  <a:pt x="25932" y="27432"/>
                </a:lnTo>
                <a:lnTo>
                  <a:pt x="30909" y="0"/>
                </a:lnTo>
                <a:close/>
              </a:path>
            </a:pathLst>
          </a:cu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05</a:t>
            </a:r>
            <a:endParaRPr b="1" i="0" sz="40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3" name="Google Shape;473;g251e01f8d28_1_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370" y="3854305"/>
            <a:ext cx="752267" cy="7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g251e01f8d28_1_17"/>
          <p:cNvSpPr txBox="1"/>
          <p:nvPr/>
        </p:nvSpPr>
        <p:spPr>
          <a:xfrm>
            <a:off x="855725" y="3034800"/>
            <a:ext cx="78027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AutoNum type="arabicPeriod"/>
            </a:pPr>
            <a:r>
              <a:rPr b="0" i="0" lang="ru-RU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Создание и ведение расписания на платные медицинские услуги в ЕМИАС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(разделение приема ОМС и ПДД,  устранение пересечения приемов) 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AutoNum type="arabicPeriod"/>
            </a:pPr>
            <a:r>
              <a:rPr b="0" i="0" lang="ru-RU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Загрузка договоров, справочников услуг, прейскурантов,  врачей, зубных техников, ассистентов  в ЕМИАС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AutoNum type="arabicPeriod"/>
            </a:pPr>
            <a:r>
              <a:rPr b="0" i="0" lang="ru-RU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Выгрузка данных для расчета заработной платы 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Средний рост показателя соотношения дохода от ПДД к ОМС на 7% у медицинских организаций внедривших блок ПДД в ЕМИАС</a:t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4a3a9e09e4_1_226"/>
          <p:cNvSpPr txBox="1"/>
          <p:nvPr/>
        </p:nvSpPr>
        <p:spPr>
          <a:xfrm>
            <a:off x="587300" y="77375"/>
            <a:ext cx="7305900" cy="4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4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СТАНДАРТ ПРОЕКТА </a:t>
            </a:r>
            <a:endParaRPr b="1" i="0" sz="1400" u="none" cap="none" strike="noStrike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2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«СТОМАТПОЛИКЛИНИКА : ПЕРЕЗАГРУЗКА»</a:t>
            </a:r>
            <a:endParaRPr b="1" i="0" sz="1200" u="none" cap="none" strike="noStrike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0" name="Google Shape;480;g24a3a9e09e4_1_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25" y="4825"/>
            <a:ext cx="531850" cy="5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g24a3a9e09e4_1_2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599323" y="59377"/>
            <a:ext cx="375900" cy="442052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g24a3a9e09e4_1_226"/>
          <p:cNvSpPr txBox="1"/>
          <p:nvPr>
            <p:ph idx="12" type="sldNum"/>
          </p:nvPr>
        </p:nvSpPr>
        <p:spPr>
          <a:xfrm>
            <a:off x="8861672" y="4767275"/>
            <a:ext cx="27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83" name="Google Shape;483;g24a3a9e09e4_1_226"/>
          <p:cNvSpPr/>
          <p:nvPr/>
        </p:nvSpPr>
        <p:spPr>
          <a:xfrm>
            <a:off x="229047" y="716600"/>
            <a:ext cx="2769000" cy="1235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g24a3a9e09e4_1_226"/>
          <p:cNvSpPr/>
          <p:nvPr/>
        </p:nvSpPr>
        <p:spPr>
          <a:xfrm>
            <a:off x="380100" y="801400"/>
            <a:ext cx="2466900" cy="273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</p:spPr>
        <p:txBody>
          <a:bodyPr anchorCtr="0" anchor="ctr" bIns="0" lIns="342000" spcFirstLastPara="1" rIns="18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НАВИГАЦИЯ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g24a3a9e09e4_1_226"/>
          <p:cNvSpPr/>
          <p:nvPr/>
        </p:nvSpPr>
        <p:spPr>
          <a:xfrm>
            <a:off x="380088" y="797350"/>
            <a:ext cx="282000" cy="282000"/>
          </a:xfrm>
          <a:prstGeom prst="ellipse">
            <a:avLst/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</a:t>
            </a:r>
            <a:endParaRPr b="0" i="0" sz="1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86" name="Google Shape;486;g24a3a9e09e4_1_226"/>
          <p:cNvSpPr/>
          <p:nvPr/>
        </p:nvSpPr>
        <p:spPr>
          <a:xfrm>
            <a:off x="3187500" y="716600"/>
            <a:ext cx="2769000" cy="831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g24a3a9e09e4_1_226"/>
          <p:cNvSpPr/>
          <p:nvPr/>
        </p:nvSpPr>
        <p:spPr>
          <a:xfrm>
            <a:off x="3338550" y="801400"/>
            <a:ext cx="2466900" cy="273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</p:spPr>
        <p:txBody>
          <a:bodyPr anchorCtr="0" anchor="ctr" bIns="0" lIns="342000" spcFirstLastPara="1" rIns="18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ЭЛЕКТРОННОЕ РАСПИСАНИЕ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g24a3a9e09e4_1_226"/>
          <p:cNvSpPr/>
          <p:nvPr/>
        </p:nvSpPr>
        <p:spPr>
          <a:xfrm>
            <a:off x="3338538" y="797350"/>
            <a:ext cx="282000" cy="282000"/>
          </a:xfrm>
          <a:prstGeom prst="ellipse">
            <a:avLst/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</a:t>
            </a:r>
            <a:endParaRPr b="0" i="0" sz="1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89" name="Google Shape;489;g24a3a9e09e4_1_226"/>
          <p:cNvSpPr/>
          <p:nvPr/>
        </p:nvSpPr>
        <p:spPr>
          <a:xfrm>
            <a:off x="6145950" y="716600"/>
            <a:ext cx="2769000" cy="861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g24a3a9e09e4_1_226"/>
          <p:cNvSpPr/>
          <p:nvPr/>
        </p:nvSpPr>
        <p:spPr>
          <a:xfrm>
            <a:off x="6297000" y="801400"/>
            <a:ext cx="2466900" cy="273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</p:spPr>
        <p:txBody>
          <a:bodyPr anchorCtr="0" anchor="ctr" bIns="0" lIns="342000" spcFirstLastPara="1" rIns="18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ИНФОРМИРОВАНИЕ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g24a3a9e09e4_1_226"/>
          <p:cNvSpPr/>
          <p:nvPr/>
        </p:nvSpPr>
        <p:spPr>
          <a:xfrm>
            <a:off x="6296988" y="797350"/>
            <a:ext cx="282000" cy="282000"/>
          </a:xfrm>
          <a:prstGeom prst="ellipse">
            <a:avLst/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92" name="Google Shape;492;g24a3a9e09e4_1_226"/>
          <p:cNvSpPr/>
          <p:nvPr/>
        </p:nvSpPr>
        <p:spPr>
          <a:xfrm>
            <a:off x="229047" y="2095825"/>
            <a:ext cx="2769000" cy="1235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g24a3a9e09e4_1_226"/>
          <p:cNvSpPr/>
          <p:nvPr/>
        </p:nvSpPr>
        <p:spPr>
          <a:xfrm>
            <a:off x="380100" y="2180625"/>
            <a:ext cx="2466900" cy="273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</p:spPr>
        <p:txBody>
          <a:bodyPr anchorCtr="0" anchor="ctr" bIns="0" lIns="342000" spcFirstLastPara="1" rIns="18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СМОТРОВЫЕ КАБИНЕТЫ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g24a3a9e09e4_1_226"/>
          <p:cNvSpPr/>
          <p:nvPr/>
        </p:nvSpPr>
        <p:spPr>
          <a:xfrm>
            <a:off x="380088" y="2176575"/>
            <a:ext cx="282000" cy="282000"/>
          </a:xfrm>
          <a:prstGeom prst="ellipse">
            <a:avLst/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</a:t>
            </a:r>
            <a:endParaRPr b="0" i="0" sz="1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95" name="Google Shape;495;g24a3a9e09e4_1_226"/>
          <p:cNvSpPr/>
          <p:nvPr/>
        </p:nvSpPr>
        <p:spPr>
          <a:xfrm>
            <a:off x="3156225" y="1632950"/>
            <a:ext cx="2769000" cy="1390800"/>
          </a:xfrm>
          <a:prstGeom prst="roundRect">
            <a:avLst>
              <a:gd fmla="val 9319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24a3a9e09e4_1_226"/>
          <p:cNvSpPr/>
          <p:nvPr/>
        </p:nvSpPr>
        <p:spPr>
          <a:xfrm>
            <a:off x="3338550" y="1674350"/>
            <a:ext cx="2466900" cy="273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</p:spPr>
        <p:txBody>
          <a:bodyPr anchorCtr="0" anchor="ctr" bIns="0" lIns="342000" spcFirstLastPara="1" rIns="18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КОМФОРТ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24a3a9e09e4_1_226"/>
          <p:cNvSpPr/>
          <p:nvPr/>
        </p:nvSpPr>
        <p:spPr>
          <a:xfrm>
            <a:off x="3338538" y="1670300"/>
            <a:ext cx="282000" cy="282000"/>
          </a:xfrm>
          <a:prstGeom prst="ellipse">
            <a:avLst/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</a:t>
            </a:r>
            <a:endParaRPr b="0" i="0" sz="1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98" name="Google Shape;498;g24a3a9e09e4_1_226"/>
          <p:cNvSpPr/>
          <p:nvPr/>
        </p:nvSpPr>
        <p:spPr>
          <a:xfrm>
            <a:off x="6145947" y="1867225"/>
            <a:ext cx="2769000" cy="1235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g24a3a9e09e4_1_226"/>
          <p:cNvSpPr/>
          <p:nvPr/>
        </p:nvSpPr>
        <p:spPr>
          <a:xfrm>
            <a:off x="6297000" y="1952025"/>
            <a:ext cx="2466900" cy="273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</p:spPr>
        <p:txBody>
          <a:bodyPr anchorCtr="0" anchor="ctr" bIns="0" lIns="342000" spcFirstLastPara="1" rIns="18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ЭЛЕКТРОННАЯ ОЧЕРЕДЬ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24a3a9e09e4_1_226"/>
          <p:cNvSpPr/>
          <p:nvPr/>
        </p:nvSpPr>
        <p:spPr>
          <a:xfrm>
            <a:off x="6296988" y="1947975"/>
            <a:ext cx="282000" cy="282000"/>
          </a:xfrm>
          <a:prstGeom prst="ellipse">
            <a:avLst/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6</a:t>
            </a:r>
            <a:endParaRPr b="0" i="0" sz="1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01" name="Google Shape;501;g24a3a9e09e4_1_226"/>
          <p:cNvSpPr/>
          <p:nvPr/>
        </p:nvSpPr>
        <p:spPr>
          <a:xfrm>
            <a:off x="229050" y="3475050"/>
            <a:ext cx="2769000" cy="1116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g24a3a9e09e4_1_226"/>
          <p:cNvSpPr/>
          <p:nvPr/>
        </p:nvSpPr>
        <p:spPr>
          <a:xfrm>
            <a:off x="380100" y="3559850"/>
            <a:ext cx="2466900" cy="4386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</p:spPr>
        <p:txBody>
          <a:bodyPr anchorCtr="0" anchor="ctr" bIns="0" lIns="342000" spcFirstLastPara="1" rIns="18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ОРГАНИЗАЦИЯ КАБИНЕТОВ </a:t>
            </a:r>
            <a:br>
              <a:rPr b="1" i="0" lang="ru-RU" sz="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ru-RU" sz="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 СИСТЕМЕ 5С 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g24a3a9e09e4_1_226"/>
          <p:cNvSpPr/>
          <p:nvPr/>
        </p:nvSpPr>
        <p:spPr>
          <a:xfrm>
            <a:off x="380088" y="3618950"/>
            <a:ext cx="282000" cy="282000"/>
          </a:xfrm>
          <a:prstGeom prst="ellipse">
            <a:avLst/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7</a:t>
            </a:r>
            <a:endParaRPr b="0" i="0" sz="1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504" name="Google Shape;504;g24a3a9e09e4_1_226"/>
          <p:cNvGrpSpPr/>
          <p:nvPr/>
        </p:nvGrpSpPr>
        <p:grpSpPr>
          <a:xfrm>
            <a:off x="6145947" y="3202950"/>
            <a:ext cx="2769000" cy="1235700"/>
            <a:chOff x="3174147" y="4160850"/>
            <a:chExt cx="2769000" cy="1235700"/>
          </a:xfrm>
        </p:grpSpPr>
        <p:sp>
          <p:nvSpPr>
            <p:cNvPr id="505" name="Google Shape;505;g24a3a9e09e4_1_226"/>
            <p:cNvSpPr/>
            <p:nvPr/>
          </p:nvSpPr>
          <p:spPr>
            <a:xfrm>
              <a:off x="3174147" y="4160850"/>
              <a:ext cx="2769000" cy="12357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5400012" scaled="0"/>
            </a:gradFill>
            <a:ln>
              <a:noFill/>
            </a:ln>
            <a:effectLst>
              <a:outerShdw blurRad="128588" rotWithShape="0" algn="bl" dir="5400000" dist="19050">
                <a:srgbClr val="000000">
                  <a:alpha val="2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g24a3a9e09e4_1_226"/>
            <p:cNvSpPr/>
            <p:nvPr/>
          </p:nvSpPr>
          <p:spPr>
            <a:xfrm>
              <a:off x="3325200" y="4245650"/>
              <a:ext cx="2466900" cy="4386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6DD8FF"/>
                </a:gs>
                <a:gs pos="100000">
                  <a:srgbClr val="085BB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0" lIns="342000" spcFirstLastPara="1" rIns="1800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ru-RU" sz="9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ОРГАНИЗАЦИЯ РЕНТГЕНОЛОГИЧЕСКОГО КАБИНЕТА</a:t>
              </a:r>
              <a:endPara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g24a3a9e09e4_1_226"/>
            <p:cNvSpPr/>
            <p:nvPr/>
          </p:nvSpPr>
          <p:spPr>
            <a:xfrm>
              <a:off x="3325188" y="4304750"/>
              <a:ext cx="282000" cy="282000"/>
            </a:xfrm>
            <a:prstGeom prst="ellipse">
              <a:avLst/>
            </a:prstGeom>
            <a:gradFill>
              <a:gsLst>
                <a:gs pos="0">
                  <a:srgbClr val="6DD8FF"/>
                </a:gs>
                <a:gs pos="100000">
                  <a:srgbClr val="085BB5"/>
                </a:gs>
              </a:gsLst>
              <a:lin ang="5400012" scaled="0"/>
            </a:gra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ru-RU" sz="1400" u="none" cap="none" strike="noStrike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9</a:t>
              </a:r>
              <a:endParaRPr b="0" i="0" sz="14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508" name="Google Shape;508;g24a3a9e09e4_1_226"/>
          <p:cNvSpPr txBox="1"/>
          <p:nvPr/>
        </p:nvSpPr>
        <p:spPr>
          <a:xfrm>
            <a:off x="291600" y="1121000"/>
            <a:ext cx="2643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Внешняя и внутренняя в соответствии </a:t>
            </a:r>
            <a:br>
              <a:rPr b="1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 брендбуком “Наша стоматология”</a:t>
            </a:r>
            <a:endParaRPr b="1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Для поиска информации о расположении 3 любых кабинетов на навигационном стенде пациенту требуется (время принятия решения) </a:t>
            </a:r>
            <a:br>
              <a:rPr b="0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 более 30 сек.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g24a3a9e09e4_1_226"/>
          <p:cNvSpPr txBox="1"/>
          <p:nvPr/>
        </p:nvSpPr>
        <p:spPr>
          <a:xfrm>
            <a:off x="3275325" y="1121000"/>
            <a:ext cx="253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Установка электронного расписания врачей </a:t>
            </a:r>
            <a:r>
              <a:rPr b="0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фойе на 1 этаже поликлиники</a:t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Google Shape;510;g24a3a9e09e4_1_226"/>
          <p:cNvSpPr txBox="1"/>
          <p:nvPr/>
        </p:nvSpPr>
        <p:spPr>
          <a:xfrm>
            <a:off x="6208500" y="1071150"/>
            <a:ext cx="2555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Электронное табло с расписанием врачей</a:t>
            </a:r>
            <a:endParaRPr b="0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Информационные навигационные стенды </a:t>
            </a:r>
            <a:endParaRPr b="0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1" name="Google Shape;511;g24a3a9e09e4_1_226"/>
          <p:cNvSpPr txBox="1"/>
          <p:nvPr/>
        </p:nvSpPr>
        <p:spPr>
          <a:xfrm>
            <a:off x="291600" y="2499600"/>
            <a:ext cx="2643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Рекомендуется организовывать в стоматологической поликлинике по усмотрению </a:t>
            </a:r>
            <a:br>
              <a:rPr b="0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ее руководителя при наличии стоматологической поликлинике более 5 кресел и технической возможности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24a3a9e09e4_1_226"/>
          <p:cNvSpPr txBox="1"/>
          <p:nvPr/>
        </p:nvSpPr>
        <p:spPr>
          <a:xfrm>
            <a:off x="3250350" y="1977125"/>
            <a:ext cx="2643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Зона комфортного ожидания</a:t>
            </a:r>
            <a:endParaRPr b="1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кулер со стаканами в стаканодержателях, мягкие посадочные места, телевизор</a:t>
            </a:r>
            <a:endParaRPr b="0" i="0" sz="7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Туалет для пациентов</a:t>
            </a:r>
            <a:endParaRPr b="1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Жидкое мыло с дозатором, туалетная бумага, </a:t>
            </a:r>
            <a:endParaRPr b="0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бумажные полотенца/электросушилка для рук, график уборки туалета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g24a3a9e09e4_1_226"/>
          <p:cNvSpPr txBox="1"/>
          <p:nvPr/>
        </p:nvSpPr>
        <p:spPr>
          <a:xfrm>
            <a:off x="6208500" y="2271000"/>
            <a:ext cx="2643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Электронная очередь </a:t>
            </a:r>
            <a:r>
              <a:rPr b="0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 необходимости для обеспечения</a:t>
            </a:r>
            <a:r>
              <a:rPr b="1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возможности равномерно распределить поток пациентов в течении дня в регистратуру, а также в кабинеты стоматполиклиники представлена инфоматом , монитором с голосовым оповещением пациентов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g24a3a9e09e4_1_226"/>
          <p:cNvSpPr txBox="1"/>
          <p:nvPr/>
        </p:nvSpPr>
        <p:spPr>
          <a:xfrm>
            <a:off x="471300" y="4023600"/>
            <a:ext cx="22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Все рабочие места оптимизированы по системе 5С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g24a3a9e09e4_1_226"/>
          <p:cNvSpPr/>
          <p:nvPr/>
        </p:nvSpPr>
        <p:spPr>
          <a:xfrm>
            <a:off x="3187500" y="3115575"/>
            <a:ext cx="2769000" cy="882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g24a3a9e09e4_1_226"/>
          <p:cNvSpPr/>
          <p:nvPr/>
        </p:nvSpPr>
        <p:spPr>
          <a:xfrm>
            <a:off x="3414075" y="3170600"/>
            <a:ext cx="2466900" cy="273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</p:spPr>
        <p:txBody>
          <a:bodyPr anchorCtr="0" anchor="ctr" bIns="0" lIns="342000" spcFirstLastPara="1" rIns="18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ОНКОСКРИНИНГ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7" name="Google Shape;517;g24a3a9e09e4_1_226"/>
          <p:cNvGrpSpPr/>
          <p:nvPr/>
        </p:nvGrpSpPr>
        <p:grpSpPr>
          <a:xfrm>
            <a:off x="3187500" y="4116046"/>
            <a:ext cx="2769000" cy="925155"/>
            <a:chOff x="6191225" y="3300100"/>
            <a:chExt cx="2769000" cy="849000"/>
          </a:xfrm>
        </p:grpSpPr>
        <p:sp>
          <p:nvSpPr>
            <p:cNvPr id="518" name="Google Shape;518;g24a3a9e09e4_1_226"/>
            <p:cNvSpPr txBox="1"/>
            <p:nvPr/>
          </p:nvSpPr>
          <p:spPr>
            <a:xfrm>
              <a:off x="6433475" y="3332325"/>
              <a:ext cx="22845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ru-RU" sz="7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Кабинет оснащается рентгено-диагностическим оборудованием и аппаратурой с учетом проектной документации и стандарта оснащения </a:t>
              </a:r>
              <a:endParaRPr b="0" i="0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9" name="Google Shape;519;g24a3a9e09e4_1_226"/>
            <p:cNvSpPr/>
            <p:nvPr/>
          </p:nvSpPr>
          <p:spPr>
            <a:xfrm>
              <a:off x="6191225" y="3300100"/>
              <a:ext cx="2769000" cy="8490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5400012" scaled="0"/>
            </a:gradFill>
            <a:ln>
              <a:noFill/>
            </a:ln>
            <a:effectLst>
              <a:outerShdw blurRad="128588" rotWithShape="0" algn="bl" dir="5400000" dist="19050">
                <a:srgbClr val="000000">
                  <a:alpha val="2431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g24a3a9e09e4_1_226"/>
            <p:cNvSpPr/>
            <p:nvPr/>
          </p:nvSpPr>
          <p:spPr>
            <a:xfrm>
              <a:off x="6297000" y="3400950"/>
              <a:ext cx="2530800" cy="2739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6DD8FF"/>
                </a:gs>
                <a:gs pos="100000">
                  <a:srgbClr val="085BB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0" lIns="342000" spcFirstLastPara="1" rIns="1800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ru-RU" sz="9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НАРКОЗ В ДНЕВНОМ СТАЦИОНАРЕ *</a:t>
              </a:r>
              <a:endPara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g24a3a9e09e4_1_226"/>
            <p:cNvSpPr/>
            <p:nvPr/>
          </p:nvSpPr>
          <p:spPr>
            <a:xfrm>
              <a:off x="6296988" y="3385950"/>
              <a:ext cx="282000" cy="282000"/>
            </a:xfrm>
            <a:prstGeom prst="ellipse">
              <a:avLst/>
            </a:prstGeom>
            <a:gradFill>
              <a:gsLst>
                <a:gs pos="0">
                  <a:srgbClr val="6DD8FF"/>
                </a:gs>
                <a:gs pos="100000">
                  <a:srgbClr val="085BB5"/>
                </a:gs>
              </a:gsLst>
              <a:lin ang="5400012" scaled="0"/>
            </a:gra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ru-RU" sz="1400" u="none" cap="none" strike="noStrike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10</a:t>
              </a:r>
              <a:endParaRPr b="0" i="0" sz="14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522" name="Google Shape;522;g24a3a9e09e4_1_226"/>
          <p:cNvSpPr/>
          <p:nvPr/>
        </p:nvSpPr>
        <p:spPr>
          <a:xfrm>
            <a:off x="3337863" y="3166550"/>
            <a:ext cx="282000" cy="282000"/>
          </a:xfrm>
          <a:prstGeom prst="ellipse">
            <a:avLst/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8</a:t>
            </a:r>
            <a:endParaRPr b="0" i="0" sz="1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23" name="Google Shape;523;g24a3a9e09e4_1_226"/>
          <p:cNvSpPr txBox="1"/>
          <p:nvPr/>
        </p:nvSpPr>
        <p:spPr>
          <a:xfrm>
            <a:off x="3308625" y="3440025"/>
            <a:ext cx="2555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Проведение онкоскрининга полости рта первично обратившимся пациентам и пациентам с подозрением на ЗНО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g24a3a9e09e4_1_226"/>
          <p:cNvSpPr txBox="1"/>
          <p:nvPr/>
        </p:nvSpPr>
        <p:spPr>
          <a:xfrm>
            <a:off x="3369675" y="4514850"/>
            <a:ext cx="264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Получение лицензии на организацию стоматологического лечения по профилю хирургия и терапия в условиях дневного стационара в 3 медицинских организациях в 2023 году </a:t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5" name="Google Shape;525;g24a3a9e09e4_1_226"/>
          <p:cNvSpPr txBox="1"/>
          <p:nvPr/>
        </p:nvSpPr>
        <p:spPr>
          <a:xfrm>
            <a:off x="6252600" y="3794250"/>
            <a:ext cx="2555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Кабинет оснащается рентгено-диагностическим оборудованием и аппаратурой с учетом проектной документации и стандарта оснащения</a:t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g24c02669cfa_0_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25" y="4825"/>
            <a:ext cx="531850" cy="5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g24c02669cfa_0_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599323" y="59377"/>
            <a:ext cx="375900" cy="442052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g24c02669cfa_0_72"/>
          <p:cNvSpPr txBox="1"/>
          <p:nvPr>
            <p:ph idx="12" type="sldNum"/>
          </p:nvPr>
        </p:nvSpPr>
        <p:spPr>
          <a:xfrm>
            <a:off x="8861672" y="4767275"/>
            <a:ext cx="27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3" name="Google Shape;533;g24c02669cfa_0_72"/>
          <p:cNvSpPr/>
          <p:nvPr/>
        </p:nvSpPr>
        <p:spPr>
          <a:xfrm>
            <a:off x="278016" y="554625"/>
            <a:ext cx="8557500" cy="1235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4" name="Google Shape;534;g24c02669cfa_0_72"/>
          <p:cNvPicPr preferRelativeResize="0"/>
          <p:nvPr/>
        </p:nvPicPr>
        <p:blipFill rotWithShape="1">
          <a:blip r:embed="rId5">
            <a:alphaModFix/>
          </a:blip>
          <a:srcRect b="5615" l="15176" r="-32823" t="-20228"/>
          <a:stretch/>
        </p:blipFill>
        <p:spPr>
          <a:xfrm>
            <a:off x="278025" y="374025"/>
            <a:ext cx="1454100" cy="1416300"/>
          </a:xfrm>
          <a:prstGeom prst="roundRect">
            <a:avLst>
              <a:gd fmla="val 20047" name="adj"/>
            </a:avLst>
          </a:prstGeom>
          <a:noFill/>
          <a:ln>
            <a:noFill/>
          </a:ln>
        </p:spPr>
      </p:pic>
      <p:sp>
        <p:nvSpPr>
          <p:cNvPr id="535" name="Google Shape;535;g24c02669cfa_0_72"/>
          <p:cNvSpPr txBox="1"/>
          <p:nvPr/>
        </p:nvSpPr>
        <p:spPr>
          <a:xfrm>
            <a:off x="1449525" y="587625"/>
            <a:ext cx="5709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Повышение качества оказания медицинской помощи путем внедрения единого стандарта  стоматологической службы </a:t>
            </a:r>
            <a:endParaRPr b="1" i="0" sz="12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b="1" i="1" lang="ru-RU" sz="1200" u="none" cap="none" strike="noStrike">
                <a:solidFill>
                  <a:srgbClr val="076CDB"/>
                </a:solidFill>
                <a:latin typeface="Montserrat"/>
                <a:ea typeface="Montserrat"/>
                <a:cs typeface="Montserrat"/>
                <a:sym typeface="Montserrat"/>
              </a:rPr>
              <a:t>31 из 75</a:t>
            </a:r>
            <a:r>
              <a:rPr b="1" i="0" lang="ru-RU" sz="12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ru-RU" sz="12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медицинских</a:t>
            </a:r>
            <a:endParaRPr b="0" i="0" sz="12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организаций оказывающих помощь по профилю стоматология </a:t>
            </a:r>
            <a:endParaRPr b="0" i="0" sz="12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ru-RU" sz="10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(согласно приказу №67 от 02.02.2023 г.)</a:t>
            </a:r>
            <a:endParaRPr b="0" i="1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36" name="Google Shape;536;g24c02669cfa_0_72"/>
          <p:cNvGraphicFramePr/>
          <p:nvPr/>
        </p:nvGraphicFramePr>
        <p:xfrm>
          <a:off x="307575" y="2059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{D9EAEE1D-C47F-4A09-9F65-A74C9C8A4FC3}</a:tableStyleId>
              </a:tblPr>
              <a:tblGrid>
                <a:gridCol w="479675"/>
                <a:gridCol w="2152400"/>
                <a:gridCol w="1975150"/>
                <a:gridCol w="1975150"/>
                <a:gridCol w="1975150"/>
              </a:tblGrid>
              <a:tr h="35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№ </a:t>
                      </a:r>
                      <a:r>
                        <a:rPr b="1" lang="ru-RU" sz="6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П/П</a:t>
                      </a:r>
                      <a:endParaRPr b="1" sz="6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BFBFBF"/>
                        </a:gs>
                        <a:gs pos="100000">
                          <a:srgbClr val="737373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БЛОКИ ЕДИНОЙ МОДЕЛИ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BFBFBF"/>
                        </a:gs>
                        <a:gs pos="100000">
                          <a:srgbClr val="737373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БЫЛО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7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2022 ГОД</a:t>
                      </a:r>
                      <a:endParaRPr b="1" sz="7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BFBFBF"/>
                        </a:gs>
                        <a:gs pos="100000">
                          <a:srgbClr val="737373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СТАЛО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7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ТЕКУЩИЙ СТАТУС </a:t>
                      </a:r>
                      <a:endParaRPr b="1" sz="7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7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19.</a:t>
                      </a:r>
                      <a:r>
                        <a:rPr b="1" lang="ru-RU" sz="7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09</a:t>
                      </a:r>
                      <a:r>
                        <a:rPr b="1" lang="ru-RU" sz="7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2023</a:t>
                      </a:r>
                      <a:endParaRPr b="1" sz="7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6DD8FF"/>
                        </a:gs>
                        <a:gs pos="100000">
                          <a:srgbClr val="085BB5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ПЛАН НА 2023 ГОД 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Навигация по брендбуку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</a:t>
                      </a:r>
                      <a:endParaRPr i="1" sz="800" u="none" cap="none" strike="noStrike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>
                          <a:solidFill>
                            <a:srgbClr val="54813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r>
                        <a:rPr b="1" lang="ru-RU" sz="900" u="none" cap="none" strike="noStrike">
                          <a:solidFill>
                            <a:srgbClr val="54813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</a:t>
                      </a:r>
                      <a:r>
                        <a:rPr b="1" lang="ru-RU" sz="900">
                          <a:solidFill>
                            <a:srgbClr val="54813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СП</a:t>
                      </a:r>
                      <a:endParaRPr b="1" sz="900" u="none" cap="none" strike="noStrike">
                        <a:solidFill>
                          <a:srgbClr val="54813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Электронное расписание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</a:t>
                      </a:r>
                      <a:endParaRPr i="1" sz="800" u="none" cap="none" strike="noStrike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54813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  </a:t>
                      </a:r>
                      <a:endParaRPr b="1" sz="900" u="none" cap="none" strike="noStrike">
                        <a:solidFill>
                          <a:srgbClr val="54813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Информирование 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</a:t>
                      </a:r>
                      <a:endParaRPr i="1" sz="800" u="none" cap="none" strike="noStrike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>
                          <a:solidFill>
                            <a:srgbClr val="54813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900" u="none" cap="none" strike="noStrike">
                        <a:solidFill>
                          <a:srgbClr val="54813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 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Смотровые кабинеты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>
                          <a:solidFill>
                            <a:srgbClr val="54813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r>
                        <a:rPr b="1" lang="ru-RU" sz="900" u="none" cap="none" strike="noStrike">
                          <a:solidFill>
                            <a:srgbClr val="54813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900" u="none" cap="none" strike="noStrike">
                        <a:solidFill>
                          <a:srgbClr val="54813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 решению главного врача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Комфорт 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</a:t>
                      </a:r>
                      <a:endParaRPr i="1" sz="800" u="none" cap="none" strike="noStrike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>
                          <a:solidFill>
                            <a:srgbClr val="54813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i="1" sz="800" u="none" cap="none" strike="noStrike">
                        <a:solidFill>
                          <a:srgbClr val="54813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 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Электронная очередь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r>
                        <a:rPr i="1" lang="ru-RU" sz="800" u="none" cap="none" strike="noStrike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54813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 </a:t>
                      </a:r>
                      <a:endParaRPr i="1" sz="800" u="none" cap="none" strike="noStrike">
                        <a:solidFill>
                          <a:srgbClr val="54813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Система 5С 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</a:t>
                      </a:r>
                      <a:endParaRPr i="1" sz="800" u="none" cap="none" strike="noStrike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>
                          <a:solidFill>
                            <a:srgbClr val="54813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</a:t>
                      </a:r>
                      <a:endParaRPr b="1" sz="900" u="none" cap="none" strike="noStrike">
                        <a:solidFill>
                          <a:srgbClr val="54813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 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Организация рентгенологического кабинета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 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>
                          <a:solidFill>
                            <a:srgbClr val="54813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</a:t>
                      </a:r>
                      <a:endParaRPr i="1" sz="800" u="none" cap="none" strike="noStrike">
                        <a:solidFill>
                          <a:srgbClr val="54813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 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Проведение онкоскрининга 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 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>
                          <a:solidFill>
                            <a:srgbClr val="54813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72</a:t>
                      </a:r>
                      <a:endParaRPr i="1" sz="800" u="none" cap="none" strike="noStrike">
                        <a:solidFill>
                          <a:srgbClr val="54813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73 </a:t>
                      </a:r>
                      <a:endParaRPr b="1" i="1" sz="800" u="none" cap="none" strike="noStrike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37" name="Google Shape;537;g24c02669cfa_0_72"/>
          <p:cNvSpPr/>
          <p:nvPr/>
        </p:nvSpPr>
        <p:spPr>
          <a:xfrm>
            <a:off x="6759825" y="630725"/>
            <a:ext cx="1954200" cy="10065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  <a:effectLst>
            <a:outerShdw blurRad="200025" rotWithShape="0" algn="bl" dir="5400000" dist="19050">
              <a:srgbClr val="000000">
                <a:alpha val="15294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9E9E9E"/>
                </a:solidFill>
                <a:latin typeface="Montserrat"/>
                <a:ea typeface="Montserrat"/>
                <a:cs typeface="Montserrat"/>
                <a:sym typeface="Montserrat"/>
              </a:rPr>
              <a:t>На текущий момент</a:t>
            </a:r>
            <a:endParaRPr b="1" i="0" sz="1100" u="none" cap="none" strike="noStrike">
              <a:solidFill>
                <a:srgbClr val="9E9E9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b="1" lang="ru-RU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r>
              <a:rPr b="1" i="0" lang="ru-RU" sz="11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стоматологических  поликлиниках </a:t>
            </a:r>
            <a:r>
              <a:rPr b="1" lang="ru-RU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и 18 многопрофильных мо </a:t>
            </a:r>
            <a:r>
              <a:rPr b="1" i="0" lang="ru-RU" sz="11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полностью внедрен стандарт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4a3a9e09e4_1_280"/>
          <p:cNvSpPr/>
          <p:nvPr/>
        </p:nvSpPr>
        <p:spPr>
          <a:xfrm>
            <a:off x="5708750" y="4354475"/>
            <a:ext cx="3135900" cy="717600"/>
          </a:xfrm>
          <a:prstGeom prst="roundRect">
            <a:avLst>
              <a:gd fmla="val 27442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g24a3a9e09e4_1_280"/>
          <p:cNvSpPr/>
          <p:nvPr/>
        </p:nvSpPr>
        <p:spPr>
          <a:xfrm>
            <a:off x="5689200" y="2296625"/>
            <a:ext cx="3155400" cy="717600"/>
          </a:xfrm>
          <a:prstGeom prst="roundRect">
            <a:avLst>
              <a:gd fmla="val 34769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g24a3a9e09e4_1_280"/>
          <p:cNvSpPr/>
          <p:nvPr/>
        </p:nvSpPr>
        <p:spPr>
          <a:xfrm>
            <a:off x="6322250" y="555100"/>
            <a:ext cx="1862400" cy="549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g24a3a9e09e4_1_280"/>
          <p:cNvSpPr/>
          <p:nvPr/>
        </p:nvSpPr>
        <p:spPr>
          <a:xfrm>
            <a:off x="3376125" y="555100"/>
            <a:ext cx="2088600" cy="549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g24a3a9e09e4_1_280"/>
          <p:cNvSpPr/>
          <p:nvPr/>
        </p:nvSpPr>
        <p:spPr>
          <a:xfrm>
            <a:off x="3376125" y="4354475"/>
            <a:ext cx="2088600" cy="717600"/>
          </a:xfrm>
          <a:prstGeom prst="roundRect">
            <a:avLst>
              <a:gd fmla="val 3172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g24a3a9e09e4_1_280"/>
          <p:cNvSpPr/>
          <p:nvPr/>
        </p:nvSpPr>
        <p:spPr>
          <a:xfrm>
            <a:off x="228525" y="4354475"/>
            <a:ext cx="2640000" cy="717600"/>
          </a:xfrm>
          <a:prstGeom prst="roundRect">
            <a:avLst>
              <a:gd fmla="val 31389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g24a3a9e09e4_1_280"/>
          <p:cNvSpPr/>
          <p:nvPr/>
        </p:nvSpPr>
        <p:spPr>
          <a:xfrm>
            <a:off x="228525" y="2181575"/>
            <a:ext cx="2640000" cy="717600"/>
          </a:xfrm>
          <a:prstGeom prst="roundRect">
            <a:avLst>
              <a:gd fmla="val 29853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24a3a9e09e4_1_280"/>
          <p:cNvSpPr/>
          <p:nvPr/>
        </p:nvSpPr>
        <p:spPr>
          <a:xfrm>
            <a:off x="839250" y="555100"/>
            <a:ext cx="1411500" cy="549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g24a3a9e09e4_1_280"/>
          <p:cNvSpPr txBox="1"/>
          <p:nvPr/>
        </p:nvSpPr>
        <p:spPr>
          <a:xfrm>
            <a:off x="587300" y="77375"/>
            <a:ext cx="7979100" cy="43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2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ПРИМЕРЫ ВНЕДРЕНИЯ СТАНДАРТА ПРОЕКТА  «СТОМАТПОЛИКЛИНИКА : ПЕРЕЗАГРУЗКА»</a:t>
            </a:r>
            <a:endParaRPr b="1" i="0" sz="1200" u="none" cap="none" strike="noStrike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ПО БРЕНДБУКУ «НАША СТОМАТОЛОГИЯ»</a:t>
            </a:r>
            <a:endParaRPr b="1" i="0" sz="12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1" name="Google Shape;551;g24a3a9e09e4_1_2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25" y="4825"/>
            <a:ext cx="531850" cy="5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g24a3a9e09e4_1_2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599323" y="59377"/>
            <a:ext cx="375900" cy="442052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g24a3a9e09e4_1_280"/>
          <p:cNvSpPr txBox="1"/>
          <p:nvPr>
            <p:ph idx="12" type="sldNum"/>
          </p:nvPr>
        </p:nvSpPr>
        <p:spPr>
          <a:xfrm>
            <a:off x="8861672" y="4767275"/>
            <a:ext cx="27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54" name="Google Shape;554;g24a3a9e09e4_1_280"/>
          <p:cNvSpPr txBox="1"/>
          <p:nvPr/>
        </p:nvSpPr>
        <p:spPr>
          <a:xfrm>
            <a:off x="182300" y="1937244"/>
            <a:ext cx="1411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5" name="Google Shape;555;g24a3a9e09e4_1_2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932476" y="375139"/>
            <a:ext cx="276900" cy="325637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g24a3a9e09e4_1_280"/>
          <p:cNvSpPr txBox="1"/>
          <p:nvPr/>
        </p:nvSpPr>
        <p:spPr>
          <a:xfrm>
            <a:off x="330675" y="2457469"/>
            <a:ext cx="243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Домодедовская городская стоматологическая поликлиника</a:t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7" name="Google Shape;557;g24a3a9e09e4_1_280"/>
          <p:cNvSpPr txBox="1"/>
          <p:nvPr/>
        </p:nvSpPr>
        <p:spPr>
          <a:xfrm>
            <a:off x="1037450" y="512300"/>
            <a:ext cx="1022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Вывеска </a:t>
            </a:r>
            <a:endParaRPr b="1" i="0" sz="900" u="none" cap="none" strike="noStrike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8" name="Google Shape;558;g24a3a9e09e4_1_2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400" y="3004900"/>
            <a:ext cx="2640000" cy="1694700"/>
          </a:xfrm>
          <a:prstGeom prst="roundRect">
            <a:avLst>
              <a:gd fmla="val 9981" name="adj"/>
            </a:avLst>
          </a:prstGeom>
          <a:noFill/>
          <a:ln>
            <a:noFill/>
          </a:ln>
        </p:spPr>
      </p:pic>
      <p:sp>
        <p:nvSpPr>
          <p:cNvPr id="559" name="Google Shape;559;g24a3a9e09e4_1_280"/>
          <p:cNvSpPr txBox="1"/>
          <p:nvPr/>
        </p:nvSpPr>
        <p:spPr>
          <a:xfrm>
            <a:off x="5917250" y="4720207"/>
            <a:ext cx="2679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Мытищинская районная стоматологическая поликлиника</a:t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0" name="Google Shape;560;g24a3a9e09e4_1_280"/>
          <p:cNvSpPr txBox="1"/>
          <p:nvPr/>
        </p:nvSpPr>
        <p:spPr>
          <a:xfrm>
            <a:off x="330425" y="4741400"/>
            <a:ext cx="2436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Московская областная стоматологическая поликлиника</a:t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1" name="Google Shape;561;g24a3a9e09e4_1_280"/>
          <p:cNvPicPr preferRelativeResize="0"/>
          <p:nvPr/>
        </p:nvPicPr>
        <p:blipFill rotWithShape="1">
          <a:blip r:embed="rId6">
            <a:alphaModFix/>
          </a:blip>
          <a:srcRect b="32700" l="0" r="0" t="0"/>
          <a:stretch/>
        </p:blipFill>
        <p:spPr>
          <a:xfrm>
            <a:off x="5708750" y="3140450"/>
            <a:ext cx="3155400" cy="1497600"/>
          </a:xfrm>
          <a:prstGeom prst="roundRect">
            <a:avLst>
              <a:gd fmla="val 13149" name="adj"/>
            </a:avLst>
          </a:prstGeom>
          <a:noFill/>
          <a:ln>
            <a:noFill/>
          </a:ln>
        </p:spPr>
      </p:pic>
      <p:sp>
        <p:nvSpPr>
          <p:cNvPr id="562" name="Google Shape;562;g24a3a9e09e4_1_280"/>
          <p:cNvSpPr txBox="1"/>
          <p:nvPr/>
        </p:nvSpPr>
        <p:spPr>
          <a:xfrm>
            <a:off x="3075588" y="515975"/>
            <a:ext cx="2705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24a3a9e09e4_1_280"/>
          <p:cNvSpPr txBox="1"/>
          <p:nvPr/>
        </p:nvSpPr>
        <p:spPr>
          <a:xfrm flipH="1">
            <a:off x="6154250" y="2686175"/>
            <a:ext cx="2198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Королёвская  стоматологическая поликлиника </a:t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4" name="Google Shape;564;g24a3a9e09e4_1_280"/>
          <p:cNvSpPr txBox="1"/>
          <p:nvPr/>
        </p:nvSpPr>
        <p:spPr>
          <a:xfrm>
            <a:off x="3352425" y="4413125"/>
            <a:ext cx="2088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Химкинская </a:t>
            </a:r>
            <a:r>
              <a:rPr b="1" i="0" lang="ru-RU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стоматологическая поликлиника </a:t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5" name="Google Shape;565;g24a3a9e09e4_1_280"/>
          <p:cNvPicPr preferRelativeResize="0"/>
          <p:nvPr/>
        </p:nvPicPr>
        <p:blipFill rotWithShape="1">
          <a:blip r:embed="rId7">
            <a:alphaModFix/>
          </a:blip>
          <a:srcRect b="16329" l="0" r="0" t="0"/>
          <a:stretch/>
        </p:blipFill>
        <p:spPr>
          <a:xfrm>
            <a:off x="5677525" y="823775"/>
            <a:ext cx="3155400" cy="1824900"/>
          </a:xfrm>
          <a:prstGeom prst="roundRect">
            <a:avLst>
              <a:gd fmla="val 14312" name="adj"/>
            </a:avLst>
          </a:prstGeom>
          <a:noFill/>
          <a:ln>
            <a:noFill/>
          </a:ln>
        </p:spPr>
      </p:pic>
      <p:sp>
        <p:nvSpPr>
          <p:cNvPr id="566" name="Google Shape;566;g24a3a9e09e4_1_280"/>
          <p:cNvSpPr/>
          <p:nvPr/>
        </p:nvSpPr>
        <p:spPr>
          <a:xfrm>
            <a:off x="3376123" y="523175"/>
            <a:ext cx="2088600" cy="2463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Навигационные стенды</a:t>
            </a:r>
            <a:endParaRPr b="1" i="0" sz="900" u="none" cap="none" strike="noStrike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7" name="Google Shape;567;g24a3a9e09e4_1_280"/>
          <p:cNvSpPr txBox="1"/>
          <p:nvPr/>
        </p:nvSpPr>
        <p:spPr>
          <a:xfrm>
            <a:off x="6325700" y="512300"/>
            <a:ext cx="1862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Электронное расписание</a:t>
            </a:r>
            <a:endParaRPr b="1" i="0" sz="900" u="none" cap="none" strike="noStrike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8" name="Google Shape;568;g24a3a9e09e4_1_280" title="Стомат.mov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2425" y="769475"/>
            <a:ext cx="2595976" cy="173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g24a3a9e09e4_1_28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33726" y="991700"/>
            <a:ext cx="2157375" cy="327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4cb10e00a4_0_0"/>
          <p:cNvSpPr/>
          <p:nvPr/>
        </p:nvSpPr>
        <p:spPr>
          <a:xfrm>
            <a:off x="3321625" y="2105375"/>
            <a:ext cx="2394300" cy="717600"/>
          </a:xfrm>
          <a:prstGeom prst="roundRect">
            <a:avLst>
              <a:gd fmla="val 23969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g24cb10e00a4_0_0"/>
          <p:cNvSpPr/>
          <p:nvPr/>
        </p:nvSpPr>
        <p:spPr>
          <a:xfrm>
            <a:off x="6515400" y="636150"/>
            <a:ext cx="1862400" cy="549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g24cb10e00a4_0_0"/>
          <p:cNvSpPr txBox="1"/>
          <p:nvPr/>
        </p:nvSpPr>
        <p:spPr>
          <a:xfrm>
            <a:off x="6518850" y="593350"/>
            <a:ext cx="1862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Навигация у кабинетов  </a:t>
            </a:r>
            <a:endParaRPr b="1" i="0" sz="900" u="none" cap="none" strike="noStrike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7" name="Google Shape;577;g24cb10e00a4_0_0"/>
          <p:cNvSpPr/>
          <p:nvPr/>
        </p:nvSpPr>
        <p:spPr>
          <a:xfrm>
            <a:off x="3543013" y="636150"/>
            <a:ext cx="2054400" cy="549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g24cb10e00a4_0_0"/>
          <p:cNvSpPr txBox="1"/>
          <p:nvPr/>
        </p:nvSpPr>
        <p:spPr>
          <a:xfrm>
            <a:off x="3446025" y="593350"/>
            <a:ext cx="225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Зоны комфортного ожидания</a:t>
            </a:r>
            <a:endParaRPr b="1" i="0" sz="900" u="none" cap="none" strike="noStrike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9" name="Google Shape;579;g24cb10e00a4_0_0"/>
          <p:cNvSpPr/>
          <p:nvPr/>
        </p:nvSpPr>
        <p:spPr>
          <a:xfrm>
            <a:off x="515625" y="3543025"/>
            <a:ext cx="2616000" cy="1498200"/>
          </a:xfrm>
          <a:prstGeom prst="roundRect">
            <a:avLst>
              <a:gd fmla="val 17191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g24cb10e00a4_0_0"/>
          <p:cNvSpPr/>
          <p:nvPr/>
        </p:nvSpPr>
        <p:spPr>
          <a:xfrm>
            <a:off x="513900" y="2105375"/>
            <a:ext cx="2329800" cy="717600"/>
          </a:xfrm>
          <a:prstGeom prst="roundRect">
            <a:avLst>
              <a:gd fmla="val 26923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g24cb10e00a4_0_0"/>
          <p:cNvSpPr/>
          <p:nvPr/>
        </p:nvSpPr>
        <p:spPr>
          <a:xfrm>
            <a:off x="745875" y="636150"/>
            <a:ext cx="1862400" cy="549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g24cb10e00a4_0_0"/>
          <p:cNvSpPr txBox="1"/>
          <p:nvPr/>
        </p:nvSpPr>
        <p:spPr>
          <a:xfrm>
            <a:off x="749325" y="593350"/>
            <a:ext cx="1862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Электронная очередь</a:t>
            </a:r>
            <a:endParaRPr b="1" i="0" sz="900" u="none" cap="none" strike="noStrike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3" name="Google Shape;583;g24cb10e00a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25" y="4825"/>
            <a:ext cx="531850" cy="5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g24cb10e00a4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599323" y="59377"/>
            <a:ext cx="375900" cy="442052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g24cb10e00a4_0_0"/>
          <p:cNvSpPr txBox="1"/>
          <p:nvPr>
            <p:ph idx="12" type="sldNum"/>
          </p:nvPr>
        </p:nvSpPr>
        <p:spPr>
          <a:xfrm>
            <a:off x="8861672" y="4767275"/>
            <a:ext cx="27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86" name="Google Shape;586;g24cb10e00a4_0_0"/>
          <p:cNvSpPr txBox="1"/>
          <p:nvPr/>
        </p:nvSpPr>
        <p:spPr>
          <a:xfrm>
            <a:off x="587300" y="77375"/>
            <a:ext cx="7979100" cy="43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2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ПРИМЕРЫ ВНЕДРЕНИЯ СТАНДАРТА ПРОЕКТА  «СТОМАТПОЛИКЛИНИКА : ПЕРЕЗАГРУЗКА»</a:t>
            </a:r>
            <a:endParaRPr b="1" i="0" sz="1200" u="none" cap="none" strike="noStrike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ПО БРЕНДБУКУ «НАША СТОМАТОЛОГИЯ»</a:t>
            </a:r>
            <a:endParaRPr b="1" i="0" sz="12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7" name="Google Shape;587;g24cb10e00a4_0_0"/>
          <p:cNvSpPr txBox="1"/>
          <p:nvPr/>
        </p:nvSpPr>
        <p:spPr>
          <a:xfrm>
            <a:off x="658725" y="4711759"/>
            <a:ext cx="2329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Балашихинская стоматологическая поликлиника № 1</a:t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8" name="Google Shape;588;g24cb10e00a4_0_0"/>
          <p:cNvPicPr preferRelativeResize="0"/>
          <p:nvPr/>
        </p:nvPicPr>
        <p:blipFill rotWithShape="1">
          <a:blip r:embed="rId5">
            <a:alphaModFix/>
          </a:blip>
          <a:srcRect b="53684" l="10605" r="10605" t="0"/>
          <a:stretch/>
        </p:blipFill>
        <p:spPr>
          <a:xfrm>
            <a:off x="499025" y="2894188"/>
            <a:ext cx="1584900" cy="1158600"/>
          </a:xfrm>
          <a:prstGeom prst="roundRect">
            <a:avLst>
              <a:gd fmla="val 13193" name="adj"/>
            </a:avLst>
          </a:prstGeom>
          <a:noFill/>
          <a:ln>
            <a:noFill/>
          </a:ln>
        </p:spPr>
      </p:pic>
      <p:sp>
        <p:nvSpPr>
          <p:cNvPr id="589" name="Google Shape;589;g24cb10e00a4_0_0"/>
          <p:cNvSpPr txBox="1"/>
          <p:nvPr/>
        </p:nvSpPr>
        <p:spPr>
          <a:xfrm>
            <a:off x="1012525" y="-316825"/>
            <a:ext cx="2255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Электронная очередь</a:t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0" name="Google Shape;590;g24cb10e00a4_0_0"/>
          <p:cNvSpPr txBox="1"/>
          <p:nvPr/>
        </p:nvSpPr>
        <p:spPr>
          <a:xfrm>
            <a:off x="6258075" y="-310375"/>
            <a:ext cx="2255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Навигация у кабинетов  </a:t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1" name="Google Shape;591;g24cb10e00a4_0_0"/>
          <p:cNvSpPr txBox="1"/>
          <p:nvPr/>
        </p:nvSpPr>
        <p:spPr>
          <a:xfrm>
            <a:off x="3503950" y="-277200"/>
            <a:ext cx="2255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Зоны комфортного ожидания</a:t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2" name="Google Shape;592;g24cb10e00a4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9013" y="880725"/>
            <a:ext cx="2329800" cy="1547400"/>
          </a:xfrm>
          <a:prstGeom prst="roundRect">
            <a:avLst>
              <a:gd fmla="val 11850" name="adj"/>
            </a:avLst>
          </a:prstGeom>
          <a:noFill/>
          <a:ln>
            <a:noFill/>
          </a:ln>
        </p:spPr>
      </p:pic>
      <p:pic>
        <p:nvPicPr>
          <p:cNvPr id="593" name="Google Shape;593;g24cb10e00a4_0_0"/>
          <p:cNvPicPr preferRelativeResize="0"/>
          <p:nvPr/>
        </p:nvPicPr>
        <p:blipFill rotWithShape="1">
          <a:blip r:embed="rId7">
            <a:alphaModFix/>
          </a:blip>
          <a:srcRect b="12694" l="0" r="0" t="0"/>
          <a:stretch/>
        </p:blipFill>
        <p:spPr>
          <a:xfrm>
            <a:off x="3321625" y="845850"/>
            <a:ext cx="2394300" cy="1582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594" name="Google Shape;594;g24cb10e00a4_0_0"/>
          <p:cNvSpPr txBox="1"/>
          <p:nvPr/>
        </p:nvSpPr>
        <p:spPr>
          <a:xfrm flipH="1">
            <a:off x="3449722" y="2474650"/>
            <a:ext cx="2255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Московская областная  стоматологическая поликлиника </a:t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5" name="Google Shape;595;g24cb10e00a4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58075" y="880625"/>
            <a:ext cx="2380500" cy="3789300"/>
          </a:xfrm>
          <a:prstGeom prst="roundRect">
            <a:avLst>
              <a:gd fmla="val 11106" name="adj"/>
            </a:avLst>
          </a:prstGeom>
          <a:noFill/>
          <a:ln>
            <a:noFill/>
          </a:ln>
        </p:spPr>
      </p:pic>
      <p:pic>
        <p:nvPicPr>
          <p:cNvPr id="596" name="Google Shape;596;g24cb10e00a4_0_0"/>
          <p:cNvPicPr preferRelativeResize="0"/>
          <p:nvPr/>
        </p:nvPicPr>
        <p:blipFill rotWithShape="1">
          <a:blip r:embed="rId5">
            <a:alphaModFix/>
          </a:blip>
          <a:srcRect b="0" l="12079" r="12081" t="53676"/>
          <a:stretch/>
        </p:blipFill>
        <p:spPr>
          <a:xfrm>
            <a:off x="1606080" y="3487063"/>
            <a:ext cx="1525500" cy="1158600"/>
          </a:xfrm>
          <a:prstGeom prst="roundRect">
            <a:avLst>
              <a:gd fmla="val 13193" name="adj"/>
            </a:avLst>
          </a:prstGeom>
          <a:noFill/>
          <a:ln>
            <a:noFill/>
          </a:ln>
        </p:spPr>
      </p:pic>
      <p:sp>
        <p:nvSpPr>
          <p:cNvPr id="597" name="Google Shape;597;g24cb10e00a4_0_0"/>
          <p:cNvSpPr/>
          <p:nvPr/>
        </p:nvSpPr>
        <p:spPr>
          <a:xfrm>
            <a:off x="3353875" y="4491550"/>
            <a:ext cx="2255400" cy="549900"/>
          </a:xfrm>
          <a:prstGeom prst="roundRect">
            <a:avLst>
              <a:gd fmla="val 26923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g24cb10e00a4_0_0"/>
          <p:cNvSpPr txBox="1"/>
          <p:nvPr/>
        </p:nvSpPr>
        <p:spPr>
          <a:xfrm flipH="1">
            <a:off x="587288" y="2538013"/>
            <a:ext cx="2255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Королёвская  стоматологическая поликлиника </a:t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9" name="Google Shape;599;g24cb10e00a4_0_0"/>
          <p:cNvSpPr txBox="1"/>
          <p:nvPr/>
        </p:nvSpPr>
        <p:spPr>
          <a:xfrm flipH="1">
            <a:off x="3353863" y="4777700"/>
            <a:ext cx="2255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Королёвская  стоматологическая поликлиника </a:t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0" name="Google Shape;600;g24cb10e00a4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00650" y="2894200"/>
            <a:ext cx="2196900" cy="1812300"/>
          </a:xfrm>
          <a:prstGeom prst="roundRect">
            <a:avLst>
              <a:gd fmla="val 10466" name="adj"/>
            </a:avLst>
          </a:prstGeom>
          <a:noFill/>
          <a:ln>
            <a:noFill/>
          </a:ln>
        </p:spPr>
      </p:pic>
      <p:sp>
        <p:nvSpPr>
          <p:cNvPr id="601" name="Google Shape;601;g24cb10e00a4_0_0"/>
          <p:cNvSpPr txBox="1"/>
          <p:nvPr/>
        </p:nvSpPr>
        <p:spPr>
          <a:xfrm>
            <a:off x="6214225" y="4670000"/>
            <a:ext cx="242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Домодедовская городская стоматологическая поликлиника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5410adaf7a_0_80"/>
          <p:cNvSpPr/>
          <p:nvPr/>
        </p:nvSpPr>
        <p:spPr>
          <a:xfrm>
            <a:off x="5970651" y="1360797"/>
            <a:ext cx="2476181" cy="3144344"/>
          </a:xfrm>
          <a:custGeom>
            <a:rect b="b" l="l" r="r" t="t"/>
            <a:pathLst>
              <a:path extrusionOk="0" h="3258388" w="2433593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E6F0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r>
              <a:t/>
            </a:r>
            <a:endParaRPr b="0" i="0" sz="202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8" name="Google Shape;608;g25410adaf7a_0_80"/>
          <p:cNvPicPr preferRelativeResize="0"/>
          <p:nvPr/>
        </p:nvPicPr>
        <p:blipFill rotWithShape="1">
          <a:blip r:embed="rId3">
            <a:alphaModFix/>
          </a:blip>
          <a:srcRect b="0" l="3853" r="72917" t="0"/>
          <a:stretch/>
        </p:blipFill>
        <p:spPr>
          <a:xfrm>
            <a:off x="225592" y="0"/>
            <a:ext cx="514350" cy="822099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g25410adaf7a_0_80"/>
          <p:cNvSpPr txBox="1"/>
          <p:nvPr>
            <p:ph type="title"/>
          </p:nvPr>
        </p:nvSpPr>
        <p:spPr>
          <a:xfrm>
            <a:off x="772350" y="167050"/>
            <a:ext cx="77460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-RU" sz="1800">
                <a:solidFill>
                  <a:srgbClr val="262626"/>
                </a:solidFill>
              </a:rPr>
              <a:t>УРОВНИ СТОМАТОЛОГИЧЕСКОЙ СЛУЖБЫ МО </a:t>
            </a:r>
            <a:endParaRPr sz="18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700">
              <a:solidFill>
                <a:srgbClr val="548135"/>
              </a:solidFill>
            </a:endParaRPr>
          </a:p>
        </p:txBody>
      </p:sp>
      <p:pic>
        <p:nvPicPr>
          <p:cNvPr id="610" name="Google Shape;610;g25410adaf7a_0_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518295" y="59380"/>
            <a:ext cx="548774" cy="645341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g25410adaf7a_0_80"/>
          <p:cNvSpPr txBox="1"/>
          <p:nvPr/>
        </p:nvSpPr>
        <p:spPr>
          <a:xfrm>
            <a:off x="6233150" y="1402125"/>
            <a:ext cx="1586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ru-RU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Московская областная стоматологическая поликлиника (МОСП) </a:t>
            </a:r>
            <a:endParaRPr b="1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g25410adaf7a_0_80"/>
          <p:cNvSpPr txBox="1"/>
          <p:nvPr/>
        </p:nvSpPr>
        <p:spPr>
          <a:xfrm>
            <a:off x="5619150" y="3594875"/>
            <a:ext cx="3114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Кабинеты, отделения</a:t>
            </a:r>
            <a:r>
              <a:rPr b="0" i="0" lang="ru-RU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составе </a:t>
            </a:r>
            <a:r>
              <a:rPr lang="ru-RU">
                <a:latin typeface="Century Gothic"/>
                <a:ea typeface="Century Gothic"/>
                <a:cs typeface="Century Gothic"/>
                <a:sym typeface="Century Gothic"/>
              </a:rPr>
              <a:t>46</a:t>
            </a:r>
            <a:r>
              <a:rPr b="0" i="0" lang="ru-RU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многопрофильных медорганизаций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13" name="Google Shape;613;g25410adaf7a_0_80"/>
          <p:cNvGrpSpPr/>
          <p:nvPr/>
        </p:nvGrpSpPr>
        <p:grpSpPr>
          <a:xfrm>
            <a:off x="1212463" y="1284933"/>
            <a:ext cx="4461287" cy="1155590"/>
            <a:chOff x="2017063" y="1300471"/>
            <a:chExt cx="3488378" cy="659659"/>
          </a:xfrm>
        </p:grpSpPr>
        <p:cxnSp>
          <p:nvCxnSpPr>
            <p:cNvPr id="614" name="Google Shape;614;g25410adaf7a_0_80"/>
            <p:cNvCxnSpPr/>
            <p:nvPr/>
          </p:nvCxnSpPr>
          <p:spPr>
            <a:xfrm rot="10800000">
              <a:off x="2399541" y="1601185"/>
              <a:ext cx="3105900" cy="0"/>
            </a:xfrm>
            <a:prstGeom prst="straightConnector1">
              <a:avLst/>
            </a:prstGeom>
            <a:noFill/>
            <a:ln cap="flat" cmpd="sng" w="9525">
              <a:solidFill>
                <a:srgbClr val="9CC2E5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615" name="Google Shape;615;g25410adaf7a_0_80"/>
            <p:cNvSpPr/>
            <p:nvPr/>
          </p:nvSpPr>
          <p:spPr>
            <a:xfrm>
              <a:off x="2017063" y="1837786"/>
              <a:ext cx="653979" cy="122344"/>
            </a:xfrm>
            <a:custGeom>
              <a:rect b="b" l="l" r="r" t="t"/>
              <a:pathLst>
                <a:path extrusionOk="0" h="4907" w="26230">
                  <a:moveTo>
                    <a:pt x="14240" y="1"/>
                  </a:moveTo>
                  <a:lnTo>
                    <a:pt x="0" y="3454"/>
                  </a:lnTo>
                  <a:lnTo>
                    <a:pt x="17657" y="4906"/>
                  </a:lnTo>
                  <a:lnTo>
                    <a:pt x="26230" y="1144"/>
                  </a:lnTo>
                  <a:lnTo>
                    <a:pt x="14240" y="1"/>
                  </a:lnTo>
                  <a:close/>
                </a:path>
              </a:pathLst>
            </a:custGeom>
            <a:gradFill>
              <a:gsLst>
                <a:gs pos="0">
                  <a:srgbClr val="6DD8FF">
                    <a:alpha val="58039"/>
                  </a:srgbClr>
                </a:gs>
                <a:gs pos="100000">
                  <a:srgbClr val="085BB5">
                    <a:alpha val="58039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g25410adaf7a_0_80"/>
            <p:cNvSpPr/>
            <p:nvPr/>
          </p:nvSpPr>
          <p:spPr>
            <a:xfrm>
              <a:off x="3898556" y="1428838"/>
              <a:ext cx="1260600" cy="344700"/>
            </a:xfrm>
            <a:prstGeom prst="roundRect">
              <a:avLst>
                <a:gd fmla="val 50000" name="adj"/>
              </a:avLst>
            </a:prstGeom>
            <a:solidFill>
              <a:srgbClr val="DDEA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7" name="Google Shape;617;g25410adaf7a_0_80"/>
            <p:cNvSpPr/>
            <p:nvPr/>
          </p:nvSpPr>
          <p:spPr>
            <a:xfrm>
              <a:off x="2017063" y="1300471"/>
              <a:ext cx="653979" cy="565818"/>
            </a:xfrm>
            <a:custGeom>
              <a:rect b="b" l="l" r="r" t="t"/>
              <a:pathLst>
                <a:path extrusionOk="0" h="22694" w="26230">
                  <a:moveTo>
                    <a:pt x="13109" y="0"/>
                  </a:moveTo>
                  <a:lnTo>
                    <a:pt x="0" y="22694"/>
                  </a:lnTo>
                  <a:lnTo>
                    <a:pt x="26230" y="22694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8" name="Google Shape;618;g25410adaf7a_0_80"/>
          <p:cNvGrpSpPr/>
          <p:nvPr/>
        </p:nvGrpSpPr>
        <p:grpSpPr>
          <a:xfrm>
            <a:off x="822120" y="2367375"/>
            <a:ext cx="5241981" cy="1132704"/>
            <a:chOff x="1690361" y="1923881"/>
            <a:chExt cx="4098820" cy="646594"/>
          </a:xfrm>
        </p:grpSpPr>
        <p:cxnSp>
          <p:nvCxnSpPr>
            <p:cNvPr id="619" name="Google Shape;619;g25410adaf7a_0_80"/>
            <p:cNvCxnSpPr/>
            <p:nvPr/>
          </p:nvCxnSpPr>
          <p:spPr>
            <a:xfrm flipH="1">
              <a:off x="2389581" y="2219920"/>
              <a:ext cx="3399600" cy="3000"/>
            </a:xfrm>
            <a:prstGeom prst="straightConnector1">
              <a:avLst/>
            </a:prstGeom>
            <a:noFill/>
            <a:ln cap="flat" cmpd="sng" w="9525">
              <a:solidFill>
                <a:srgbClr val="9CC2E5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620" name="Google Shape;620;g25410adaf7a_0_80"/>
            <p:cNvSpPr/>
            <p:nvPr/>
          </p:nvSpPr>
          <p:spPr>
            <a:xfrm>
              <a:off x="1690361" y="2446062"/>
              <a:ext cx="1307361" cy="124413"/>
            </a:xfrm>
            <a:custGeom>
              <a:rect b="b" l="l" r="r" t="t"/>
              <a:pathLst>
                <a:path extrusionOk="0" h="4990" w="52436">
                  <a:moveTo>
                    <a:pt x="24837" y="1"/>
                  </a:moveTo>
                  <a:lnTo>
                    <a:pt x="0" y="3930"/>
                  </a:lnTo>
                  <a:lnTo>
                    <a:pt x="40744" y="4989"/>
                  </a:lnTo>
                  <a:lnTo>
                    <a:pt x="52436" y="1751"/>
                  </a:lnTo>
                  <a:lnTo>
                    <a:pt x="24837" y="1"/>
                  </a:lnTo>
                  <a:close/>
                </a:path>
              </a:pathLst>
            </a:custGeom>
            <a:gradFill>
              <a:gsLst>
                <a:gs pos="0">
                  <a:srgbClr val="6DD8FF">
                    <a:alpha val="57647"/>
                  </a:srgbClr>
                </a:gs>
                <a:gs pos="100000">
                  <a:srgbClr val="085BB5">
                    <a:alpha val="57647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g25410adaf7a_0_80"/>
            <p:cNvSpPr/>
            <p:nvPr/>
          </p:nvSpPr>
          <p:spPr>
            <a:xfrm>
              <a:off x="3877063" y="2048146"/>
              <a:ext cx="1260600" cy="344700"/>
            </a:xfrm>
            <a:prstGeom prst="roundRect">
              <a:avLst>
                <a:gd fmla="val 50000" name="adj"/>
              </a:avLst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22" name="Google Shape;622;g25410adaf7a_0_80"/>
            <p:cNvSpPr/>
            <p:nvPr/>
          </p:nvSpPr>
          <p:spPr>
            <a:xfrm>
              <a:off x="1690361" y="1923881"/>
              <a:ext cx="1307361" cy="565818"/>
            </a:xfrm>
            <a:custGeom>
              <a:rect b="b" l="l" r="r" t="t"/>
              <a:pathLst>
                <a:path extrusionOk="0" h="22694" w="52436">
                  <a:moveTo>
                    <a:pt x="13097" y="1"/>
                  </a:moveTo>
                  <a:lnTo>
                    <a:pt x="0" y="22694"/>
                  </a:lnTo>
                  <a:lnTo>
                    <a:pt x="52436" y="22694"/>
                  </a:lnTo>
                  <a:lnTo>
                    <a:pt x="39327" y="1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3" name="Google Shape;623;g25410adaf7a_0_80"/>
          <p:cNvGrpSpPr/>
          <p:nvPr/>
        </p:nvGrpSpPr>
        <p:grpSpPr>
          <a:xfrm>
            <a:off x="376826" y="3463393"/>
            <a:ext cx="5242324" cy="991200"/>
            <a:chOff x="1363660" y="2544025"/>
            <a:chExt cx="4099088" cy="565818"/>
          </a:xfrm>
        </p:grpSpPr>
        <p:cxnSp>
          <p:nvCxnSpPr>
            <p:cNvPr id="624" name="Google Shape;624;g25410adaf7a_0_80"/>
            <p:cNvCxnSpPr/>
            <p:nvPr/>
          </p:nvCxnSpPr>
          <p:spPr>
            <a:xfrm flipH="1">
              <a:off x="2306148" y="2856351"/>
              <a:ext cx="3156600" cy="7500"/>
            </a:xfrm>
            <a:prstGeom prst="straightConnector1">
              <a:avLst/>
            </a:prstGeom>
            <a:noFill/>
            <a:ln cap="flat" cmpd="sng" w="9525">
              <a:solidFill>
                <a:srgbClr val="9CC2E5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625" name="Google Shape;625;g25410adaf7a_0_80"/>
            <p:cNvSpPr/>
            <p:nvPr/>
          </p:nvSpPr>
          <p:spPr>
            <a:xfrm>
              <a:off x="3898556" y="2667055"/>
              <a:ext cx="1260600" cy="3447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6DD8FF"/>
                </a:gs>
                <a:gs pos="100000">
                  <a:srgbClr val="085BB5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26" name="Google Shape;626;g25410adaf7a_0_80"/>
            <p:cNvSpPr/>
            <p:nvPr/>
          </p:nvSpPr>
          <p:spPr>
            <a:xfrm>
              <a:off x="1363660" y="2544025"/>
              <a:ext cx="1960742" cy="565818"/>
            </a:xfrm>
            <a:custGeom>
              <a:rect b="b" l="l" r="r" t="t"/>
              <a:pathLst>
                <a:path extrusionOk="0" h="22694" w="78642">
                  <a:moveTo>
                    <a:pt x="13109" y="1"/>
                  </a:moveTo>
                  <a:lnTo>
                    <a:pt x="1" y="22694"/>
                  </a:lnTo>
                  <a:lnTo>
                    <a:pt x="78641" y="22694"/>
                  </a:lnTo>
                  <a:lnTo>
                    <a:pt x="65545" y="1"/>
                  </a:lnTo>
                  <a:close/>
                </a:path>
              </a:pathLst>
            </a:custGeom>
            <a:gradFill>
              <a:gsLst>
                <a:gs pos="0">
                  <a:srgbClr val="6DD8FF"/>
                </a:gs>
                <a:gs pos="100000">
                  <a:srgbClr val="085BB5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7" name="Google Shape;627;g25410adaf7a_0_80"/>
          <p:cNvSpPr txBox="1"/>
          <p:nvPr/>
        </p:nvSpPr>
        <p:spPr>
          <a:xfrm>
            <a:off x="3618700" y="1539825"/>
            <a:ext cx="1664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ru-RU" sz="21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b="1" i="0" lang="ru-RU" sz="1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уровень </a:t>
            </a:r>
            <a:endParaRPr b="1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28" name="Google Shape;628;g25410adaf7a_0_80"/>
          <p:cNvGrpSpPr/>
          <p:nvPr/>
        </p:nvGrpSpPr>
        <p:grpSpPr>
          <a:xfrm>
            <a:off x="-7689987" y="871028"/>
            <a:ext cx="7723575" cy="3119923"/>
            <a:chOff x="710275" y="1272915"/>
            <a:chExt cx="7723575" cy="3119923"/>
          </a:xfrm>
        </p:grpSpPr>
        <p:grpSp>
          <p:nvGrpSpPr>
            <p:cNvPr id="629" name="Google Shape;629;g25410adaf7a_0_80"/>
            <p:cNvGrpSpPr/>
            <p:nvPr/>
          </p:nvGrpSpPr>
          <p:grpSpPr>
            <a:xfrm>
              <a:off x="3433276" y="2409276"/>
              <a:ext cx="5000574" cy="847200"/>
              <a:chOff x="3433276" y="2409276"/>
              <a:chExt cx="5000574" cy="847200"/>
            </a:xfrm>
          </p:grpSpPr>
          <p:sp>
            <p:nvSpPr>
              <p:cNvPr id="630" name="Google Shape;630;g25410adaf7a_0_80"/>
              <p:cNvSpPr/>
              <p:nvPr/>
            </p:nvSpPr>
            <p:spPr>
              <a:xfrm rot="-5400000">
                <a:off x="4121626" y="1720926"/>
                <a:ext cx="847200" cy="2223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FB85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g25410adaf7a_0_80"/>
              <p:cNvSpPr/>
              <p:nvPr/>
            </p:nvSpPr>
            <p:spPr>
              <a:xfrm>
                <a:off x="4288175" y="2639976"/>
                <a:ext cx="1948800" cy="3858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 cap="flat" cmpd="sng" w="9525">
                <a:solidFill>
                  <a:srgbClr val="FB856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18287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ru-RU" sz="1700" u="none" cap="none" strike="noStrike">
                    <a:solidFill>
                      <a:srgbClr val="FB8569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b="0" i="0" sz="1400" u="none" cap="none" strike="noStrike">
                  <a:solidFill>
                    <a:srgbClr val="FB856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g25410adaf7a_0_80"/>
              <p:cNvSpPr txBox="1"/>
              <p:nvPr/>
            </p:nvSpPr>
            <p:spPr>
              <a:xfrm>
                <a:off x="6347050" y="2565426"/>
                <a:ext cx="20868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33" name="Google Shape;633;g25410adaf7a_0_80"/>
            <p:cNvGrpSpPr/>
            <p:nvPr/>
          </p:nvGrpSpPr>
          <p:grpSpPr>
            <a:xfrm>
              <a:off x="3433276" y="3545638"/>
              <a:ext cx="5000574" cy="847200"/>
              <a:chOff x="3433276" y="3545638"/>
              <a:chExt cx="5000574" cy="847200"/>
            </a:xfrm>
          </p:grpSpPr>
          <p:sp>
            <p:nvSpPr>
              <p:cNvPr id="634" name="Google Shape;634;g25410adaf7a_0_80"/>
              <p:cNvSpPr/>
              <p:nvPr/>
            </p:nvSpPr>
            <p:spPr>
              <a:xfrm rot="-5400000">
                <a:off x="4121626" y="2857288"/>
                <a:ext cx="847200" cy="2223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FB56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g25410adaf7a_0_80"/>
              <p:cNvSpPr/>
              <p:nvPr/>
            </p:nvSpPr>
            <p:spPr>
              <a:xfrm>
                <a:off x="4288175" y="3776338"/>
                <a:ext cx="1948800" cy="3858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 cap="flat" cmpd="sng" w="9525">
                <a:solidFill>
                  <a:srgbClr val="FB569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18287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ru-RU" sz="1700" u="none" cap="none" strike="noStrike">
                    <a:solidFill>
                      <a:srgbClr val="FB569C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b="0" i="0" sz="1400" u="none" cap="none" strike="noStrike">
                  <a:solidFill>
                    <a:srgbClr val="FB569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g25410adaf7a_0_80"/>
              <p:cNvSpPr txBox="1"/>
              <p:nvPr/>
            </p:nvSpPr>
            <p:spPr>
              <a:xfrm>
                <a:off x="6347050" y="3701788"/>
                <a:ext cx="20868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37" name="Google Shape;637;g25410adaf7a_0_80"/>
            <p:cNvGrpSpPr/>
            <p:nvPr/>
          </p:nvGrpSpPr>
          <p:grpSpPr>
            <a:xfrm>
              <a:off x="3433276" y="1272915"/>
              <a:ext cx="5000574" cy="847200"/>
              <a:chOff x="3433276" y="1272915"/>
              <a:chExt cx="5000574" cy="847200"/>
            </a:xfrm>
          </p:grpSpPr>
          <p:sp>
            <p:nvSpPr>
              <p:cNvPr id="638" name="Google Shape;638;g25410adaf7a_0_80"/>
              <p:cNvSpPr/>
              <p:nvPr/>
            </p:nvSpPr>
            <p:spPr>
              <a:xfrm rot="-5400000">
                <a:off x="4121626" y="584565"/>
                <a:ext cx="847200" cy="2223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FBB83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g25410adaf7a_0_80"/>
              <p:cNvSpPr/>
              <p:nvPr/>
            </p:nvSpPr>
            <p:spPr>
              <a:xfrm>
                <a:off x="4288175" y="1503615"/>
                <a:ext cx="1948800" cy="3858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 cap="flat" cmpd="sng" w="9525">
                <a:solidFill>
                  <a:srgbClr val="FBB83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18287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ru-RU" sz="1700" u="none" cap="none" strike="noStrike">
                    <a:solidFill>
                      <a:srgbClr val="FBB83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b="0" i="0" sz="1700" u="none" cap="none" strike="noStrike">
                  <a:solidFill>
                    <a:srgbClr val="FBB83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40" name="Google Shape;640;g25410adaf7a_0_80"/>
              <p:cNvSpPr txBox="1"/>
              <p:nvPr/>
            </p:nvSpPr>
            <p:spPr>
              <a:xfrm>
                <a:off x="6347050" y="1429065"/>
                <a:ext cx="20868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41" name="Google Shape;641;g25410adaf7a_0_80"/>
            <p:cNvGrpSpPr/>
            <p:nvPr/>
          </p:nvGrpSpPr>
          <p:grpSpPr>
            <a:xfrm>
              <a:off x="3655614" y="1526889"/>
              <a:ext cx="339253" cy="339253"/>
              <a:chOff x="3271200" y="1435075"/>
              <a:chExt cx="481825" cy="481825"/>
            </a:xfrm>
          </p:grpSpPr>
          <p:sp>
            <p:nvSpPr>
              <p:cNvPr id="642" name="Google Shape;642;g25410adaf7a_0_80"/>
              <p:cNvSpPr/>
              <p:nvPr/>
            </p:nvSpPr>
            <p:spPr>
              <a:xfrm>
                <a:off x="3271200" y="1435075"/>
                <a:ext cx="481825" cy="481825"/>
              </a:xfrm>
              <a:custGeom>
                <a:rect b="b" l="l" r="r" t="t"/>
                <a:pathLst>
                  <a:path extrusionOk="0" h="19273" w="19273">
                    <a:moveTo>
                      <a:pt x="9597" y="2259"/>
                    </a:moveTo>
                    <a:cubicBezTo>
                      <a:pt x="13635" y="2259"/>
                      <a:pt x="17014" y="5545"/>
                      <a:pt x="17014" y="9601"/>
                    </a:cubicBezTo>
                    <a:cubicBezTo>
                      <a:pt x="17014" y="13636"/>
                      <a:pt x="13654" y="17014"/>
                      <a:pt x="9597" y="17014"/>
                    </a:cubicBezTo>
                    <a:cubicBezTo>
                      <a:pt x="5562" y="17014"/>
                      <a:pt x="2259" y="13654"/>
                      <a:pt x="2259" y="9601"/>
                    </a:cubicBezTo>
                    <a:cubicBezTo>
                      <a:pt x="2259" y="5563"/>
                      <a:pt x="5541" y="2259"/>
                      <a:pt x="9597" y="2259"/>
                    </a:cubicBezTo>
                    <a:close/>
                    <a:moveTo>
                      <a:pt x="9597" y="1"/>
                    </a:moveTo>
                    <a:cubicBezTo>
                      <a:pt x="4304" y="1"/>
                      <a:pt x="0" y="4307"/>
                      <a:pt x="0" y="9601"/>
                    </a:cubicBezTo>
                    <a:cubicBezTo>
                      <a:pt x="0" y="14892"/>
                      <a:pt x="4304" y="19273"/>
                      <a:pt x="9597" y="19273"/>
                    </a:cubicBezTo>
                    <a:cubicBezTo>
                      <a:pt x="14891" y="19273"/>
                      <a:pt x="19272" y="14892"/>
                      <a:pt x="19272" y="9601"/>
                    </a:cubicBezTo>
                    <a:cubicBezTo>
                      <a:pt x="19272" y="4307"/>
                      <a:pt x="14891" y="1"/>
                      <a:pt x="95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g25410adaf7a_0_80"/>
              <p:cNvSpPr/>
              <p:nvPr/>
            </p:nvSpPr>
            <p:spPr>
              <a:xfrm>
                <a:off x="3356575" y="1520525"/>
                <a:ext cx="311000" cy="311025"/>
              </a:xfrm>
              <a:custGeom>
                <a:rect b="b" l="l" r="r" t="t"/>
                <a:pathLst>
                  <a:path extrusionOk="0" h="12441" w="12440">
                    <a:moveTo>
                      <a:pt x="8516" y="3359"/>
                    </a:moveTo>
                    <a:cubicBezTo>
                      <a:pt x="8661" y="3359"/>
                      <a:pt x="8805" y="3414"/>
                      <a:pt x="8917" y="3524"/>
                    </a:cubicBezTo>
                    <a:cubicBezTo>
                      <a:pt x="9136" y="3744"/>
                      <a:pt x="9136" y="4102"/>
                      <a:pt x="8917" y="4322"/>
                    </a:cubicBezTo>
                    <a:lnTo>
                      <a:pt x="7056" y="6183"/>
                    </a:lnTo>
                    <a:lnTo>
                      <a:pt x="8917" y="8041"/>
                    </a:lnTo>
                    <a:cubicBezTo>
                      <a:pt x="9326" y="8453"/>
                      <a:pt x="8939" y="9009"/>
                      <a:pt x="8502" y="9009"/>
                    </a:cubicBezTo>
                    <a:cubicBezTo>
                      <a:pt x="8371" y="9009"/>
                      <a:pt x="8235" y="8959"/>
                      <a:pt x="8116" y="8839"/>
                    </a:cubicBezTo>
                    <a:lnTo>
                      <a:pt x="5857" y="6580"/>
                    </a:lnTo>
                    <a:cubicBezTo>
                      <a:pt x="5637" y="6360"/>
                      <a:pt x="5637" y="6002"/>
                      <a:pt x="5857" y="5782"/>
                    </a:cubicBezTo>
                    <a:lnTo>
                      <a:pt x="8116" y="3524"/>
                    </a:lnTo>
                    <a:cubicBezTo>
                      <a:pt x="8227" y="3414"/>
                      <a:pt x="8372" y="3359"/>
                      <a:pt x="8516" y="3359"/>
                    </a:cubicBezTo>
                    <a:close/>
                    <a:moveTo>
                      <a:pt x="5619" y="1"/>
                    </a:moveTo>
                    <a:cubicBezTo>
                      <a:pt x="4367" y="112"/>
                      <a:pt x="3177" y="606"/>
                      <a:pt x="2214" y="1413"/>
                    </a:cubicBezTo>
                    <a:lnTo>
                      <a:pt x="2590" y="1789"/>
                    </a:lnTo>
                    <a:cubicBezTo>
                      <a:pt x="3002" y="2199"/>
                      <a:pt x="2615" y="2757"/>
                      <a:pt x="2178" y="2757"/>
                    </a:cubicBezTo>
                    <a:cubicBezTo>
                      <a:pt x="2047" y="2757"/>
                      <a:pt x="1912" y="2707"/>
                      <a:pt x="1792" y="2587"/>
                    </a:cubicBezTo>
                    <a:lnTo>
                      <a:pt x="1416" y="2211"/>
                    </a:lnTo>
                    <a:cubicBezTo>
                      <a:pt x="609" y="3175"/>
                      <a:pt x="118" y="4364"/>
                      <a:pt x="3" y="5617"/>
                    </a:cubicBezTo>
                    <a:lnTo>
                      <a:pt x="536" y="5617"/>
                    </a:lnTo>
                    <a:cubicBezTo>
                      <a:pt x="1280" y="5617"/>
                      <a:pt x="1283" y="6746"/>
                      <a:pt x="536" y="6746"/>
                    </a:cubicBezTo>
                    <a:lnTo>
                      <a:pt x="0" y="6746"/>
                    </a:lnTo>
                    <a:cubicBezTo>
                      <a:pt x="118" y="8035"/>
                      <a:pt x="627" y="9287"/>
                      <a:pt x="1413" y="10227"/>
                    </a:cubicBezTo>
                    <a:lnTo>
                      <a:pt x="1789" y="9850"/>
                    </a:lnTo>
                    <a:cubicBezTo>
                      <a:pt x="1910" y="9730"/>
                      <a:pt x="2045" y="9679"/>
                      <a:pt x="2176" y="9679"/>
                    </a:cubicBezTo>
                    <a:cubicBezTo>
                      <a:pt x="2613" y="9679"/>
                      <a:pt x="2995" y="10244"/>
                      <a:pt x="2587" y="10651"/>
                    </a:cubicBezTo>
                    <a:lnTo>
                      <a:pt x="2211" y="11028"/>
                    </a:lnTo>
                    <a:cubicBezTo>
                      <a:pt x="3174" y="11832"/>
                      <a:pt x="4364" y="12326"/>
                      <a:pt x="5616" y="12440"/>
                    </a:cubicBezTo>
                    <a:lnTo>
                      <a:pt x="5616" y="11904"/>
                    </a:lnTo>
                    <a:cubicBezTo>
                      <a:pt x="5616" y="11530"/>
                      <a:pt x="5899" y="11343"/>
                      <a:pt x="6182" y="11343"/>
                    </a:cubicBezTo>
                    <a:cubicBezTo>
                      <a:pt x="6464" y="11343"/>
                      <a:pt x="6745" y="11530"/>
                      <a:pt x="6745" y="11904"/>
                    </a:cubicBezTo>
                    <a:lnTo>
                      <a:pt x="6745" y="12440"/>
                    </a:lnTo>
                    <a:cubicBezTo>
                      <a:pt x="8034" y="12323"/>
                      <a:pt x="9287" y="11811"/>
                      <a:pt x="10226" y="11028"/>
                    </a:cubicBezTo>
                    <a:lnTo>
                      <a:pt x="9850" y="10651"/>
                    </a:lnTo>
                    <a:cubicBezTo>
                      <a:pt x="9445" y="10246"/>
                      <a:pt x="9822" y="9678"/>
                      <a:pt x="10259" y="9678"/>
                    </a:cubicBezTo>
                    <a:cubicBezTo>
                      <a:pt x="10390" y="9678"/>
                      <a:pt x="10526" y="9729"/>
                      <a:pt x="10648" y="9850"/>
                    </a:cubicBezTo>
                    <a:lnTo>
                      <a:pt x="11024" y="10227"/>
                    </a:lnTo>
                    <a:cubicBezTo>
                      <a:pt x="11810" y="9287"/>
                      <a:pt x="12319" y="8035"/>
                      <a:pt x="12437" y="6746"/>
                    </a:cubicBezTo>
                    <a:lnTo>
                      <a:pt x="11904" y="6746"/>
                    </a:lnTo>
                    <a:cubicBezTo>
                      <a:pt x="11160" y="6746"/>
                      <a:pt x="11157" y="5617"/>
                      <a:pt x="11904" y="5617"/>
                    </a:cubicBezTo>
                    <a:lnTo>
                      <a:pt x="12440" y="5617"/>
                    </a:lnTo>
                    <a:cubicBezTo>
                      <a:pt x="12325" y="4364"/>
                      <a:pt x="11834" y="3175"/>
                      <a:pt x="11027" y="2211"/>
                    </a:cubicBezTo>
                    <a:lnTo>
                      <a:pt x="10651" y="2587"/>
                    </a:lnTo>
                    <a:cubicBezTo>
                      <a:pt x="10529" y="2709"/>
                      <a:pt x="10392" y="2760"/>
                      <a:pt x="10261" y="2760"/>
                    </a:cubicBezTo>
                    <a:cubicBezTo>
                      <a:pt x="9823" y="2760"/>
                      <a:pt x="9443" y="2197"/>
                      <a:pt x="9853" y="1789"/>
                    </a:cubicBezTo>
                    <a:lnTo>
                      <a:pt x="10232" y="1413"/>
                    </a:lnTo>
                    <a:cubicBezTo>
                      <a:pt x="9290" y="627"/>
                      <a:pt x="8037" y="115"/>
                      <a:pt x="6748" y="1"/>
                    </a:cubicBezTo>
                    <a:lnTo>
                      <a:pt x="6748" y="537"/>
                    </a:lnTo>
                    <a:cubicBezTo>
                      <a:pt x="6748" y="909"/>
                      <a:pt x="6466" y="1096"/>
                      <a:pt x="6183" y="1096"/>
                    </a:cubicBezTo>
                    <a:cubicBezTo>
                      <a:pt x="5901" y="1096"/>
                      <a:pt x="5619" y="910"/>
                      <a:pt x="5619" y="537"/>
                    </a:cubicBezTo>
                    <a:lnTo>
                      <a:pt x="5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4" name="Google Shape;644;g25410adaf7a_0_80"/>
            <p:cNvGrpSpPr/>
            <p:nvPr/>
          </p:nvGrpSpPr>
          <p:grpSpPr>
            <a:xfrm>
              <a:off x="3715303" y="2663327"/>
              <a:ext cx="219890" cy="339095"/>
              <a:chOff x="5726350" y="2028150"/>
              <a:chExt cx="312300" cy="481600"/>
            </a:xfrm>
          </p:grpSpPr>
          <p:sp>
            <p:nvSpPr>
              <p:cNvPr id="645" name="Google Shape;645;g25410adaf7a_0_80"/>
              <p:cNvSpPr/>
              <p:nvPr/>
            </p:nvSpPr>
            <p:spPr>
              <a:xfrm>
                <a:off x="5756075" y="2028150"/>
                <a:ext cx="252825" cy="83275"/>
              </a:xfrm>
              <a:custGeom>
                <a:rect b="b" l="l" r="r" t="t"/>
                <a:pathLst>
                  <a:path extrusionOk="0" h="3331" w="10113">
                    <a:moveTo>
                      <a:pt x="1639" y="1"/>
                    </a:moveTo>
                    <a:cubicBezTo>
                      <a:pt x="730" y="13"/>
                      <a:pt x="1" y="753"/>
                      <a:pt x="1" y="1666"/>
                    </a:cubicBezTo>
                    <a:cubicBezTo>
                      <a:pt x="1" y="2575"/>
                      <a:pt x="730" y="3316"/>
                      <a:pt x="1639" y="3331"/>
                    </a:cubicBezTo>
                    <a:lnTo>
                      <a:pt x="8474" y="3331"/>
                    </a:lnTo>
                    <a:cubicBezTo>
                      <a:pt x="9384" y="3316"/>
                      <a:pt x="10113" y="2575"/>
                      <a:pt x="10113" y="1666"/>
                    </a:cubicBezTo>
                    <a:cubicBezTo>
                      <a:pt x="10113" y="753"/>
                      <a:pt x="9384" y="13"/>
                      <a:pt x="84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g25410adaf7a_0_80"/>
              <p:cNvSpPr/>
              <p:nvPr/>
            </p:nvSpPr>
            <p:spPr>
              <a:xfrm>
                <a:off x="5726350" y="2139650"/>
                <a:ext cx="312300" cy="224425"/>
              </a:xfrm>
              <a:custGeom>
                <a:rect b="b" l="l" r="r" t="t"/>
                <a:pathLst>
                  <a:path extrusionOk="0" h="8977" w="12492">
                    <a:moveTo>
                      <a:pt x="2822" y="0"/>
                    </a:moveTo>
                    <a:lnTo>
                      <a:pt x="2822" y="4800"/>
                    </a:lnTo>
                    <a:cubicBezTo>
                      <a:pt x="1527" y="5589"/>
                      <a:pt x="542" y="6797"/>
                      <a:pt x="36" y="8224"/>
                    </a:cubicBezTo>
                    <a:lnTo>
                      <a:pt x="30" y="8233"/>
                    </a:lnTo>
                    <a:cubicBezTo>
                      <a:pt x="27" y="8242"/>
                      <a:pt x="24" y="8254"/>
                      <a:pt x="21" y="8266"/>
                    </a:cubicBezTo>
                    <a:cubicBezTo>
                      <a:pt x="18" y="8278"/>
                      <a:pt x="15" y="8281"/>
                      <a:pt x="15" y="8287"/>
                    </a:cubicBezTo>
                    <a:cubicBezTo>
                      <a:pt x="12" y="8296"/>
                      <a:pt x="9" y="8308"/>
                      <a:pt x="9" y="8317"/>
                    </a:cubicBezTo>
                    <a:cubicBezTo>
                      <a:pt x="6" y="8326"/>
                      <a:pt x="6" y="8335"/>
                      <a:pt x="3" y="8347"/>
                    </a:cubicBezTo>
                    <a:cubicBezTo>
                      <a:pt x="3" y="8356"/>
                      <a:pt x="3" y="8362"/>
                      <a:pt x="3" y="8368"/>
                    </a:cubicBezTo>
                    <a:cubicBezTo>
                      <a:pt x="0" y="8378"/>
                      <a:pt x="3" y="8393"/>
                      <a:pt x="3" y="8405"/>
                    </a:cubicBezTo>
                    <a:cubicBezTo>
                      <a:pt x="3" y="8408"/>
                      <a:pt x="3" y="8411"/>
                      <a:pt x="3" y="8414"/>
                    </a:cubicBezTo>
                    <a:lnTo>
                      <a:pt x="3" y="8426"/>
                    </a:lnTo>
                    <a:cubicBezTo>
                      <a:pt x="3" y="8438"/>
                      <a:pt x="3" y="8450"/>
                      <a:pt x="3" y="8462"/>
                    </a:cubicBezTo>
                    <a:lnTo>
                      <a:pt x="6" y="8483"/>
                    </a:lnTo>
                    <a:cubicBezTo>
                      <a:pt x="6" y="8495"/>
                      <a:pt x="9" y="8504"/>
                      <a:pt x="12" y="8513"/>
                    </a:cubicBezTo>
                    <a:cubicBezTo>
                      <a:pt x="12" y="8525"/>
                      <a:pt x="15" y="8531"/>
                      <a:pt x="15" y="8540"/>
                    </a:cubicBezTo>
                    <a:cubicBezTo>
                      <a:pt x="18" y="8549"/>
                      <a:pt x="21" y="8558"/>
                      <a:pt x="21" y="8564"/>
                    </a:cubicBezTo>
                    <a:cubicBezTo>
                      <a:pt x="24" y="8573"/>
                      <a:pt x="27" y="8585"/>
                      <a:pt x="33" y="8594"/>
                    </a:cubicBezTo>
                    <a:cubicBezTo>
                      <a:pt x="36" y="8606"/>
                      <a:pt x="36" y="8609"/>
                      <a:pt x="40" y="8615"/>
                    </a:cubicBezTo>
                    <a:cubicBezTo>
                      <a:pt x="43" y="8624"/>
                      <a:pt x="49" y="8636"/>
                      <a:pt x="52" y="8646"/>
                    </a:cubicBezTo>
                    <a:cubicBezTo>
                      <a:pt x="58" y="8658"/>
                      <a:pt x="58" y="8661"/>
                      <a:pt x="61" y="8667"/>
                    </a:cubicBezTo>
                    <a:cubicBezTo>
                      <a:pt x="67" y="8673"/>
                      <a:pt x="73" y="8685"/>
                      <a:pt x="76" y="8694"/>
                    </a:cubicBezTo>
                    <a:cubicBezTo>
                      <a:pt x="82" y="8703"/>
                      <a:pt x="85" y="8709"/>
                      <a:pt x="88" y="8715"/>
                    </a:cubicBezTo>
                    <a:cubicBezTo>
                      <a:pt x="94" y="8721"/>
                      <a:pt x="100" y="8730"/>
                      <a:pt x="106" y="8739"/>
                    </a:cubicBezTo>
                    <a:cubicBezTo>
                      <a:pt x="112" y="8748"/>
                      <a:pt x="115" y="8754"/>
                      <a:pt x="121" y="8760"/>
                    </a:cubicBezTo>
                    <a:cubicBezTo>
                      <a:pt x="127" y="8769"/>
                      <a:pt x="133" y="8775"/>
                      <a:pt x="139" y="8781"/>
                    </a:cubicBezTo>
                    <a:cubicBezTo>
                      <a:pt x="145" y="8787"/>
                      <a:pt x="151" y="8796"/>
                      <a:pt x="157" y="8802"/>
                    </a:cubicBezTo>
                    <a:lnTo>
                      <a:pt x="175" y="8820"/>
                    </a:lnTo>
                    <a:cubicBezTo>
                      <a:pt x="181" y="8826"/>
                      <a:pt x="190" y="8832"/>
                      <a:pt x="196" y="8841"/>
                    </a:cubicBezTo>
                    <a:lnTo>
                      <a:pt x="217" y="8856"/>
                    </a:lnTo>
                    <a:lnTo>
                      <a:pt x="238" y="8874"/>
                    </a:lnTo>
                    <a:lnTo>
                      <a:pt x="262" y="8889"/>
                    </a:lnTo>
                    <a:lnTo>
                      <a:pt x="283" y="8901"/>
                    </a:lnTo>
                    <a:lnTo>
                      <a:pt x="314" y="8917"/>
                    </a:lnTo>
                    <a:cubicBezTo>
                      <a:pt x="320" y="8920"/>
                      <a:pt x="326" y="8923"/>
                      <a:pt x="332" y="8926"/>
                    </a:cubicBezTo>
                    <a:cubicBezTo>
                      <a:pt x="341" y="8929"/>
                      <a:pt x="356" y="8938"/>
                      <a:pt x="368" y="8941"/>
                    </a:cubicBezTo>
                    <a:lnTo>
                      <a:pt x="377" y="8947"/>
                    </a:lnTo>
                    <a:lnTo>
                      <a:pt x="386" y="8947"/>
                    </a:lnTo>
                    <a:lnTo>
                      <a:pt x="413" y="8956"/>
                    </a:lnTo>
                    <a:lnTo>
                      <a:pt x="437" y="8962"/>
                    </a:lnTo>
                    <a:lnTo>
                      <a:pt x="461" y="8968"/>
                    </a:lnTo>
                    <a:cubicBezTo>
                      <a:pt x="473" y="8971"/>
                      <a:pt x="485" y="8971"/>
                      <a:pt x="497" y="8974"/>
                    </a:cubicBezTo>
                    <a:lnTo>
                      <a:pt x="512" y="8977"/>
                    </a:lnTo>
                    <a:lnTo>
                      <a:pt x="11928" y="8977"/>
                    </a:lnTo>
                    <a:cubicBezTo>
                      <a:pt x="11946" y="8977"/>
                      <a:pt x="11967" y="8977"/>
                      <a:pt x="11985" y="8974"/>
                    </a:cubicBezTo>
                    <a:lnTo>
                      <a:pt x="11991" y="8974"/>
                    </a:lnTo>
                    <a:cubicBezTo>
                      <a:pt x="12006" y="8974"/>
                      <a:pt x="12021" y="8971"/>
                      <a:pt x="12033" y="8968"/>
                    </a:cubicBezTo>
                    <a:lnTo>
                      <a:pt x="12051" y="8965"/>
                    </a:lnTo>
                    <a:cubicBezTo>
                      <a:pt x="12063" y="8962"/>
                      <a:pt x="12072" y="8959"/>
                      <a:pt x="12085" y="8956"/>
                    </a:cubicBezTo>
                    <a:lnTo>
                      <a:pt x="12106" y="8950"/>
                    </a:lnTo>
                    <a:lnTo>
                      <a:pt x="12118" y="8947"/>
                    </a:lnTo>
                    <a:lnTo>
                      <a:pt x="12130" y="8941"/>
                    </a:lnTo>
                    <a:lnTo>
                      <a:pt x="12160" y="8929"/>
                    </a:lnTo>
                    <a:lnTo>
                      <a:pt x="12184" y="8917"/>
                    </a:lnTo>
                    <a:cubicBezTo>
                      <a:pt x="12193" y="8914"/>
                      <a:pt x="12199" y="8907"/>
                      <a:pt x="12208" y="8904"/>
                    </a:cubicBezTo>
                    <a:cubicBezTo>
                      <a:pt x="12214" y="8898"/>
                      <a:pt x="12226" y="8892"/>
                      <a:pt x="12235" y="8889"/>
                    </a:cubicBezTo>
                    <a:lnTo>
                      <a:pt x="12253" y="8877"/>
                    </a:lnTo>
                    <a:cubicBezTo>
                      <a:pt x="12262" y="8868"/>
                      <a:pt x="12271" y="8862"/>
                      <a:pt x="12280" y="8856"/>
                    </a:cubicBezTo>
                    <a:lnTo>
                      <a:pt x="12295" y="8844"/>
                    </a:lnTo>
                    <a:cubicBezTo>
                      <a:pt x="12304" y="8835"/>
                      <a:pt x="12313" y="8826"/>
                      <a:pt x="12319" y="8820"/>
                    </a:cubicBezTo>
                    <a:lnTo>
                      <a:pt x="12334" y="8805"/>
                    </a:lnTo>
                    <a:cubicBezTo>
                      <a:pt x="12343" y="8796"/>
                      <a:pt x="12349" y="8790"/>
                      <a:pt x="12359" y="8781"/>
                    </a:cubicBezTo>
                    <a:lnTo>
                      <a:pt x="12371" y="8763"/>
                    </a:lnTo>
                    <a:lnTo>
                      <a:pt x="12389" y="8739"/>
                    </a:lnTo>
                    <a:lnTo>
                      <a:pt x="12404" y="8718"/>
                    </a:lnTo>
                    <a:cubicBezTo>
                      <a:pt x="12410" y="8709"/>
                      <a:pt x="12413" y="8703"/>
                      <a:pt x="12419" y="8694"/>
                    </a:cubicBezTo>
                    <a:cubicBezTo>
                      <a:pt x="12422" y="8688"/>
                      <a:pt x="12428" y="8679"/>
                      <a:pt x="12431" y="8670"/>
                    </a:cubicBezTo>
                    <a:cubicBezTo>
                      <a:pt x="12437" y="8661"/>
                      <a:pt x="12440" y="8655"/>
                      <a:pt x="12443" y="8646"/>
                    </a:cubicBezTo>
                    <a:cubicBezTo>
                      <a:pt x="12446" y="8639"/>
                      <a:pt x="12449" y="8627"/>
                      <a:pt x="12455" y="8618"/>
                    </a:cubicBezTo>
                    <a:cubicBezTo>
                      <a:pt x="12458" y="8609"/>
                      <a:pt x="12461" y="8603"/>
                      <a:pt x="12461" y="8594"/>
                    </a:cubicBezTo>
                    <a:cubicBezTo>
                      <a:pt x="12464" y="8588"/>
                      <a:pt x="12467" y="8576"/>
                      <a:pt x="12470" y="8567"/>
                    </a:cubicBezTo>
                    <a:cubicBezTo>
                      <a:pt x="12473" y="8558"/>
                      <a:pt x="12476" y="8549"/>
                      <a:pt x="12479" y="8540"/>
                    </a:cubicBezTo>
                    <a:cubicBezTo>
                      <a:pt x="12479" y="8534"/>
                      <a:pt x="12482" y="8525"/>
                      <a:pt x="12482" y="8516"/>
                    </a:cubicBezTo>
                    <a:cubicBezTo>
                      <a:pt x="12485" y="8507"/>
                      <a:pt x="12485" y="8495"/>
                      <a:pt x="12488" y="8486"/>
                    </a:cubicBezTo>
                    <a:lnTo>
                      <a:pt x="12491" y="8462"/>
                    </a:lnTo>
                    <a:cubicBezTo>
                      <a:pt x="12491" y="8450"/>
                      <a:pt x="12491" y="8438"/>
                      <a:pt x="12491" y="8426"/>
                    </a:cubicBezTo>
                    <a:lnTo>
                      <a:pt x="12491" y="8414"/>
                    </a:lnTo>
                    <a:cubicBezTo>
                      <a:pt x="12491" y="8411"/>
                      <a:pt x="12491" y="8408"/>
                      <a:pt x="12491" y="8405"/>
                    </a:cubicBezTo>
                    <a:lnTo>
                      <a:pt x="12491" y="8371"/>
                    </a:lnTo>
                    <a:cubicBezTo>
                      <a:pt x="12491" y="8359"/>
                      <a:pt x="12491" y="8356"/>
                      <a:pt x="12491" y="8347"/>
                    </a:cubicBezTo>
                    <a:cubicBezTo>
                      <a:pt x="12488" y="8338"/>
                      <a:pt x="12488" y="8329"/>
                      <a:pt x="12485" y="8317"/>
                    </a:cubicBezTo>
                    <a:cubicBezTo>
                      <a:pt x="12482" y="8308"/>
                      <a:pt x="12482" y="8299"/>
                      <a:pt x="12479" y="8290"/>
                    </a:cubicBezTo>
                    <a:cubicBezTo>
                      <a:pt x="12476" y="8278"/>
                      <a:pt x="12476" y="8275"/>
                      <a:pt x="12473" y="8266"/>
                    </a:cubicBezTo>
                    <a:cubicBezTo>
                      <a:pt x="12473" y="8260"/>
                      <a:pt x="12467" y="8245"/>
                      <a:pt x="12464" y="8233"/>
                    </a:cubicBezTo>
                    <a:lnTo>
                      <a:pt x="12461" y="8224"/>
                    </a:lnTo>
                    <a:cubicBezTo>
                      <a:pt x="11955" y="6797"/>
                      <a:pt x="10970" y="5589"/>
                      <a:pt x="9676" y="4803"/>
                    </a:cubicBezTo>
                    <a:lnTo>
                      <a:pt x="96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g25410adaf7a_0_80"/>
              <p:cNvSpPr/>
              <p:nvPr/>
            </p:nvSpPr>
            <p:spPr>
              <a:xfrm>
                <a:off x="5842500" y="2392350"/>
                <a:ext cx="79975" cy="117400"/>
              </a:xfrm>
              <a:custGeom>
                <a:rect b="b" l="l" r="r" t="t"/>
                <a:pathLst>
                  <a:path extrusionOk="0" h="4696" w="3199">
                    <a:moveTo>
                      <a:pt x="4" y="1"/>
                    </a:moveTo>
                    <a:lnTo>
                      <a:pt x="4" y="1651"/>
                    </a:lnTo>
                    <a:cubicBezTo>
                      <a:pt x="1" y="2591"/>
                      <a:pt x="287" y="3509"/>
                      <a:pt x="820" y="4283"/>
                    </a:cubicBezTo>
                    <a:cubicBezTo>
                      <a:pt x="994" y="4542"/>
                      <a:pt x="1287" y="4696"/>
                      <a:pt x="1600" y="4696"/>
                    </a:cubicBezTo>
                    <a:cubicBezTo>
                      <a:pt x="1913" y="4696"/>
                      <a:pt x="2205" y="4542"/>
                      <a:pt x="2380" y="4283"/>
                    </a:cubicBezTo>
                    <a:cubicBezTo>
                      <a:pt x="2913" y="3509"/>
                      <a:pt x="3199" y="2591"/>
                      <a:pt x="3196" y="1651"/>
                    </a:cubicBezTo>
                    <a:lnTo>
                      <a:pt x="31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8" name="Google Shape;648;g25410adaf7a_0_80"/>
            <p:cNvGrpSpPr/>
            <p:nvPr/>
          </p:nvGrpSpPr>
          <p:grpSpPr>
            <a:xfrm>
              <a:off x="3654954" y="3799598"/>
              <a:ext cx="340573" cy="339271"/>
              <a:chOff x="898875" y="4399275"/>
              <a:chExt cx="483700" cy="481850"/>
            </a:xfrm>
          </p:grpSpPr>
          <p:sp>
            <p:nvSpPr>
              <p:cNvPr id="649" name="Google Shape;649;g25410adaf7a_0_80"/>
              <p:cNvSpPr/>
              <p:nvPr/>
            </p:nvSpPr>
            <p:spPr>
              <a:xfrm>
                <a:off x="992750" y="4642900"/>
                <a:ext cx="145300" cy="144100"/>
              </a:xfrm>
              <a:custGeom>
                <a:rect b="b" l="l" r="r" t="t"/>
                <a:pathLst>
                  <a:path extrusionOk="0" h="5764" w="5812">
                    <a:moveTo>
                      <a:pt x="994" y="0"/>
                    </a:moveTo>
                    <a:lnTo>
                      <a:pt x="988" y="12"/>
                    </a:lnTo>
                    <a:cubicBezTo>
                      <a:pt x="988" y="9"/>
                      <a:pt x="991" y="6"/>
                      <a:pt x="991" y="3"/>
                    </a:cubicBezTo>
                    <a:lnTo>
                      <a:pt x="991" y="3"/>
                    </a:lnTo>
                    <a:lnTo>
                      <a:pt x="979" y="27"/>
                    </a:lnTo>
                    <a:lnTo>
                      <a:pt x="108" y="1759"/>
                    </a:lnTo>
                    <a:cubicBezTo>
                      <a:pt x="0" y="1976"/>
                      <a:pt x="42" y="2241"/>
                      <a:pt x="214" y="2415"/>
                    </a:cubicBezTo>
                    <a:lnTo>
                      <a:pt x="3397" y="5598"/>
                    </a:lnTo>
                    <a:cubicBezTo>
                      <a:pt x="3506" y="5707"/>
                      <a:pt x="3649" y="5763"/>
                      <a:pt x="3795" y="5763"/>
                    </a:cubicBezTo>
                    <a:cubicBezTo>
                      <a:pt x="3883" y="5763"/>
                      <a:pt x="3971" y="5743"/>
                      <a:pt x="4053" y="5701"/>
                    </a:cubicBezTo>
                    <a:lnTo>
                      <a:pt x="5797" y="4827"/>
                    </a:lnTo>
                    <a:lnTo>
                      <a:pt x="5800" y="4824"/>
                    </a:lnTo>
                    <a:lnTo>
                      <a:pt x="5812" y="4818"/>
                    </a:lnTo>
                    <a:lnTo>
                      <a:pt x="9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g25410adaf7a_0_80"/>
              <p:cNvSpPr/>
              <p:nvPr/>
            </p:nvSpPr>
            <p:spPr>
              <a:xfrm>
                <a:off x="1138025" y="476335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g25410adaf7a_0_80"/>
              <p:cNvSpPr/>
              <p:nvPr/>
            </p:nvSpPr>
            <p:spPr>
              <a:xfrm>
                <a:off x="1269550" y="4399275"/>
                <a:ext cx="113025" cy="112125"/>
              </a:xfrm>
              <a:custGeom>
                <a:rect b="b" l="l" r="r" t="t"/>
                <a:pathLst>
                  <a:path extrusionOk="0" h="4485" w="4521">
                    <a:moveTo>
                      <a:pt x="3066" y="1"/>
                    </a:moveTo>
                    <a:cubicBezTo>
                      <a:pt x="1947" y="1"/>
                      <a:pt x="938" y="82"/>
                      <a:pt x="0" y="239"/>
                    </a:cubicBezTo>
                    <a:lnTo>
                      <a:pt x="9" y="895"/>
                    </a:lnTo>
                    <a:cubicBezTo>
                      <a:pt x="34" y="2862"/>
                      <a:pt x="1623" y="4452"/>
                      <a:pt x="3590" y="4476"/>
                    </a:cubicBezTo>
                    <a:lnTo>
                      <a:pt x="4243" y="4485"/>
                    </a:lnTo>
                    <a:cubicBezTo>
                      <a:pt x="4439" y="3313"/>
                      <a:pt x="4520" y="2028"/>
                      <a:pt x="4469" y="561"/>
                    </a:cubicBezTo>
                    <a:cubicBezTo>
                      <a:pt x="4457" y="266"/>
                      <a:pt x="4219" y="28"/>
                      <a:pt x="3924" y="16"/>
                    </a:cubicBezTo>
                    <a:cubicBezTo>
                      <a:pt x="3631" y="6"/>
                      <a:pt x="3345" y="1"/>
                      <a:pt x="30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g25410adaf7a_0_80"/>
              <p:cNvSpPr/>
              <p:nvPr/>
            </p:nvSpPr>
            <p:spPr>
              <a:xfrm>
                <a:off x="1161975" y="4531175"/>
                <a:ext cx="91400" cy="84350"/>
              </a:xfrm>
              <a:custGeom>
                <a:rect b="b" l="l" r="r" t="t"/>
                <a:pathLst>
                  <a:path extrusionOk="0" h="3374" w="3656">
                    <a:moveTo>
                      <a:pt x="1821" y="1"/>
                    </a:moveTo>
                    <a:cubicBezTo>
                      <a:pt x="1137" y="1"/>
                      <a:pt x="523" y="415"/>
                      <a:pt x="262" y="1046"/>
                    </a:cubicBezTo>
                    <a:cubicBezTo>
                      <a:pt x="0" y="1678"/>
                      <a:pt x="145" y="2410"/>
                      <a:pt x="633" y="2894"/>
                    </a:cubicBezTo>
                    <a:cubicBezTo>
                      <a:pt x="952" y="3214"/>
                      <a:pt x="1391" y="3373"/>
                      <a:pt x="1830" y="3373"/>
                    </a:cubicBezTo>
                    <a:cubicBezTo>
                      <a:pt x="2269" y="3373"/>
                      <a:pt x="2707" y="3214"/>
                      <a:pt x="3027" y="2894"/>
                    </a:cubicBezTo>
                    <a:cubicBezTo>
                      <a:pt x="3511" y="2410"/>
                      <a:pt x="3656" y="1681"/>
                      <a:pt x="3394" y="1046"/>
                    </a:cubicBezTo>
                    <a:cubicBezTo>
                      <a:pt x="3132" y="413"/>
                      <a:pt x="2515" y="1"/>
                      <a:pt x="1828" y="1"/>
                    </a:cubicBezTo>
                    <a:cubicBezTo>
                      <a:pt x="1826" y="1"/>
                      <a:pt x="1823" y="1"/>
                      <a:pt x="18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g25410adaf7a_0_80"/>
              <p:cNvSpPr/>
              <p:nvPr/>
            </p:nvSpPr>
            <p:spPr>
              <a:xfrm>
                <a:off x="1031050" y="4411100"/>
                <a:ext cx="338650" cy="338725"/>
              </a:xfrm>
              <a:custGeom>
                <a:rect b="b" l="l" r="r" t="t"/>
                <a:pathLst>
                  <a:path extrusionOk="0" h="13549" w="13546">
                    <a:moveTo>
                      <a:pt x="7066" y="3673"/>
                    </a:moveTo>
                    <a:cubicBezTo>
                      <a:pt x="7800" y="3673"/>
                      <a:pt x="8522" y="3960"/>
                      <a:pt x="9062" y="4500"/>
                    </a:cubicBezTo>
                    <a:cubicBezTo>
                      <a:pt x="10170" y="5602"/>
                      <a:pt x="10170" y="7393"/>
                      <a:pt x="9062" y="8492"/>
                    </a:cubicBezTo>
                    <a:cubicBezTo>
                      <a:pt x="8522" y="9032"/>
                      <a:pt x="7800" y="9319"/>
                      <a:pt x="7066" y="9319"/>
                    </a:cubicBezTo>
                    <a:cubicBezTo>
                      <a:pt x="6702" y="9319"/>
                      <a:pt x="6334" y="9248"/>
                      <a:pt x="5984" y="9104"/>
                    </a:cubicBezTo>
                    <a:cubicBezTo>
                      <a:pt x="4930" y="8667"/>
                      <a:pt x="4244" y="7637"/>
                      <a:pt x="4244" y="6496"/>
                    </a:cubicBezTo>
                    <a:cubicBezTo>
                      <a:pt x="4244" y="5355"/>
                      <a:pt x="4930" y="4325"/>
                      <a:pt x="5984" y="3888"/>
                    </a:cubicBezTo>
                    <a:cubicBezTo>
                      <a:pt x="6334" y="3744"/>
                      <a:pt x="6702" y="3673"/>
                      <a:pt x="7066" y="3673"/>
                    </a:cubicBezTo>
                    <a:close/>
                    <a:moveTo>
                      <a:pt x="3868" y="9124"/>
                    </a:moveTo>
                    <a:cubicBezTo>
                      <a:pt x="4006" y="9124"/>
                      <a:pt x="4147" y="9176"/>
                      <a:pt x="4262" y="9290"/>
                    </a:cubicBezTo>
                    <a:cubicBezTo>
                      <a:pt x="4481" y="9510"/>
                      <a:pt x="4481" y="9869"/>
                      <a:pt x="4262" y="10088"/>
                    </a:cubicBezTo>
                    <a:cubicBezTo>
                      <a:pt x="4147" y="10204"/>
                      <a:pt x="4005" y="10255"/>
                      <a:pt x="3866" y="10255"/>
                    </a:cubicBezTo>
                    <a:cubicBezTo>
                      <a:pt x="3576" y="10255"/>
                      <a:pt x="3298" y="10031"/>
                      <a:pt x="3298" y="9691"/>
                    </a:cubicBezTo>
                    <a:cubicBezTo>
                      <a:pt x="3298" y="9350"/>
                      <a:pt x="3577" y="9124"/>
                      <a:pt x="3868" y="9124"/>
                    </a:cubicBezTo>
                    <a:close/>
                    <a:moveTo>
                      <a:pt x="8414" y="1"/>
                    </a:moveTo>
                    <a:cubicBezTo>
                      <a:pt x="6466" y="507"/>
                      <a:pt x="4888" y="1425"/>
                      <a:pt x="3518" y="2846"/>
                    </a:cubicBezTo>
                    <a:cubicBezTo>
                      <a:pt x="2169" y="4244"/>
                      <a:pt x="1000" y="6282"/>
                      <a:pt x="1" y="8212"/>
                    </a:cubicBezTo>
                    <a:lnTo>
                      <a:pt x="5337" y="13548"/>
                    </a:lnTo>
                    <a:cubicBezTo>
                      <a:pt x="7267" y="12549"/>
                      <a:pt x="9309" y="11380"/>
                      <a:pt x="10706" y="10031"/>
                    </a:cubicBezTo>
                    <a:cubicBezTo>
                      <a:pt x="12124" y="8664"/>
                      <a:pt x="13039" y="7086"/>
                      <a:pt x="13545" y="5138"/>
                    </a:cubicBezTo>
                    <a:lnTo>
                      <a:pt x="13112" y="5129"/>
                    </a:lnTo>
                    <a:cubicBezTo>
                      <a:pt x="10534" y="5099"/>
                      <a:pt x="8453" y="3015"/>
                      <a:pt x="8420" y="440"/>
                    </a:cubicBezTo>
                    <a:lnTo>
                      <a:pt x="84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g25410adaf7a_0_80"/>
              <p:cNvSpPr/>
              <p:nvPr/>
            </p:nvSpPr>
            <p:spPr>
              <a:xfrm>
                <a:off x="1130500" y="4740450"/>
                <a:ext cx="108950" cy="111250"/>
              </a:xfrm>
              <a:custGeom>
                <a:rect b="b" l="l" r="r" t="t"/>
                <a:pathLst>
                  <a:path extrusionOk="0" h="4450" w="4358">
                    <a:moveTo>
                      <a:pt x="4358" y="1"/>
                    </a:moveTo>
                    <a:lnTo>
                      <a:pt x="4358" y="1"/>
                    </a:lnTo>
                    <a:cubicBezTo>
                      <a:pt x="2906" y="877"/>
                      <a:pt x="1437" y="1609"/>
                      <a:pt x="1" y="2332"/>
                    </a:cubicBezTo>
                    <a:cubicBezTo>
                      <a:pt x="58" y="3090"/>
                      <a:pt x="112" y="3789"/>
                      <a:pt x="118" y="3882"/>
                    </a:cubicBezTo>
                    <a:cubicBezTo>
                      <a:pt x="118" y="4211"/>
                      <a:pt x="387" y="4450"/>
                      <a:pt x="683" y="4450"/>
                    </a:cubicBezTo>
                    <a:cubicBezTo>
                      <a:pt x="767" y="4450"/>
                      <a:pt x="854" y="4430"/>
                      <a:pt x="937" y="4388"/>
                    </a:cubicBezTo>
                    <a:cubicBezTo>
                      <a:pt x="1039" y="4295"/>
                      <a:pt x="3858" y="3208"/>
                      <a:pt x="4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g25410adaf7a_0_80"/>
              <p:cNvSpPr/>
              <p:nvPr/>
            </p:nvSpPr>
            <p:spPr>
              <a:xfrm>
                <a:off x="927325" y="4539825"/>
                <a:ext cx="114150" cy="109800"/>
              </a:xfrm>
              <a:custGeom>
                <a:rect b="b" l="l" r="r" t="t"/>
                <a:pathLst>
                  <a:path extrusionOk="0" h="4392" w="4566">
                    <a:moveTo>
                      <a:pt x="4565" y="1"/>
                    </a:moveTo>
                    <a:lnTo>
                      <a:pt x="4565" y="1"/>
                    </a:lnTo>
                    <a:cubicBezTo>
                      <a:pt x="1268" y="459"/>
                      <a:pt x="184" y="3334"/>
                      <a:pt x="91" y="3437"/>
                    </a:cubicBezTo>
                    <a:cubicBezTo>
                      <a:pt x="0" y="3611"/>
                      <a:pt x="9" y="3822"/>
                      <a:pt x="112" y="3988"/>
                    </a:cubicBezTo>
                    <a:cubicBezTo>
                      <a:pt x="295" y="4286"/>
                      <a:pt x="606" y="4232"/>
                      <a:pt x="723" y="4256"/>
                    </a:cubicBezTo>
                    <a:lnTo>
                      <a:pt x="2214" y="4391"/>
                    </a:lnTo>
                    <a:cubicBezTo>
                      <a:pt x="2945" y="2928"/>
                      <a:pt x="3680" y="1458"/>
                      <a:pt x="45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g25410adaf7a_0_80"/>
              <p:cNvSpPr/>
              <p:nvPr/>
            </p:nvSpPr>
            <p:spPr>
              <a:xfrm>
                <a:off x="898875" y="4711550"/>
                <a:ext cx="170825" cy="169575"/>
              </a:xfrm>
              <a:custGeom>
                <a:rect b="b" l="l" r="r" t="t"/>
                <a:pathLst>
                  <a:path extrusionOk="0" h="6783" w="6833">
                    <a:moveTo>
                      <a:pt x="2846" y="1"/>
                    </a:moveTo>
                    <a:cubicBezTo>
                      <a:pt x="1747" y="1052"/>
                      <a:pt x="503" y="4602"/>
                      <a:pt x="63" y="6050"/>
                    </a:cubicBezTo>
                    <a:cubicBezTo>
                      <a:pt x="0" y="6252"/>
                      <a:pt x="54" y="6469"/>
                      <a:pt x="202" y="6616"/>
                    </a:cubicBezTo>
                    <a:cubicBezTo>
                      <a:pt x="309" y="6724"/>
                      <a:pt x="454" y="6782"/>
                      <a:pt x="602" y="6782"/>
                    </a:cubicBezTo>
                    <a:cubicBezTo>
                      <a:pt x="656" y="6782"/>
                      <a:pt x="711" y="6774"/>
                      <a:pt x="765" y="6758"/>
                    </a:cubicBezTo>
                    <a:cubicBezTo>
                      <a:pt x="2225" y="6318"/>
                      <a:pt x="5782" y="5084"/>
                      <a:pt x="6833" y="3981"/>
                    </a:cubicBezTo>
                    <a:cubicBezTo>
                      <a:pt x="6655" y="3900"/>
                      <a:pt x="6492" y="3789"/>
                      <a:pt x="6354" y="3650"/>
                    </a:cubicBezTo>
                    <a:lnTo>
                      <a:pt x="5167" y="2464"/>
                    </a:lnTo>
                    <a:lnTo>
                      <a:pt x="4767" y="2861"/>
                    </a:lnTo>
                    <a:cubicBezTo>
                      <a:pt x="4658" y="2967"/>
                      <a:pt x="4517" y="3020"/>
                      <a:pt x="4375" y="3020"/>
                    </a:cubicBezTo>
                    <a:cubicBezTo>
                      <a:pt x="4231" y="3020"/>
                      <a:pt x="4086" y="2965"/>
                      <a:pt x="3975" y="2855"/>
                    </a:cubicBezTo>
                    <a:cubicBezTo>
                      <a:pt x="3758" y="2638"/>
                      <a:pt x="3755" y="2286"/>
                      <a:pt x="3969" y="2063"/>
                    </a:cubicBezTo>
                    <a:lnTo>
                      <a:pt x="4369" y="1663"/>
                    </a:lnTo>
                    <a:lnTo>
                      <a:pt x="3171" y="464"/>
                    </a:lnTo>
                    <a:cubicBezTo>
                      <a:pt x="3035" y="329"/>
                      <a:pt x="2927" y="172"/>
                      <a:pt x="28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7" name="Google Shape;657;g25410adaf7a_0_80"/>
            <p:cNvGrpSpPr/>
            <p:nvPr/>
          </p:nvGrpSpPr>
          <p:grpSpPr>
            <a:xfrm>
              <a:off x="710275" y="1696445"/>
              <a:ext cx="2460575" cy="2272939"/>
              <a:chOff x="710275" y="1696445"/>
              <a:chExt cx="2460575" cy="2272939"/>
            </a:xfrm>
          </p:grpSpPr>
          <p:grpSp>
            <p:nvGrpSpPr>
              <p:cNvPr id="658" name="Google Shape;658;g25410adaf7a_0_80"/>
              <p:cNvGrpSpPr/>
              <p:nvPr/>
            </p:nvGrpSpPr>
            <p:grpSpPr>
              <a:xfrm>
                <a:off x="2288356" y="1696445"/>
                <a:ext cx="882450" cy="1136250"/>
                <a:chOff x="2288356" y="1696445"/>
                <a:chExt cx="882450" cy="1136250"/>
              </a:xfrm>
            </p:grpSpPr>
            <p:sp>
              <p:nvSpPr>
                <p:cNvPr id="659" name="Google Shape;659;g25410adaf7a_0_80"/>
                <p:cNvSpPr/>
                <p:nvPr/>
              </p:nvSpPr>
              <p:spPr>
                <a:xfrm flipH="1">
                  <a:off x="2288356" y="1696445"/>
                  <a:ext cx="773700" cy="773700"/>
                </a:xfrm>
                <a:prstGeom prst="arc">
                  <a:avLst>
                    <a:gd fmla="val 16200000" name="adj1"/>
                    <a:gd fmla="val 0" name="adj2"/>
                  </a:avLst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60" name="Google Shape;660;g25410adaf7a_0_80"/>
                <p:cNvCxnSpPr>
                  <a:stCxn id="659" idx="0"/>
                </p:cNvCxnSpPr>
                <p:nvPr/>
              </p:nvCxnSpPr>
              <p:spPr>
                <a:xfrm>
                  <a:off x="2675206" y="1696445"/>
                  <a:ext cx="495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  <p:cxnSp>
              <p:nvCxnSpPr>
                <p:cNvPr id="661" name="Google Shape;661;g25410adaf7a_0_80"/>
                <p:cNvCxnSpPr>
                  <a:stCxn id="659" idx="2"/>
                </p:cNvCxnSpPr>
                <p:nvPr/>
              </p:nvCxnSpPr>
              <p:spPr>
                <a:xfrm>
                  <a:off x="2288356" y="2083295"/>
                  <a:ext cx="0" cy="74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2" name="Google Shape;662;g25410adaf7a_0_80"/>
              <p:cNvGrpSpPr/>
              <p:nvPr/>
            </p:nvGrpSpPr>
            <p:grpSpPr>
              <a:xfrm>
                <a:off x="2288408" y="2832904"/>
                <a:ext cx="882422" cy="1136481"/>
                <a:chOff x="7009125" y="3265500"/>
                <a:chExt cx="565800" cy="728700"/>
              </a:xfrm>
            </p:grpSpPr>
            <p:sp>
              <p:nvSpPr>
                <p:cNvPr id="663" name="Google Shape;663;g25410adaf7a_0_80"/>
                <p:cNvSpPr/>
                <p:nvPr/>
              </p:nvSpPr>
              <p:spPr>
                <a:xfrm rot="10800000">
                  <a:off x="7009125" y="3498000"/>
                  <a:ext cx="496200" cy="496200"/>
                </a:xfrm>
                <a:prstGeom prst="arc">
                  <a:avLst>
                    <a:gd fmla="val 16200000" name="adj1"/>
                    <a:gd fmla="val 0" name="adj2"/>
                  </a:avLst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64" name="Google Shape;664;g25410adaf7a_0_80"/>
                <p:cNvCxnSpPr>
                  <a:stCxn id="663" idx="0"/>
                </p:cNvCxnSpPr>
                <p:nvPr/>
              </p:nvCxnSpPr>
              <p:spPr>
                <a:xfrm>
                  <a:off x="7257225" y="3994200"/>
                  <a:ext cx="3177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  <p:cxnSp>
              <p:nvCxnSpPr>
                <p:cNvPr id="665" name="Google Shape;665;g25410adaf7a_0_80"/>
                <p:cNvCxnSpPr>
                  <a:stCxn id="663" idx="2"/>
                </p:cNvCxnSpPr>
                <p:nvPr/>
              </p:nvCxnSpPr>
              <p:spPr>
                <a:xfrm rot="10800000">
                  <a:off x="7009125" y="3265500"/>
                  <a:ext cx="0" cy="480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666" name="Google Shape;666;g25410adaf7a_0_80"/>
              <p:cNvCxnSpPr/>
              <p:nvPr/>
            </p:nvCxnSpPr>
            <p:spPr>
              <a:xfrm>
                <a:off x="1602150" y="2832788"/>
                <a:ext cx="1568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sp>
            <p:nvSpPr>
              <p:cNvPr id="667" name="Google Shape;667;g25410adaf7a_0_80"/>
              <p:cNvSpPr/>
              <p:nvPr/>
            </p:nvSpPr>
            <p:spPr>
              <a:xfrm>
                <a:off x="2215781" y="2760409"/>
                <a:ext cx="144900" cy="144900"/>
              </a:xfrm>
              <a:prstGeom prst="ellipse">
                <a:avLst/>
              </a:prstGeom>
              <a:solidFill>
                <a:srgbClr val="FFFFFF"/>
              </a:solidFill>
              <a:ln cap="flat" cmpd="sng" w="28575">
                <a:solidFill>
                  <a:srgbClr val="9C27B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g25410adaf7a_0_80"/>
              <p:cNvSpPr/>
              <p:nvPr/>
            </p:nvSpPr>
            <p:spPr>
              <a:xfrm>
                <a:off x="710275" y="2181958"/>
                <a:ext cx="1301700" cy="1301700"/>
              </a:xfrm>
              <a:prstGeom prst="ellipse">
                <a:avLst/>
              </a:prstGeom>
              <a:solidFill>
                <a:srgbClr val="9C27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g25410adaf7a_0_80"/>
              <p:cNvSpPr/>
              <p:nvPr/>
            </p:nvSpPr>
            <p:spPr>
              <a:xfrm>
                <a:off x="848097" y="2319958"/>
                <a:ext cx="1025700" cy="1025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ru-RU" sz="1700" u="none" cap="none" strike="noStrike">
                    <a:solidFill>
                      <a:srgbClr val="9C27B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b="0" i="0" sz="1700" u="none" cap="none" strike="noStrike">
                  <a:solidFill>
                    <a:srgbClr val="9C27B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670" name="Google Shape;670;g25410adaf7a_0_80"/>
          <p:cNvSpPr txBox="1"/>
          <p:nvPr/>
        </p:nvSpPr>
        <p:spPr>
          <a:xfrm>
            <a:off x="3618700" y="2609370"/>
            <a:ext cx="1664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ru-RU" sz="21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</a:t>
            </a:r>
            <a:r>
              <a:rPr b="1" i="0" lang="ru-RU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уровень </a:t>
            </a:r>
            <a:endParaRPr b="1" i="0" sz="1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g25410adaf7a_0_80"/>
          <p:cNvSpPr txBox="1"/>
          <p:nvPr/>
        </p:nvSpPr>
        <p:spPr>
          <a:xfrm>
            <a:off x="3618700" y="3726219"/>
            <a:ext cx="1664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ru-RU" sz="21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</a:t>
            </a:r>
            <a:r>
              <a:rPr b="1" i="0" lang="ru-RU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уровень </a:t>
            </a:r>
            <a:endParaRPr b="1" i="0" sz="1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g25410adaf7a_0_80"/>
          <p:cNvSpPr txBox="1"/>
          <p:nvPr/>
        </p:nvSpPr>
        <p:spPr>
          <a:xfrm>
            <a:off x="5987900" y="2496150"/>
            <a:ext cx="23442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ru-R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 </a:t>
            </a:r>
            <a:r>
              <a:rPr b="1" i="0" lang="ru-RU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стоматологических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поликлиник 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3" name="Google Shape;673;g25410adaf7a_0_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2475" y="3671075"/>
            <a:ext cx="867750" cy="8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g25410adaf7a_0_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89175" y="1619424"/>
            <a:ext cx="514350" cy="51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g25410adaf7a_0_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50825" y="2580738"/>
            <a:ext cx="645300" cy="6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g25410adaf7a_0_80"/>
          <p:cNvSpPr/>
          <p:nvPr/>
        </p:nvSpPr>
        <p:spPr>
          <a:xfrm>
            <a:off x="584875" y="4520975"/>
            <a:ext cx="8503800" cy="783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g25410adaf7a_0_80"/>
          <p:cNvSpPr txBox="1"/>
          <p:nvPr/>
        </p:nvSpPr>
        <p:spPr>
          <a:xfrm>
            <a:off x="2405625" y="4538825"/>
            <a:ext cx="2238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ru-RU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Оказание стоматологической помощи с применением наркоза в условиях дневного стационара</a:t>
            </a:r>
            <a:endParaRPr b="0" i="0" sz="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g25410adaf7a_0_80"/>
          <p:cNvSpPr/>
          <p:nvPr/>
        </p:nvSpPr>
        <p:spPr>
          <a:xfrm>
            <a:off x="822125" y="4607525"/>
            <a:ext cx="1107600" cy="507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Критерии </a:t>
            </a:r>
            <a:endParaRPr b="1" i="0" sz="1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 3 уровня</a:t>
            </a:r>
            <a:endParaRPr b="0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g25410adaf7a_0_80"/>
          <p:cNvSpPr txBox="1"/>
          <p:nvPr/>
        </p:nvSpPr>
        <p:spPr>
          <a:xfrm>
            <a:off x="4843000" y="4559300"/>
            <a:ext cx="154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ru-RU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Маршрутизация пациентов </a:t>
            </a:r>
            <a:br>
              <a:rPr b="0" i="0" lang="ru-RU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ru-RU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 сложными случаями</a:t>
            </a:r>
            <a:endParaRPr b="0" i="0" sz="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g25410adaf7a_0_80"/>
          <p:cNvSpPr txBox="1"/>
          <p:nvPr/>
        </p:nvSpPr>
        <p:spPr>
          <a:xfrm>
            <a:off x="6523700" y="4559300"/>
            <a:ext cx="15006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ru-RU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Организационно- методическая работа</a:t>
            </a:r>
            <a:endParaRPr b="0" i="0" sz="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4a3a9e09e4_1_371"/>
          <p:cNvSpPr/>
          <p:nvPr/>
        </p:nvSpPr>
        <p:spPr>
          <a:xfrm>
            <a:off x="229050" y="1213350"/>
            <a:ext cx="2949300" cy="1464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g24a3a9e09e4_1_371"/>
          <p:cNvSpPr/>
          <p:nvPr/>
        </p:nvSpPr>
        <p:spPr>
          <a:xfrm>
            <a:off x="229050" y="2990313"/>
            <a:ext cx="2949300" cy="1464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g24a3a9e09e4_1_371"/>
          <p:cNvSpPr/>
          <p:nvPr/>
        </p:nvSpPr>
        <p:spPr>
          <a:xfrm>
            <a:off x="6025925" y="1213350"/>
            <a:ext cx="2949300" cy="1464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g24a3a9e09e4_1_371"/>
          <p:cNvSpPr/>
          <p:nvPr/>
        </p:nvSpPr>
        <p:spPr>
          <a:xfrm>
            <a:off x="6025925" y="2990313"/>
            <a:ext cx="2949300" cy="1464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g24a3a9e09e4_1_371"/>
          <p:cNvSpPr/>
          <p:nvPr/>
        </p:nvSpPr>
        <p:spPr>
          <a:xfrm>
            <a:off x="4823000" y="788125"/>
            <a:ext cx="1219800" cy="527700"/>
          </a:xfrm>
          <a:prstGeom prst="roundRect">
            <a:avLst>
              <a:gd fmla="val 23740" name="adj"/>
            </a:avLst>
          </a:prstGeom>
          <a:solidFill>
            <a:srgbClr val="FFFFFF"/>
          </a:solidFill>
          <a:ln cap="flat" cmpd="sng" w="9525">
            <a:solidFill>
              <a:srgbClr val="FC37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g24a3a9e09e4_1_371"/>
          <p:cNvSpPr/>
          <p:nvPr/>
        </p:nvSpPr>
        <p:spPr>
          <a:xfrm rot="-5400000">
            <a:off x="2187875" y="3449625"/>
            <a:ext cx="1219800" cy="527700"/>
          </a:xfrm>
          <a:prstGeom prst="roundRect">
            <a:avLst>
              <a:gd fmla="val 23740" name="adj"/>
            </a:avLst>
          </a:prstGeom>
          <a:solidFill>
            <a:srgbClr val="FFFFFF"/>
          </a:solidFill>
          <a:ln cap="flat" cmpd="sng" w="9525">
            <a:solidFill>
              <a:srgbClr val="076C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g24a3a9e09e4_1_371"/>
          <p:cNvSpPr/>
          <p:nvPr/>
        </p:nvSpPr>
        <p:spPr>
          <a:xfrm rot="-5400000">
            <a:off x="2187875" y="1661875"/>
            <a:ext cx="1219800" cy="527700"/>
          </a:xfrm>
          <a:prstGeom prst="roundRect">
            <a:avLst>
              <a:gd fmla="val 23740" name="adj"/>
            </a:avLst>
          </a:prstGeom>
          <a:solidFill>
            <a:srgbClr val="FFFFFF"/>
          </a:solidFill>
          <a:ln cap="flat" cmpd="sng" w="9525">
            <a:solidFill>
              <a:srgbClr val="076C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g24a3a9e09e4_1_371"/>
          <p:cNvSpPr/>
          <p:nvPr/>
        </p:nvSpPr>
        <p:spPr>
          <a:xfrm>
            <a:off x="3022050" y="788125"/>
            <a:ext cx="1219800" cy="527700"/>
          </a:xfrm>
          <a:prstGeom prst="roundRect">
            <a:avLst>
              <a:gd fmla="val 23740" name="adj"/>
            </a:avLst>
          </a:prstGeom>
          <a:solidFill>
            <a:srgbClr val="FFFFFF"/>
          </a:solidFill>
          <a:ln cap="flat" cmpd="sng" w="9525">
            <a:solidFill>
              <a:srgbClr val="076C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g24a3a9e09e4_1_371"/>
          <p:cNvSpPr txBox="1"/>
          <p:nvPr/>
        </p:nvSpPr>
        <p:spPr>
          <a:xfrm>
            <a:off x="587300" y="77375"/>
            <a:ext cx="7305900" cy="43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2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ИНСТРУМЕНТ ПО ПОДГОТОВКЕ И РЕАЛИЗАЦИИ ПРОЕКТА</a:t>
            </a:r>
            <a:endParaRPr b="1" i="0" sz="1200" u="none" cap="none" strike="noStrike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200" u="none" cap="none" strike="noStrike">
                <a:solidFill>
                  <a:srgbClr val="FC3722"/>
                </a:solidFill>
                <a:latin typeface="Montserrat"/>
                <a:ea typeface="Montserrat"/>
                <a:cs typeface="Montserrat"/>
                <a:sym typeface="Montserrat"/>
              </a:rPr>
              <a:t>МАТРИЦА SWOT-АНАЛИЗА</a:t>
            </a:r>
            <a:endParaRPr b="1" i="0" sz="1200" u="none" cap="none" strike="noStrike">
              <a:solidFill>
                <a:srgbClr val="FC37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4" name="Google Shape;694;g24a3a9e09e4_1_3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25" y="4825"/>
            <a:ext cx="531850" cy="5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g24a3a9e09e4_1_3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599323" y="59377"/>
            <a:ext cx="375900" cy="442052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g24a3a9e09e4_1_371"/>
          <p:cNvSpPr txBox="1"/>
          <p:nvPr>
            <p:ph idx="12" type="sldNum"/>
          </p:nvPr>
        </p:nvSpPr>
        <p:spPr>
          <a:xfrm>
            <a:off x="8861672" y="4767275"/>
            <a:ext cx="27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97" name="Google Shape;697;g24a3a9e09e4_1_371"/>
          <p:cNvSpPr/>
          <p:nvPr/>
        </p:nvSpPr>
        <p:spPr>
          <a:xfrm>
            <a:off x="2788650" y="1088575"/>
            <a:ext cx="1686600" cy="1674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999999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g24a3a9e09e4_1_371"/>
          <p:cNvSpPr/>
          <p:nvPr/>
        </p:nvSpPr>
        <p:spPr>
          <a:xfrm>
            <a:off x="4589600" y="1088575"/>
            <a:ext cx="1686600" cy="1674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CCCCC"/>
              </a:gs>
              <a:gs pos="100000">
                <a:srgbClr val="999999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999999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g24a3a9e09e4_1_371"/>
          <p:cNvSpPr/>
          <p:nvPr/>
        </p:nvSpPr>
        <p:spPr>
          <a:xfrm>
            <a:off x="2788650" y="2876325"/>
            <a:ext cx="1686600" cy="1674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CCCCC"/>
              </a:gs>
              <a:gs pos="100000">
                <a:srgbClr val="999999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999999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g24a3a9e09e4_1_371"/>
          <p:cNvSpPr/>
          <p:nvPr/>
        </p:nvSpPr>
        <p:spPr>
          <a:xfrm>
            <a:off x="4589600" y="2876325"/>
            <a:ext cx="1686600" cy="1674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C3722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999999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g24a3a9e09e4_1_371"/>
          <p:cNvSpPr txBox="1"/>
          <p:nvPr/>
        </p:nvSpPr>
        <p:spPr>
          <a:xfrm>
            <a:off x="2788651" y="1165600"/>
            <a:ext cx="1686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ru-RU" sz="60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</a:t>
            </a:r>
            <a:endParaRPr b="0" i="0" sz="60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02" name="Google Shape;702;g24a3a9e09e4_1_371"/>
          <p:cNvSpPr txBox="1"/>
          <p:nvPr/>
        </p:nvSpPr>
        <p:spPr>
          <a:xfrm>
            <a:off x="4589601" y="1165600"/>
            <a:ext cx="1686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ru-RU" sz="60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</a:t>
            </a:r>
            <a:endParaRPr b="0" i="0" sz="60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03" name="Google Shape;703;g24a3a9e09e4_1_371"/>
          <p:cNvSpPr txBox="1"/>
          <p:nvPr/>
        </p:nvSpPr>
        <p:spPr>
          <a:xfrm>
            <a:off x="2788651" y="2930025"/>
            <a:ext cx="1686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ru-RU" sz="60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</a:t>
            </a:r>
            <a:endParaRPr b="0" i="0" sz="60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04" name="Google Shape;704;g24a3a9e09e4_1_371"/>
          <p:cNvSpPr txBox="1"/>
          <p:nvPr/>
        </p:nvSpPr>
        <p:spPr>
          <a:xfrm>
            <a:off x="4589601" y="2930025"/>
            <a:ext cx="1686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ru-RU" sz="60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</a:t>
            </a:r>
            <a:endParaRPr b="0" i="0" sz="60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05" name="Google Shape;705;g24a3a9e09e4_1_371"/>
          <p:cNvSpPr txBox="1"/>
          <p:nvPr/>
        </p:nvSpPr>
        <p:spPr>
          <a:xfrm>
            <a:off x="2776550" y="2179875"/>
            <a:ext cx="168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ru-RU" sz="9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СИЛЬНЫЕ СТОРОНЫ</a:t>
            </a:r>
            <a:endParaRPr b="0" i="0" sz="9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ru-RU" sz="9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(STRENGTHS)</a:t>
            </a:r>
            <a:endParaRPr b="0" i="0" sz="9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06" name="Google Shape;706;g24a3a9e09e4_1_371"/>
          <p:cNvSpPr txBox="1"/>
          <p:nvPr/>
        </p:nvSpPr>
        <p:spPr>
          <a:xfrm>
            <a:off x="4589675" y="2179875"/>
            <a:ext cx="168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ru-RU" sz="9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СЛАБЫЕ СТОРОНЫ</a:t>
            </a:r>
            <a:endParaRPr b="0" i="0" sz="9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ru-RU" sz="9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(WEAKNESS)</a:t>
            </a:r>
            <a:endParaRPr b="0" i="0" sz="9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07" name="Google Shape;707;g24a3a9e09e4_1_371"/>
          <p:cNvSpPr txBox="1"/>
          <p:nvPr/>
        </p:nvSpPr>
        <p:spPr>
          <a:xfrm>
            <a:off x="2776550" y="3939625"/>
            <a:ext cx="169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ru-RU" sz="9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ВОЗМОЖНОСТИ</a:t>
            </a:r>
            <a:endParaRPr b="0" i="0" sz="9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ru-RU" sz="9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(OPPORTUNITIES)</a:t>
            </a:r>
            <a:endParaRPr b="0" i="0" sz="9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08" name="Google Shape;708;g24a3a9e09e4_1_371"/>
          <p:cNvSpPr txBox="1"/>
          <p:nvPr/>
        </p:nvSpPr>
        <p:spPr>
          <a:xfrm>
            <a:off x="4589599" y="3939625"/>
            <a:ext cx="168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ru-RU" sz="9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УГРОЗЫ</a:t>
            </a:r>
            <a:endParaRPr b="0" i="0" sz="9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ru-RU" sz="9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(THREATS)</a:t>
            </a:r>
            <a:endParaRPr b="0" i="0" sz="9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09" name="Google Shape;709;g24a3a9e09e4_1_371"/>
          <p:cNvSpPr txBox="1"/>
          <p:nvPr/>
        </p:nvSpPr>
        <p:spPr>
          <a:xfrm rot="-5400000">
            <a:off x="1846775" y="1787275"/>
            <a:ext cx="1651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ВНУТРЕННИЕ ФАКТОРЫ</a:t>
            </a:r>
            <a:endParaRPr b="1" i="0" sz="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0" name="Google Shape;710;g24a3a9e09e4_1_371"/>
          <p:cNvSpPr txBox="1"/>
          <p:nvPr/>
        </p:nvSpPr>
        <p:spPr>
          <a:xfrm>
            <a:off x="2955456" y="761748"/>
            <a:ext cx="133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ПОЛОЖИТЕЛЬНЫЕ СТОРОНЫ</a:t>
            </a:r>
            <a:endParaRPr b="1" i="0" sz="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1" name="Google Shape;711;g24a3a9e09e4_1_371"/>
          <p:cNvSpPr txBox="1"/>
          <p:nvPr/>
        </p:nvSpPr>
        <p:spPr>
          <a:xfrm>
            <a:off x="4886675" y="761744"/>
            <a:ext cx="109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ОТРИЦАТЕЛЬНЫЕ СТОРОНЫ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g24a3a9e09e4_1_371"/>
          <p:cNvSpPr txBox="1"/>
          <p:nvPr/>
        </p:nvSpPr>
        <p:spPr>
          <a:xfrm rot="-5400000">
            <a:off x="2016725" y="3575025"/>
            <a:ext cx="1311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ВНЕШНИЕ ФАКТОРЫ</a:t>
            </a:r>
            <a:endParaRPr b="1" i="0" sz="800" u="none" cap="none" strike="noStrike">
              <a:solidFill>
                <a:srgbClr val="085BB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3" name="Google Shape;713;g24a3a9e09e4_1_371"/>
          <p:cNvSpPr txBox="1"/>
          <p:nvPr/>
        </p:nvSpPr>
        <p:spPr>
          <a:xfrm>
            <a:off x="424325" y="1225800"/>
            <a:ext cx="2109600" cy="14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Montserrat Medium"/>
              <a:buChar char="○"/>
            </a:pPr>
            <a: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Широкий спектр оказываемых услуг </a:t>
            </a:r>
            <a:b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1" lang="ru-RU" sz="5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(некоторые услуги не входят в ОМС в Москве)</a:t>
            </a:r>
            <a:endParaRPr b="0" i="1" sz="5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Montserrat Medium"/>
              <a:buChar char="○"/>
            </a:pPr>
            <a: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Высококвалифицированные кадры</a:t>
            </a:r>
            <a:endParaRPr b="0" i="0" sz="6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Montserrat Medium"/>
              <a:buChar char="○"/>
            </a:pPr>
            <a: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Средний уровень заработной платы </a:t>
            </a:r>
            <a:b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выше чем у др. специалистов</a:t>
            </a:r>
            <a:endParaRPr b="0" i="0" sz="6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Montserrat Medium"/>
              <a:buChar char="○"/>
            </a:pPr>
            <a: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Заработная плата врачей зависит от коммерческой деятельности</a:t>
            </a:r>
            <a:endParaRPr b="0" i="0" sz="6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Montserrat Medium"/>
              <a:buChar char="○"/>
            </a:pPr>
            <a: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Высокая исполнительская дисциплина</a:t>
            </a:r>
            <a:endParaRPr b="0" i="0" sz="6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34343"/>
              </a:buClr>
              <a:buSzPts val="600"/>
              <a:buFont typeface="Montserrat Medium"/>
              <a:buChar char="○"/>
            </a:pPr>
            <a: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Есть возможность реализовывать мероприятия совместно с другими проектами </a:t>
            </a:r>
            <a:r>
              <a:rPr b="0" i="1" lang="ru-RU" sz="5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(Выявление ЗНО на раннеей стадии по результатам проведения онкоскрининга полости рта)</a:t>
            </a:r>
            <a:endParaRPr b="0" i="1" sz="5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4" name="Google Shape;714;g24a3a9e09e4_1_371"/>
          <p:cNvSpPr txBox="1"/>
          <p:nvPr/>
        </p:nvSpPr>
        <p:spPr>
          <a:xfrm>
            <a:off x="424325" y="3015860"/>
            <a:ext cx="2109600" cy="14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Montserrat Medium"/>
              <a:buChar char="○"/>
            </a:pPr>
            <a: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Рациональное использование производственных площадей освободившихся вследствии централизации зуботехнических лабораторий </a:t>
            </a:r>
            <a:r>
              <a:rPr b="0" i="1" lang="ru-RU" sz="5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(открытие дополнительных кабинетов)</a:t>
            </a:r>
            <a:endParaRPr b="0" i="1" sz="5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Montserrat Medium"/>
              <a:buChar char="○"/>
            </a:pPr>
            <a: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Ускорение внедрения новой техники и технологий путем обновления основных фондов</a:t>
            </a:r>
            <a:endParaRPr b="0" i="0" sz="6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Montserrat Medium"/>
              <a:buChar char="○"/>
            </a:pPr>
            <a: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Достаточно развитая инфраструктура для создания электронных образов медицинских документов существующих сейчас только на бумажном носителе</a:t>
            </a:r>
            <a:endParaRPr b="0" i="0" sz="6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34343"/>
              </a:buClr>
              <a:buSzPts val="600"/>
              <a:buFont typeface="Montserrat Medium"/>
              <a:buChar char="○"/>
            </a:pPr>
            <a: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Контроль пересечения потоков ОМС и ПДД</a:t>
            </a:r>
            <a:endParaRPr b="0" i="0" sz="6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5" name="Google Shape;715;g24a3a9e09e4_1_371"/>
          <p:cNvSpPr txBox="1"/>
          <p:nvPr/>
        </p:nvSpPr>
        <p:spPr>
          <a:xfrm>
            <a:off x="6576975" y="3341325"/>
            <a:ext cx="2074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Montserrat Medium"/>
              <a:buChar char="○"/>
            </a:pPr>
            <a: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Ухудшение эпидемиологической обстановки</a:t>
            </a:r>
            <a:endParaRPr b="0" i="0" sz="6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Montserrat Medium"/>
              <a:buChar char="○"/>
            </a:pPr>
            <a: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Низкий уровень импортозамещения</a:t>
            </a:r>
            <a:endParaRPr b="0" i="0" sz="6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Montserrat Medium"/>
              <a:buChar char="○"/>
            </a:pPr>
            <a: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Инфляция</a:t>
            </a:r>
            <a:endParaRPr b="0" i="0" sz="6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34343"/>
              </a:buClr>
              <a:buSzPts val="600"/>
              <a:buFont typeface="Montserrat Medium"/>
              <a:buChar char="○"/>
            </a:pPr>
            <a: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Высокие закупочные цены на стоматологическое оборудование</a:t>
            </a:r>
            <a:endParaRPr b="0" i="0" sz="6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6" name="Google Shape;716;g24a3a9e09e4_1_371"/>
          <p:cNvSpPr txBox="1"/>
          <p:nvPr/>
        </p:nvSpPr>
        <p:spPr>
          <a:xfrm>
            <a:off x="6491900" y="1370650"/>
            <a:ext cx="23355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Montserrat Medium"/>
              <a:buChar char="○"/>
            </a:pPr>
            <a: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Конкуренция от частных компаний</a:t>
            </a:r>
            <a:endParaRPr b="0" i="0" sz="6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Montserrat Medium"/>
              <a:buChar char="○"/>
            </a:pPr>
            <a: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Низкий уровень информированности населения </a:t>
            </a:r>
            <a:endParaRPr b="0" i="0" sz="6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Montserrat Medium"/>
              <a:buChar char="○"/>
            </a:pPr>
            <a: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Недоверие населения к уровню услуг в государственных стоматологических поликлиник</a:t>
            </a:r>
            <a:endParaRPr b="0" i="0" sz="6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Montserrat Medium"/>
              <a:buChar char="○"/>
            </a:pPr>
            <a: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Высокий износ оборудования</a:t>
            </a:r>
            <a:endParaRPr b="0" i="0" sz="6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Montserrat Medium"/>
              <a:buChar char="○"/>
            </a:pPr>
            <a: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Текучесть кадров в коммерческие организации </a:t>
            </a:r>
            <a:endParaRPr b="0" i="0" sz="6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34343"/>
              </a:buClr>
              <a:buSzPts val="600"/>
              <a:buFont typeface="Montserrat Medium"/>
              <a:buChar char="○"/>
            </a:pPr>
            <a:r>
              <a:rPr b="0" i="0" lang="ru-RU" sz="6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Дефицит кадров согласно федеральным нормативам</a:t>
            </a:r>
            <a:endParaRPr b="0" i="0" sz="6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7" name="Google Shape;717;g24a3a9e09e4_1_371"/>
          <p:cNvSpPr txBox="1"/>
          <p:nvPr/>
        </p:nvSpPr>
        <p:spPr>
          <a:xfrm>
            <a:off x="7342400" y="77375"/>
            <a:ext cx="1485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Приложение 3</a:t>
            </a:r>
            <a:endParaRPr b="1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5b9b7fe53_2_606"/>
          <p:cNvSpPr/>
          <p:nvPr/>
        </p:nvSpPr>
        <p:spPr>
          <a:xfrm>
            <a:off x="6825500" y="621675"/>
            <a:ext cx="1735500" cy="2124000"/>
          </a:xfrm>
          <a:prstGeom prst="roundRect">
            <a:avLst>
              <a:gd fmla="val 9848" name="adj"/>
            </a:avLst>
          </a:prstGeom>
          <a:solidFill>
            <a:srgbClr val="E6F0F6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  <a:effectLst>
            <a:outerShdw blurRad="157163" rotWithShape="0" algn="bl" dir="5400000" dist="19050">
              <a:srgbClr val="000000">
                <a:alpha val="1333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g245b9b7fe53_2_606"/>
          <p:cNvSpPr/>
          <p:nvPr/>
        </p:nvSpPr>
        <p:spPr>
          <a:xfrm>
            <a:off x="7078963" y="726858"/>
            <a:ext cx="1245900" cy="1245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45b9b7fe53_2_606"/>
          <p:cNvSpPr/>
          <p:nvPr/>
        </p:nvSpPr>
        <p:spPr>
          <a:xfrm>
            <a:off x="7127689" y="780730"/>
            <a:ext cx="1148100" cy="1148100"/>
          </a:xfrm>
          <a:prstGeom prst="ellipse">
            <a:avLst/>
          </a:prstGeom>
          <a:solidFill>
            <a:srgbClr val="EF2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45b9b7fe53_2_606"/>
          <p:cNvSpPr/>
          <p:nvPr/>
        </p:nvSpPr>
        <p:spPr>
          <a:xfrm rot="4684205">
            <a:off x="7111971" y="760013"/>
            <a:ext cx="1179884" cy="1179591"/>
          </a:xfrm>
          <a:prstGeom prst="pie">
            <a:avLst>
              <a:gd fmla="val 16666544" name="adj1"/>
              <a:gd fmla="val 15417912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45b9b7fe53_2_606"/>
          <p:cNvSpPr/>
          <p:nvPr/>
        </p:nvSpPr>
        <p:spPr>
          <a:xfrm>
            <a:off x="7265538" y="913437"/>
            <a:ext cx="872700" cy="872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45b9b7fe53_2_606"/>
          <p:cNvSpPr/>
          <p:nvPr/>
        </p:nvSpPr>
        <p:spPr>
          <a:xfrm>
            <a:off x="-4078600" y="1669450"/>
            <a:ext cx="2904900" cy="25674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45b9b7fe53_2_606"/>
          <p:cNvSpPr/>
          <p:nvPr/>
        </p:nvSpPr>
        <p:spPr>
          <a:xfrm>
            <a:off x="-4786350" y="1059275"/>
            <a:ext cx="2727900" cy="1245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142875" rotWithShape="0" algn="bl">
              <a:srgbClr val="000000">
                <a:alpha val="1254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g245b9b7fe53_2_606"/>
          <p:cNvSpPr/>
          <p:nvPr/>
        </p:nvSpPr>
        <p:spPr>
          <a:xfrm>
            <a:off x="-2960125" y="3385375"/>
            <a:ext cx="2727900" cy="1245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142875" rotWithShape="0" algn="bl">
              <a:srgbClr val="000000">
                <a:alpha val="1254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g245b9b7fe53_2_606"/>
          <p:cNvSpPr/>
          <p:nvPr/>
        </p:nvSpPr>
        <p:spPr>
          <a:xfrm>
            <a:off x="-3430800" y="2087181"/>
            <a:ext cx="1609200" cy="1609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42875" rotWithShape="0" algn="bl">
              <a:srgbClr val="000000">
                <a:alpha val="1254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245b9b7fe53_2_606"/>
          <p:cNvSpPr txBox="1"/>
          <p:nvPr>
            <p:ph type="title"/>
          </p:nvPr>
        </p:nvSpPr>
        <p:spPr>
          <a:xfrm>
            <a:off x="772351" y="167050"/>
            <a:ext cx="44262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-RU" sz="2000">
                <a:solidFill>
                  <a:srgbClr val="EF2F00"/>
                </a:solidFill>
                <a:latin typeface="Montserrat"/>
                <a:ea typeface="Montserrat"/>
                <a:cs typeface="Montserrat"/>
                <a:sym typeface="Montserrat"/>
              </a:rPr>
              <a:t>СТРУКТУРА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-RU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СТОМАТОЛОГИЧЕСКОЙ СЛУЖБЫ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5" name="Google Shape;185;g245b9b7fe53_2_6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622169" y="59376"/>
            <a:ext cx="444905" cy="52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45b9b7fe53_2_6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3193694" y="2224410"/>
            <a:ext cx="1135099" cy="13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245b9b7fe53_2_606"/>
          <p:cNvSpPr/>
          <p:nvPr/>
        </p:nvSpPr>
        <p:spPr>
          <a:xfrm>
            <a:off x="4210175" y="575775"/>
            <a:ext cx="2526300" cy="2246100"/>
          </a:xfrm>
          <a:prstGeom prst="roundRect">
            <a:avLst>
              <a:gd fmla="val 9848" name="adj"/>
            </a:avLst>
          </a:prstGeom>
          <a:solidFill>
            <a:srgbClr val="E6F0F6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  <a:effectLst>
            <a:outerShdw blurRad="157163" rotWithShape="0" algn="bl" dir="5400000" dist="19050">
              <a:srgbClr val="000000">
                <a:alpha val="1333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900" u="none" cap="none" strike="noStrike">
                <a:solidFill>
                  <a:srgbClr val="EF2F00"/>
                </a:solidFill>
                <a:latin typeface="Montserrat"/>
                <a:ea typeface="Montserrat"/>
                <a:cs typeface="Montserrat"/>
                <a:sym typeface="Montserrat"/>
              </a:rPr>
              <a:t>30 тыс. </a:t>
            </a:r>
            <a:endParaRPr b="1" i="0" sz="1900" u="none" cap="none" strike="noStrike">
              <a:solidFill>
                <a:srgbClr val="EF2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Посещений в день</a:t>
            </a:r>
            <a:endParaRPr b="1" i="0" sz="2600" u="none" cap="none" strike="noStrike">
              <a:solidFill>
                <a:srgbClr val="FC25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(15 % от всех посещений АПП) </a:t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900" u="none" cap="none" strike="noStrike">
                <a:solidFill>
                  <a:srgbClr val="EF2F00"/>
                </a:solidFill>
                <a:latin typeface="Montserrat"/>
                <a:ea typeface="Montserrat"/>
                <a:cs typeface="Montserrat"/>
                <a:sym typeface="Montserrat"/>
              </a:rPr>
              <a:t>7,5 млн.</a:t>
            </a:r>
            <a:endParaRPr b="1" i="0" sz="1900" u="none" cap="none" strike="noStrike">
              <a:solidFill>
                <a:srgbClr val="EF2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Посещений в год</a:t>
            </a:r>
            <a:endParaRPr b="0" i="0" sz="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900" u="none" cap="none" strike="noStrike">
                <a:solidFill>
                  <a:srgbClr val="EF2F00"/>
                </a:solidFill>
                <a:latin typeface="Montserrat"/>
                <a:ea typeface="Montserrat"/>
                <a:cs typeface="Montserrat"/>
                <a:sym typeface="Montserrat"/>
              </a:rPr>
              <a:t>1370 установок</a:t>
            </a:r>
            <a:r>
              <a:rPr b="0" i="0" lang="ru-RU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взрослый и смешанный прием</a:t>
            </a:r>
            <a:endParaRPr b="0" i="0" sz="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900" u="none" cap="none" strike="noStrike">
                <a:solidFill>
                  <a:srgbClr val="EF2F00"/>
                </a:solidFill>
                <a:latin typeface="Montserrat"/>
                <a:ea typeface="Montserrat"/>
                <a:cs typeface="Montserrat"/>
                <a:sym typeface="Montserrat"/>
              </a:rPr>
              <a:t>300 установок</a:t>
            </a:r>
            <a:endParaRPr b="0" i="0" sz="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детский прием </a:t>
            </a:r>
            <a:endParaRPr b="0" i="0" sz="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g245b9b7fe53_2_606"/>
          <p:cNvSpPr/>
          <p:nvPr/>
        </p:nvSpPr>
        <p:spPr>
          <a:xfrm>
            <a:off x="4181875" y="3043425"/>
            <a:ext cx="4378800" cy="1956000"/>
          </a:xfrm>
          <a:prstGeom prst="roundRect">
            <a:avLst>
              <a:gd fmla="val 11448" name="adj"/>
            </a:avLst>
          </a:prstGeom>
          <a:solidFill>
            <a:srgbClr val="E6F0F6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  <a:effectLst>
            <a:outerShdw blurRad="157163" rotWithShape="0" algn="bl" dir="5400000" dist="19050">
              <a:srgbClr val="000000">
                <a:alpha val="1333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-RU" sz="2200" u="none" cap="none" strike="noStrike">
                <a:solidFill>
                  <a:srgbClr val="EF2F00"/>
                </a:solidFill>
                <a:latin typeface="Montserrat"/>
                <a:ea typeface="Montserrat"/>
                <a:cs typeface="Montserrat"/>
                <a:sym typeface="Montserrat"/>
              </a:rPr>
              <a:t>2 280</a:t>
            </a:r>
            <a:endParaRPr b="1" i="0" sz="2200" u="none" cap="none" strike="noStrike">
              <a:solidFill>
                <a:srgbClr val="EF2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Всего врачей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2200" u="none" cap="none" strike="noStrike">
                <a:solidFill>
                  <a:srgbClr val="EF2F00"/>
                </a:solidFill>
                <a:latin typeface="Montserrat"/>
                <a:ea typeface="Montserrat"/>
                <a:cs typeface="Montserrat"/>
                <a:sym typeface="Montserrat"/>
              </a:rPr>
              <a:t>1980 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Средний мед. персонал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(гигиенисты, зубные врачи, 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техники, м\с)</a:t>
            </a:r>
            <a:endParaRPr b="0" i="0" sz="1000" u="none" cap="none" strike="noStrike">
              <a:solidFill>
                <a:srgbClr val="FC25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2000" u="none" cap="none" strike="noStrike">
                <a:solidFill>
                  <a:srgbClr val="EF2F00"/>
                </a:solidFill>
                <a:latin typeface="Montserrat"/>
                <a:ea typeface="Montserrat"/>
                <a:cs typeface="Montserrat"/>
                <a:sym typeface="Montserrat"/>
              </a:rPr>
              <a:t>84 %</a:t>
            </a:r>
            <a:r>
              <a:rPr b="1" i="0" lang="ru-RU" sz="2000" u="none" cap="none" strike="noStrike">
                <a:solidFill>
                  <a:srgbClr val="FC254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2000" u="none" cap="none" strike="noStrike">
              <a:solidFill>
                <a:srgbClr val="FC25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Укомплектованность 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g245b9b7fe53_2_606"/>
          <p:cNvSpPr txBox="1"/>
          <p:nvPr/>
        </p:nvSpPr>
        <p:spPr>
          <a:xfrm>
            <a:off x="-2817539" y="3782426"/>
            <a:ext cx="910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ru-RU" sz="3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46</a:t>
            </a:r>
            <a:endParaRPr b="1" i="0" sz="3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g245b9b7fe53_2_606"/>
          <p:cNvSpPr txBox="1"/>
          <p:nvPr/>
        </p:nvSpPr>
        <p:spPr>
          <a:xfrm>
            <a:off x="-2162889" y="3828476"/>
            <a:ext cx="1869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многопрофильных организаций оказывающих стоматологическую помощь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g245b9b7fe53_2_606"/>
          <p:cNvSpPr txBox="1"/>
          <p:nvPr/>
        </p:nvSpPr>
        <p:spPr>
          <a:xfrm>
            <a:off x="-4653680" y="1420625"/>
            <a:ext cx="910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ru-RU" sz="3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29 </a:t>
            </a:r>
            <a:endParaRPr b="1" i="0" sz="3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g245b9b7fe53_2_606"/>
          <p:cNvSpPr txBox="1"/>
          <p:nvPr/>
        </p:nvSpPr>
        <p:spPr>
          <a:xfrm>
            <a:off x="-3999030" y="1466675"/>
            <a:ext cx="1869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стоматологических поликлиник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g245b9b7fe53_2_606"/>
          <p:cNvSpPr/>
          <p:nvPr/>
        </p:nvSpPr>
        <p:spPr>
          <a:xfrm>
            <a:off x="947250" y="925000"/>
            <a:ext cx="2920312" cy="3714562"/>
          </a:xfrm>
          <a:custGeom>
            <a:rect b="b" l="l" r="r" t="t"/>
            <a:pathLst>
              <a:path extrusionOk="0" h="3258388" w="2433593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DDEAF6"/>
          </a:solidFill>
          <a:ln cap="flat" cmpd="sng" w="1143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r>
              <a:t/>
            </a:r>
            <a:endParaRPr b="0" i="0" sz="202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45b9b7fe53_2_606"/>
          <p:cNvSpPr/>
          <p:nvPr/>
        </p:nvSpPr>
        <p:spPr>
          <a:xfrm>
            <a:off x="448675" y="1337013"/>
            <a:ext cx="1809300" cy="1706400"/>
          </a:xfrm>
          <a:prstGeom prst="ellipse">
            <a:avLst/>
          </a:prstGeom>
          <a:solidFill>
            <a:srgbClr val="EFEFEF"/>
          </a:solidFill>
          <a:ln cap="flat" cmpd="sng" w="76200">
            <a:solidFill>
              <a:srgbClr val="DDEAF6"/>
            </a:solidFill>
            <a:prstDash val="solid"/>
            <a:round/>
            <a:headEnd len="sm" w="sm" type="none"/>
            <a:tailEnd len="sm" w="sm" type="none"/>
          </a:ln>
          <a:effectLst>
            <a:outerShdw blurRad="385763" rotWithShape="0" algn="bl" dir="5400000" dist="19050">
              <a:srgbClr val="999999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g245b9b7fe53_2_606"/>
          <p:cNvSpPr/>
          <p:nvPr/>
        </p:nvSpPr>
        <p:spPr>
          <a:xfrm>
            <a:off x="2269750" y="2087163"/>
            <a:ext cx="1597800" cy="857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ru-RU" sz="3400" u="none" cap="none" strike="noStrike">
                <a:solidFill>
                  <a:srgbClr val="2E75B6"/>
                </a:solidFill>
                <a:latin typeface="Montserrat"/>
                <a:ea typeface="Montserrat"/>
                <a:cs typeface="Montserrat"/>
                <a:sym typeface="Montserrat"/>
              </a:rPr>
              <a:t>29</a:t>
            </a:r>
            <a:r>
              <a:rPr b="1" i="0" lang="ru-RU" sz="3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3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b="1" i="0" lang="ru-RU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томатологических поликлиник (СП)</a:t>
            </a:r>
            <a:endParaRPr b="0" i="0" sz="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g245b9b7fe53_2_606"/>
          <p:cNvSpPr txBox="1"/>
          <p:nvPr/>
        </p:nvSpPr>
        <p:spPr>
          <a:xfrm>
            <a:off x="584577" y="1505313"/>
            <a:ext cx="15375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ru-RU" sz="6000" u="none" cap="none" strike="noStrike">
                <a:solidFill>
                  <a:srgbClr val="EF2F00"/>
                </a:solidFill>
                <a:latin typeface="Montserrat"/>
                <a:ea typeface="Montserrat"/>
                <a:cs typeface="Montserrat"/>
                <a:sym typeface="Montserrat"/>
              </a:rPr>
              <a:t>75 </a:t>
            </a:r>
            <a:r>
              <a:rPr b="1" i="0" lang="ru-RU" sz="2000" u="none" cap="none" strike="noStrike">
                <a:solidFill>
                  <a:srgbClr val="EF2F00"/>
                </a:solidFill>
                <a:latin typeface="Montserrat"/>
                <a:ea typeface="Montserrat"/>
                <a:cs typeface="Montserrat"/>
                <a:sym typeface="Montserrat"/>
              </a:rPr>
              <a:t>юр.лиц</a:t>
            </a:r>
            <a:endParaRPr b="1" i="0" sz="2300" u="none" cap="none" strike="noStrike">
              <a:solidFill>
                <a:srgbClr val="EF2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g245b9b7fe53_2_606"/>
          <p:cNvSpPr txBox="1"/>
          <p:nvPr/>
        </p:nvSpPr>
        <p:spPr>
          <a:xfrm>
            <a:off x="1732463" y="3120200"/>
            <a:ext cx="2477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ru-RU" sz="3400" u="none" cap="none" strike="noStrike">
                <a:solidFill>
                  <a:srgbClr val="2E75B6"/>
                </a:solidFill>
                <a:latin typeface="Montserrat"/>
                <a:ea typeface="Montserrat"/>
                <a:cs typeface="Montserrat"/>
                <a:sym typeface="Montserrat"/>
              </a:rPr>
              <a:t>46</a:t>
            </a:r>
            <a:r>
              <a:rPr b="1" i="0" lang="ru-RU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1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многопрофильных организаций оказывающих стоматологическую помощь (МО)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Google Shape;198;g245b9b7fe53_2_606"/>
          <p:cNvCxnSpPr>
            <a:stCxn id="196" idx="3"/>
          </p:cNvCxnSpPr>
          <p:nvPr/>
        </p:nvCxnSpPr>
        <p:spPr>
          <a:xfrm>
            <a:off x="2122077" y="2190213"/>
            <a:ext cx="594000" cy="166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B8AC3"/>
            </a:solidFill>
            <a:prstDash val="dash"/>
            <a:round/>
            <a:headEnd len="sm" w="sm" type="none"/>
            <a:tailEnd len="med" w="med" type="oval"/>
          </a:ln>
        </p:spPr>
      </p:cxnSp>
      <p:pic>
        <p:nvPicPr>
          <p:cNvPr id="199" name="Google Shape;199;g245b9b7fe53_2_606"/>
          <p:cNvPicPr preferRelativeResize="0"/>
          <p:nvPr/>
        </p:nvPicPr>
        <p:blipFill rotWithShape="1">
          <a:blip r:embed="rId4">
            <a:alphaModFix amt="15000"/>
          </a:blip>
          <a:srcRect b="23770" l="-7710" r="7710" t="-2017"/>
          <a:stretch/>
        </p:blipFill>
        <p:spPr>
          <a:xfrm>
            <a:off x="6789550" y="3211525"/>
            <a:ext cx="1398000" cy="1094100"/>
          </a:xfrm>
          <a:prstGeom prst="roundRect">
            <a:avLst>
              <a:gd fmla="val 22441" name="adj"/>
            </a:avLst>
          </a:prstGeom>
          <a:noFill/>
          <a:ln>
            <a:noFill/>
          </a:ln>
        </p:spPr>
      </p:pic>
      <p:pic>
        <p:nvPicPr>
          <p:cNvPr id="200" name="Google Shape;200;g245b9b7fe53_2_606"/>
          <p:cNvPicPr preferRelativeResize="0"/>
          <p:nvPr/>
        </p:nvPicPr>
        <p:blipFill rotWithShape="1">
          <a:blip r:embed="rId5">
            <a:alphaModFix amt="15000"/>
          </a:blip>
          <a:srcRect b="29913" l="0" r="4761" t="0"/>
          <a:stretch/>
        </p:blipFill>
        <p:spPr>
          <a:xfrm>
            <a:off x="2402950" y="1084150"/>
            <a:ext cx="1331400" cy="979800"/>
          </a:xfrm>
          <a:prstGeom prst="roundRect">
            <a:avLst>
              <a:gd fmla="val 23620" name="adj"/>
            </a:avLst>
          </a:prstGeom>
          <a:noFill/>
          <a:ln>
            <a:noFill/>
          </a:ln>
        </p:spPr>
      </p:pic>
      <p:cxnSp>
        <p:nvCxnSpPr>
          <p:cNvPr id="201" name="Google Shape;201;g245b9b7fe53_2_606"/>
          <p:cNvCxnSpPr>
            <a:stCxn id="196" idx="3"/>
            <a:endCxn id="197" idx="1"/>
          </p:cNvCxnSpPr>
          <p:nvPr/>
        </p:nvCxnSpPr>
        <p:spPr>
          <a:xfrm flipH="1">
            <a:off x="1732377" y="2190213"/>
            <a:ext cx="389700" cy="1591800"/>
          </a:xfrm>
          <a:prstGeom prst="curvedConnector5">
            <a:avLst>
              <a:gd fmla="val -61105" name="adj1"/>
              <a:gd fmla="val 50725" name="adj2"/>
              <a:gd fmla="val 161083" name="adj3"/>
            </a:avLst>
          </a:prstGeom>
          <a:noFill/>
          <a:ln cap="flat" cmpd="sng" w="9525">
            <a:solidFill>
              <a:srgbClr val="4B8AC3"/>
            </a:solidFill>
            <a:prstDash val="dash"/>
            <a:round/>
            <a:headEnd len="sm" w="sm" type="none"/>
            <a:tailEnd len="med" w="med" type="oval"/>
          </a:ln>
        </p:spPr>
      </p:cxnSp>
      <p:sp>
        <p:nvSpPr>
          <p:cNvPr id="202" name="Google Shape;202;g245b9b7fe53_2_606"/>
          <p:cNvSpPr/>
          <p:nvPr/>
        </p:nvSpPr>
        <p:spPr>
          <a:xfrm flipH="1" rot="5400000">
            <a:off x="7217150" y="3709151"/>
            <a:ext cx="237000" cy="22563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245b9b7fe53_2_606"/>
          <p:cNvSpPr/>
          <p:nvPr/>
        </p:nvSpPr>
        <p:spPr>
          <a:xfrm rot="-5400000">
            <a:off x="7036325" y="3926200"/>
            <a:ext cx="216600" cy="1822200"/>
          </a:xfrm>
          <a:prstGeom prst="round2SameRect">
            <a:avLst>
              <a:gd fmla="val 50000" name="adj1"/>
              <a:gd fmla="val 35665" name="adj2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45b9b7fe53_2_606"/>
          <p:cNvSpPr txBox="1"/>
          <p:nvPr/>
        </p:nvSpPr>
        <p:spPr>
          <a:xfrm>
            <a:off x="7356750" y="1068900"/>
            <a:ext cx="91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ru-RU" sz="2500" u="none" cap="none" strike="noStrike">
                <a:solidFill>
                  <a:srgbClr val="EF2F00"/>
                </a:solidFill>
                <a:latin typeface="Montserrat"/>
                <a:ea typeface="Montserrat"/>
                <a:cs typeface="Montserrat"/>
                <a:sym typeface="Montserrat"/>
              </a:rPr>
              <a:t>3,8</a:t>
            </a:r>
            <a:r>
              <a:rPr b="1" i="0" lang="ru-RU" sz="2100" u="none" cap="none" strike="noStrike">
                <a:solidFill>
                  <a:srgbClr val="EF2F00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b="0" i="0" sz="500" u="none" cap="none" strike="noStrike">
              <a:solidFill>
                <a:srgbClr val="EF2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g245b9b7fe53_2_606"/>
          <p:cNvSpPr txBox="1"/>
          <p:nvPr/>
        </p:nvSpPr>
        <p:spPr>
          <a:xfrm>
            <a:off x="6930000" y="1967050"/>
            <a:ext cx="1701300" cy="831300"/>
          </a:xfrm>
          <a:prstGeom prst="rect">
            <a:avLst/>
          </a:prstGeom>
          <a:noFill/>
          <a:ln>
            <a:noFill/>
          </a:ln>
          <a:effectLst>
            <a:outerShdw blurRad="157163" rotWithShape="0" algn="bl" dir="5400000" dist="19050">
              <a:srgbClr val="000000">
                <a:alpha val="13333"/>
              </a:srgbClr>
            </a:outerShdw>
          </a:effectLst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Вклад жалоб на стомат. службу</a:t>
            </a:r>
            <a:r>
              <a:rPr b="0" i="0" lang="ru-RU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000" u="none" cap="none" strike="noStrik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от общего количества жалоб на АПП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4c02669cfa_0_0"/>
          <p:cNvSpPr txBox="1"/>
          <p:nvPr/>
        </p:nvSpPr>
        <p:spPr>
          <a:xfrm>
            <a:off x="610225" y="138050"/>
            <a:ext cx="7305900" cy="28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4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ПРОБЛЕМАТИКА И ЦЕЛЬ</a:t>
            </a:r>
            <a:r>
              <a:rPr b="1" i="0" lang="ru-RU" sz="12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1200" u="none" cap="none" strike="noStrike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1" name="Google Shape;211;g24c02669cf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25" y="4825"/>
            <a:ext cx="531850" cy="5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4c02669cf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599323" y="59377"/>
            <a:ext cx="375900" cy="44205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4c02669cfa_0_0"/>
          <p:cNvSpPr txBox="1"/>
          <p:nvPr>
            <p:ph idx="12" type="sldNum"/>
          </p:nvPr>
        </p:nvSpPr>
        <p:spPr>
          <a:xfrm>
            <a:off x="8861672" y="4767275"/>
            <a:ext cx="27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4" name="Google Shape;214;g24c02669cfa_0_0"/>
          <p:cNvSpPr txBox="1"/>
          <p:nvPr/>
        </p:nvSpPr>
        <p:spPr>
          <a:xfrm rot="-5400000">
            <a:off x="4665563" y="183300"/>
            <a:ext cx="5592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b="1" i="0" sz="1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g24c02669cfa_0_0"/>
          <p:cNvSpPr/>
          <p:nvPr/>
        </p:nvSpPr>
        <p:spPr>
          <a:xfrm>
            <a:off x="278025" y="3972928"/>
            <a:ext cx="8557500" cy="1048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4c02669cfa_0_0"/>
          <p:cNvSpPr txBox="1"/>
          <p:nvPr/>
        </p:nvSpPr>
        <p:spPr>
          <a:xfrm>
            <a:off x="1173775" y="3965381"/>
            <a:ext cx="7610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1155C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ЦЕЛЬ</a:t>
            </a:r>
            <a:endParaRPr b="1" i="0" sz="800" u="none" cap="none" strike="noStrike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Повышение качества и сокращение сроков ожидания </a:t>
            </a:r>
            <a:r>
              <a:rPr b="1" i="0" lang="ru-RU" sz="1200" u="none" cap="none" strike="noStrike">
                <a:solidFill>
                  <a:srgbClr val="3F3F3F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до 10 дней </a:t>
            </a:r>
            <a:r>
              <a:rPr b="1" i="0" lang="ru-RU" sz="12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оказания медицинской помощи путем внедрения единого стандарта  стоматологической службы в </a:t>
            </a:r>
            <a:r>
              <a:rPr b="1" i="1" lang="ru-RU" sz="1200" u="none" cap="none" strike="noStrike">
                <a:solidFill>
                  <a:srgbClr val="076CDB"/>
                </a:solidFill>
                <a:latin typeface="Montserrat"/>
                <a:ea typeface="Montserrat"/>
                <a:cs typeface="Montserrat"/>
                <a:sym typeface="Montserrat"/>
              </a:rPr>
              <a:t> 31 из 75</a:t>
            </a:r>
            <a:r>
              <a:rPr b="1" i="0" lang="ru-RU" sz="12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ru-RU" sz="12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медицинских организаций оказывающих помощь по профилю стоматология </a:t>
            </a:r>
            <a:endParaRPr b="0" i="0" sz="12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1" lang="ru-RU" sz="10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(согласно приказу №67 от 02.02.2023 г.</a:t>
            </a:r>
            <a:endParaRPr b="0" i="0" sz="14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17" name="Google Shape;217;g24c02669cfa_0_0"/>
          <p:cNvPicPr preferRelativeResize="0"/>
          <p:nvPr/>
        </p:nvPicPr>
        <p:blipFill rotWithShape="1">
          <a:blip r:embed="rId5">
            <a:alphaModFix/>
          </a:blip>
          <a:srcRect b="-7300" l="28481" r="-46129" t="-7312"/>
          <a:stretch/>
        </p:blipFill>
        <p:spPr>
          <a:xfrm>
            <a:off x="278025" y="3992863"/>
            <a:ext cx="1056300" cy="1029000"/>
          </a:xfrm>
          <a:prstGeom prst="roundRect">
            <a:avLst>
              <a:gd fmla="val 20047" name="adj"/>
            </a:avLst>
          </a:prstGeom>
          <a:noFill/>
          <a:ln>
            <a:noFill/>
          </a:ln>
        </p:spPr>
      </p:pic>
      <p:graphicFrame>
        <p:nvGraphicFramePr>
          <p:cNvPr id="218" name="Google Shape;218;g24c02669cfa_0_0"/>
          <p:cNvGraphicFramePr/>
          <p:nvPr/>
        </p:nvGraphicFramePr>
        <p:xfrm>
          <a:off x="307650" y="6744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{D9EAEE1D-C47F-4A09-9F65-A74C9C8A4FC3}</a:tableStyleId>
              </a:tblPr>
              <a:tblGrid>
                <a:gridCol w="868800"/>
                <a:gridCol w="5104575"/>
                <a:gridCol w="2584125"/>
              </a:tblGrid>
              <a:tr h="27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№ </a:t>
                      </a:r>
                      <a:endParaRPr b="1" sz="6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ПРОБЛЕМА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2022 ГОД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</a:tr>
              <a:tr h="439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1900" u="none" cap="none" strike="noStrike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1900" u="none" cap="none" strike="noStrike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Низкая доступность оказания стоматологической помощи в амбулаторных условиях  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C254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 дней</a:t>
                      </a:r>
                      <a:endParaRPr b="1" sz="1000" u="none" cap="none" strike="noStrike">
                        <a:solidFill>
                          <a:srgbClr val="FC254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ru-RU" sz="1900" u="none" cap="none" strike="noStrike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1900" u="none" cap="none" strike="noStrike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Низкий охват онкоскрининга полости рта 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C254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5 % </a:t>
                      </a:r>
                      <a:endParaRPr b="1" sz="1000" u="none" cap="none" strike="noStrike">
                        <a:solidFill>
                          <a:srgbClr val="FC254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83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ru-RU" sz="1900" u="none" cap="none" strike="noStrike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1900" u="none" cap="none" strike="noStrike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Низкая  выявляемость ЗНО челюстно-лицевой области на ранней стадии  по сравнению с 2021 годом 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C254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47 %  в  2021 году</a:t>
                      </a:r>
                      <a:endParaRPr b="1" sz="1000" u="none" cap="none" strike="noStrike">
                        <a:solidFill>
                          <a:srgbClr val="FC254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C254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43 % в  2022 году </a:t>
                      </a:r>
                      <a:endParaRPr b="1" sz="1000" u="none" cap="none" strike="noStrike">
                        <a:solidFill>
                          <a:srgbClr val="FC254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ru-RU" sz="1900" u="none" cap="none" strike="noStrike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1900" u="none" cap="none" strike="noStrike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Низкая доступность оказания стоматологической помощи под наркозом в условиях дневного стационара детскому населению с соматическими заболеваниями 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C254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лист ожидания </a:t>
                      </a:r>
                      <a:endParaRPr b="1" sz="1000" u="none" cap="none" strike="noStrike">
                        <a:solidFill>
                          <a:srgbClr val="FC254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C254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800 человек  </a:t>
                      </a:r>
                      <a:endParaRPr b="1" sz="1000" u="none" cap="none" strike="noStrike">
                        <a:solidFill>
                          <a:srgbClr val="FC254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1900" u="none" cap="none" strike="noStrike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900" u="none" cap="none" strike="noStrike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Низкая доля  дохода от ПДД к ОМС в стоматологических поликлиниках  (без ЛЗП)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C254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38 %</a:t>
                      </a:r>
                      <a:endParaRPr b="1" sz="1000" u="none" cap="none" strike="noStrike">
                        <a:solidFill>
                          <a:srgbClr val="FC254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1900" u="none" cap="none" strike="noStrike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1900" u="none" cap="none" strike="noStrike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Отсутствие единого стандарта стоматологической службы и контроля внедрения в стоматологических </a:t>
                      </a:r>
                      <a:br>
                        <a:rPr lang="ru-RU" sz="1000" u="none" cap="none" strike="noStrike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</a:br>
                      <a:r>
                        <a:rPr lang="ru-RU" sz="1000" u="none" cap="none" strike="noStrike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поликлиниках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C254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отсутствовал</a:t>
                      </a:r>
                      <a:endParaRPr b="1" sz="1000" u="none" cap="none" strike="noStrike">
                        <a:solidFill>
                          <a:srgbClr val="FC254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9" name="Google Shape;219;g24c02669cfa_0_0"/>
          <p:cNvSpPr/>
          <p:nvPr/>
        </p:nvSpPr>
        <p:spPr>
          <a:xfrm>
            <a:off x="227200" y="360250"/>
            <a:ext cx="572100" cy="549900"/>
          </a:xfrm>
          <a:prstGeom prst="ellipse">
            <a:avLst/>
          </a:prstGeom>
          <a:gradFill>
            <a:gsLst>
              <a:gs pos="0">
                <a:srgbClr val="FC3722"/>
              </a:gs>
              <a:gs pos="100000">
                <a:srgbClr val="FF9900"/>
              </a:gs>
            </a:gsLst>
            <a:lin ang="5400700" scaled="0"/>
          </a:gra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1843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g24c02669cfa_0_0"/>
          <p:cNvPicPr preferRelativeResize="0"/>
          <p:nvPr/>
        </p:nvPicPr>
        <p:blipFill rotWithShape="1">
          <a:blip r:embed="rId6">
            <a:alphaModFix/>
          </a:blip>
          <a:srcRect b="18193" l="0" r="0" t="0"/>
          <a:stretch/>
        </p:blipFill>
        <p:spPr>
          <a:xfrm>
            <a:off x="278024" y="422749"/>
            <a:ext cx="451419" cy="3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4c10a2c17a_2_7"/>
          <p:cNvSpPr txBox="1"/>
          <p:nvPr/>
        </p:nvSpPr>
        <p:spPr>
          <a:xfrm>
            <a:off x="700950" y="126493"/>
            <a:ext cx="7516200" cy="30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В яблочко со сплошной заливкой" id="226" name="Google Shape;226;g24c10a2c17a_2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556" y="550071"/>
            <a:ext cx="123015" cy="1230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7" name="Google Shape;227;g24c10a2c17a_2_7"/>
          <p:cNvGraphicFramePr/>
          <p:nvPr/>
        </p:nvGraphicFramePr>
        <p:xfrm>
          <a:off x="142451" y="5976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{D9EAEE1D-C47F-4A09-9F65-A74C9C8A4FC3}</a:tableStyleId>
              </a:tblPr>
              <a:tblGrid>
                <a:gridCol w="514550"/>
                <a:gridCol w="4998975"/>
                <a:gridCol w="1135875"/>
                <a:gridCol w="1135875"/>
                <a:gridCol w="1135875"/>
              </a:tblGrid>
              <a:tr h="396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№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НАИМЕНОВАНИЕ ПОКАЗАТЕЛЯ</a:t>
                      </a:r>
                      <a:endParaRPr b="1" sz="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БЫЛО </a:t>
                      </a:r>
                      <a:endParaRPr b="1" sz="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ДЕКАБРЬ 2022 </a:t>
                      </a:r>
                      <a:endParaRPr b="1" sz="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BFBFBF"/>
                        </a:gs>
                        <a:gs pos="100000">
                          <a:srgbClr val="737373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ФАКТ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19.09.2023</a:t>
                      </a:r>
                      <a:endParaRPr b="1" sz="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6DD8FF"/>
                        </a:gs>
                        <a:gs pos="100000">
                          <a:srgbClr val="085BB5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БУДЕТ </a:t>
                      </a:r>
                      <a:r>
                        <a:rPr b="1" lang="ru-RU" sz="8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декабрь 2023</a:t>
                      </a:r>
                      <a:endParaRPr b="1" sz="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</a:tr>
              <a:tr h="620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ru-RU" sz="10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1.1.</a:t>
                      </a:r>
                      <a:endParaRPr i="1" sz="10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Увеличение охвата онкоскринингом взрослого населения методом спектроскопии первично обратившихся к врачу стоматологу с 5% до 35%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C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5%</a:t>
                      </a:r>
                      <a:endParaRPr b="1" sz="1000" u="none" cap="none" strike="noStrike">
                        <a:solidFill>
                          <a:srgbClr val="C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38572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</a:t>
                      </a:r>
                      <a:r>
                        <a:rPr b="1" lang="ru-RU" sz="1000" u="none" cap="none" strike="noStrike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  </a:t>
                      </a:r>
                      <a:endParaRPr b="1" sz="1000" u="none" cap="none" strike="noStrike">
                        <a:solidFill>
                          <a:srgbClr val="26262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35</a:t>
                      </a:r>
                      <a:r>
                        <a:rPr b="1" lang="ru-RU" sz="1000" u="none" cap="none" strike="noStrike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b="1" sz="1000" u="none" cap="none" strike="noStrike">
                        <a:solidFill>
                          <a:srgbClr val="26262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</a:tr>
              <a:tr h="620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ru-RU" sz="10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1.2.</a:t>
                      </a:r>
                      <a:endParaRPr i="1" sz="10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 73 (100 %) медицинских организациях оказывающих стоматологическую помощь </a:t>
                      </a:r>
                      <a:r>
                        <a:rPr b="1" lang="ru-RU" sz="1000" u="sng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взрослому населению </a:t>
                      </a:r>
                      <a:r>
                        <a:rPr b="1" lang="ru-RU" sz="10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проведение онкоскрининга полости рта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</a:t>
                      </a:r>
                      <a:endParaRPr b="1" sz="1000" u="none" cap="none" strike="noStrike">
                        <a:solidFill>
                          <a:srgbClr val="26262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54823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72</a:t>
                      </a:r>
                      <a:endParaRPr b="1" sz="1000" u="none" cap="none" strike="noStrike">
                        <a:solidFill>
                          <a:srgbClr val="26262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73</a:t>
                      </a:r>
                      <a:endParaRPr b="1" sz="1000" u="none" cap="none" strike="noStrike">
                        <a:solidFill>
                          <a:srgbClr val="26262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</a:tr>
              <a:tr h="540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В 4 медицинских организациях лечение с применением наркоза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ru-RU" sz="1000" u="none" cap="none" strike="noStrike">
                          <a:solidFill>
                            <a:srgbClr val="EF2F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i="0" sz="1000" u="none" cap="none" strike="noStrike">
                        <a:solidFill>
                          <a:srgbClr val="EF2F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i="0" sz="1000" u="none" cap="none" strike="noStrike">
                        <a:solidFill>
                          <a:srgbClr val="26262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</a:tr>
              <a:tr h="72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3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Увеличение доступности записи пациентов к врачу стоматологу до 10 дней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ru-RU" sz="900" u="none" cap="none" strike="noStrike">
                          <a:solidFill>
                            <a:srgbClr val="D60D2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 </a:t>
                      </a:r>
                      <a:r>
                        <a:rPr b="1" i="0" lang="ru-RU" sz="900" u="none" cap="none" strike="noStrike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дней</a:t>
                      </a:r>
                      <a:endParaRPr b="1" i="0" sz="900" u="none" cap="none" strike="noStrike">
                        <a:solidFill>
                          <a:srgbClr val="26262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8572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r>
                        <a:rPr b="1" lang="ru-RU" sz="900" u="none" cap="none" strike="noStrike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i="0" lang="ru-RU" sz="900" u="none" cap="none" strike="noStrike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дней</a:t>
                      </a:r>
                      <a:r>
                        <a:rPr b="1" lang="ru-RU" sz="900" u="none" cap="none" strike="noStrike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i="0" lang="ru-RU" sz="900" u="none" cap="none" strike="noStrike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i="0" sz="900" u="none" cap="none" strike="noStrike">
                        <a:solidFill>
                          <a:srgbClr val="26262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ru-RU" sz="900" u="none" cap="none" strike="noStrike">
                          <a:solidFill>
                            <a:srgbClr val="88888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дети</a:t>
                      </a:r>
                      <a:endParaRPr b="1" i="0" sz="900" u="none" cap="none" strike="noStrike">
                        <a:solidFill>
                          <a:srgbClr val="88888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8572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r>
                        <a:rPr b="1" lang="ru-RU" sz="900" u="none" cap="none" strike="noStrike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дней </a:t>
                      </a:r>
                      <a:r>
                        <a:rPr b="1" lang="ru-RU" sz="900" u="none" cap="none" strike="noStrike">
                          <a:solidFill>
                            <a:srgbClr val="88888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взрослые</a:t>
                      </a:r>
                      <a:endParaRPr b="1" sz="900" u="none" cap="none" strike="noStrike">
                        <a:solidFill>
                          <a:srgbClr val="88888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 </a:t>
                      </a:r>
                      <a:r>
                        <a:rPr b="1" lang="ru-RU" sz="900" u="none" cap="none" strike="noStrike">
                          <a:solidFill>
                            <a:srgbClr val="54823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r>
                        <a:rPr b="1" lang="ru-RU" sz="900" u="none" cap="none" strike="noStrike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дней </a:t>
                      </a:r>
                      <a:endParaRPr b="1" i="0" sz="900" u="none" cap="none" strike="noStrike">
                        <a:solidFill>
                          <a:srgbClr val="26262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</a:tr>
              <a:tr h="68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4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Достижение доли  дохода от ПДД к ОМС свыше 50 % </a:t>
                      </a:r>
                      <a:br>
                        <a:rPr lang="ru-RU" sz="1000" u="none" cap="none" strike="noStrike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</a:br>
                      <a:r>
                        <a:rPr lang="ru-RU" sz="1000" u="none" cap="none" strike="noStrike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(без ЛЗП) в стоматологических поликлиниках  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D60D2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38 %</a:t>
                      </a:r>
                      <a:endParaRPr b="1" i="0" sz="900" u="none" cap="none" strike="noStrike">
                        <a:solidFill>
                          <a:srgbClr val="D60D2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8572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42 %</a:t>
                      </a:r>
                      <a:endParaRPr b="1" sz="900" u="none" cap="none" strike="noStrike">
                        <a:solidFill>
                          <a:srgbClr val="38572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свыше 50 %</a:t>
                      </a:r>
                      <a:endParaRPr b="1" sz="900" u="none" cap="none" strike="noStrike">
                        <a:solidFill>
                          <a:srgbClr val="26262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</a:tr>
              <a:tr h="620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5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3F3F3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Снижение кол-ва случаев обращений взрослого населения на 10%  за амбулаторной стомат. помощью в другие регионы по отношению к фактическим данным 2022 года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209 475</a:t>
                      </a:r>
                      <a:r>
                        <a:rPr b="1" lang="ru-RU" sz="14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ru-RU" sz="700" u="none" cap="none" strike="noStrike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случаев</a:t>
                      </a:r>
                      <a:r>
                        <a:rPr b="1" i="0" lang="ru-RU" sz="900" u="none" cap="none" strike="noStrike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i="0" sz="900" u="none" cap="none" strike="noStrike">
                        <a:solidFill>
                          <a:srgbClr val="26262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800" u="none" cap="none" strike="noStrike">
                          <a:solidFill>
                            <a:srgbClr val="32323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135 336 случаев</a:t>
                      </a:r>
                      <a:endParaRPr b="1" sz="900" u="none" cap="none" strike="noStrike">
                        <a:solidFill>
                          <a:srgbClr val="26262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188 527</a:t>
                      </a:r>
                      <a:endParaRPr b="1" sz="9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ru-RU" sz="700" u="none" cap="none" strike="noStrike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случаев</a:t>
                      </a:r>
                      <a:endParaRPr b="1" i="0" sz="900" u="none" cap="none" strike="noStrike">
                        <a:solidFill>
                          <a:srgbClr val="26262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3F3F3">
                            <a:alpha val="0"/>
                          </a:srgbClr>
                        </a:gs>
                      </a:gsLst>
                      <a:lin ang="10801400" scaled="0"/>
                    </a:gradFill>
                  </a:tcPr>
                </a:tc>
              </a:tr>
            </a:tbl>
          </a:graphicData>
        </a:graphic>
      </p:graphicFrame>
      <p:pic>
        <p:nvPicPr>
          <p:cNvPr id="228" name="Google Shape;228;g24c10a2c17a_2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599323" y="59377"/>
            <a:ext cx="375900" cy="44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4c10a2c17a_2_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825" y="4825"/>
            <a:ext cx="531850" cy="5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4c10a2c17a_2_7"/>
          <p:cNvSpPr txBox="1"/>
          <p:nvPr>
            <p:ph idx="12" type="sldNum"/>
          </p:nvPr>
        </p:nvSpPr>
        <p:spPr>
          <a:xfrm>
            <a:off x="8861672" y="4767275"/>
            <a:ext cx="27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4a3a9e09e4_1_546"/>
          <p:cNvSpPr txBox="1"/>
          <p:nvPr/>
        </p:nvSpPr>
        <p:spPr>
          <a:xfrm>
            <a:off x="587300" y="152825"/>
            <a:ext cx="7305900" cy="28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4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ЦЕЛЕВЫЕ ПОКАЗАТЕЛИ НА 2023 г.</a:t>
            </a:r>
            <a:endParaRPr b="1" i="0" sz="1400" u="none" cap="none" strike="noStrike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6" name="Google Shape;236;g24a3a9e09e4_1_5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25" y="4825"/>
            <a:ext cx="531850" cy="5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24a3a9e09e4_1_5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599323" y="59377"/>
            <a:ext cx="375900" cy="44205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24a3a9e09e4_1_546"/>
          <p:cNvSpPr txBox="1"/>
          <p:nvPr>
            <p:ph idx="12" type="sldNum"/>
          </p:nvPr>
        </p:nvSpPr>
        <p:spPr>
          <a:xfrm>
            <a:off x="8861672" y="4767275"/>
            <a:ext cx="27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aphicFrame>
        <p:nvGraphicFramePr>
          <p:cNvPr id="239" name="Google Shape;239;g24a3a9e09e4_1_546"/>
          <p:cNvGraphicFramePr/>
          <p:nvPr/>
        </p:nvGraphicFramePr>
        <p:xfrm>
          <a:off x="443100" y="1432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{D9EAEE1D-C47F-4A09-9F65-A74C9C8A4FC3}</a:tableStyleId>
              </a:tblPr>
              <a:tblGrid>
                <a:gridCol w="2772300"/>
                <a:gridCol w="2772300"/>
                <a:gridCol w="2772300"/>
              </a:tblGrid>
              <a:tr h="17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БЫЛО 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8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ДЕКАБРЬ  2022 ГОД</a:t>
                      </a:r>
                      <a:endParaRPr b="1" sz="8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BFBFBF"/>
                        </a:gs>
                        <a:gs pos="100000">
                          <a:srgbClr val="737373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СТАЛО 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8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ТЕКУЩИЙ СТАТУС НА 01.09.2023</a:t>
                      </a:r>
                      <a:endParaRPr b="1" sz="8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6DD8FF"/>
                        </a:gs>
                        <a:gs pos="100000">
                          <a:srgbClr val="085BB5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ПЛАН 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декабрь 2023 ГОД 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</a:tr>
              <a:tr h="22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ru-RU" sz="13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43 %</a:t>
                      </a:r>
                      <a:endParaRPr b="1" sz="13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ru-RU" sz="13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39 % </a:t>
                      </a:r>
                      <a:endParaRPr b="1" sz="1300" u="none" cap="none" strike="noStrike">
                        <a:solidFill>
                          <a:srgbClr val="3F3F3F"/>
                        </a:solidFill>
                        <a:highlight>
                          <a:srgbClr val="EF2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ru-RU" sz="1300" u="none" cap="none" strike="noStrike">
                          <a:solidFill>
                            <a:srgbClr val="3F3F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53 % </a:t>
                      </a:r>
                      <a:endParaRPr b="1" sz="1300" u="none" cap="none" strike="noStrike">
                        <a:solidFill>
                          <a:srgbClr val="3F3F3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0" name="Google Shape;240;g24a3a9e09e4_1_546"/>
          <p:cNvSpPr/>
          <p:nvPr/>
        </p:nvSpPr>
        <p:spPr>
          <a:xfrm>
            <a:off x="198950" y="2360825"/>
            <a:ext cx="2774700" cy="2738400"/>
          </a:xfrm>
          <a:prstGeom prst="roundRect">
            <a:avLst>
              <a:gd fmla="val 8388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t" bIns="91425" lIns="54000" spcFirstLastPara="1" rIns="18000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9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Montserrat Medium"/>
              <a:buAutoNum type="arabicPeriod"/>
            </a:pPr>
            <a:r>
              <a:rPr b="0" i="0" lang="ru-RU" sz="9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Проводится онкоскрининг  полости рта взрослого населения в 72  из 73 медицинских организаций. С целью раннего выявления онкологических заболеваний по алгоритму “зеленый коридор” (Направление пациентов с подозрением на онкологию в МОСП в кабинет онконастороженности для дальнейшего взятия биопсии  и исключения ложноположительных случаев</a:t>
            </a:r>
            <a:endParaRPr b="0" i="0" sz="9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1" name="Google Shape;241;g24a3a9e09e4_1_546"/>
          <p:cNvSpPr/>
          <p:nvPr/>
        </p:nvSpPr>
        <p:spPr>
          <a:xfrm>
            <a:off x="3061489" y="2360825"/>
            <a:ext cx="5850900" cy="2649900"/>
          </a:xfrm>
          <a:prstGeom prst="roundRect">
            <a:avLst>
              <a:gd fmla="val 9137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9" lvl="0" marL="89999" marR="281797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Montserrat Medium"/>
              <a:buAutoNum type="arabicPeriod" startAt="2"/>
            </a:pPr>
            <a:r>
              <a:rPr b="0" i="0" lang="ru-RU" sz="9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Проведены выездные циклы обучения </a:t>
            </a:r>
            <a:br>
              <a:rPr b="0" i="0" lang="ru-RU" sz="9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9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стоматологических поликлиниках Московской области  по теме "Онконастороженность </a:t>
            </a:r>
            <a:br>
              <a:rPr b="0" i="0" lang="ru-RU" sz="9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9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практике врача стоматолога" Обучение прошло 222 специалиста.</a:t>
            </a:r>
            <a:endParaRPr b="0" i="0" sz="9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9" lvl="0" marL="89999" marR="281797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Montserrat Medium"/>
              <a:buAutoNum type="arabicPeriod" startAt="2"/>
            </a:pPr>
            <a:r>
              <a:rPr b="0" i="0" lang="ru-RU" sz="9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Внесен в КР показатель</a:t>
            </a:r>
            <a:br>
              <a:rPr b="0" i="0" lang="ru-RU" sz="9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9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 выполнению плана проведения онкоскрининга полости рта. </a:t>
            </a:r>
            <a:endParaRPr b="0" i="0" sz="9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9" lvl="0" marL="89999" marR="281797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Montserrat Medium"/>
              <a:buAutoNum type="arabicPeriod" startAt="2"/>
            </a:pPr>
            <a:r>
              <a:rPr b="0" i="0" lang="ru-RU" sz="9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Закуплено более </a:t>
            </a:r>
            <a:r>
              <a:rPr b="0" i="0" lang="ru-RU" sz="900" u="none" cap="none" strike="noStrike">
                <a:solidFill>
                  <a:srgbClr val="434343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50 а</a:t>
            </a:r>
            <a:r>
              <a:rPr b="0" i="0" lang="ru-RU" sz="9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ппаратов для  стоматоскопии </a:t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9" lvl="0" marL="89999" marR="2817973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434343"/>
              </a:buClr>
              <a:buSzPts val="900"/>
              <a:buFont typeface="Montserrat Medium"/>
              <a:buAutoNum type="arabicPeriod" startAt="2"/>
            </a:pPr>
            <a:r>
              <a:rPr b="0" i="0" lang="ru-RU" sz="9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Проведен аудит проведения онкоскрининга полости рта  в 29 стоматологических поликлиниках</a:t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2" name="Google Shape;242;g24a3a9e09e4_1_546"/>
          <p:cNvSpPr/>
          <p:nvPr/>
        </p:nvSpPr>
        <p:spPr>
          <a:xfrm>
            <a:off x="502200" y="621463"/>
            <a:ext cx="8257800" cy="751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999999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b="1" i="0" lang="ru-RU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Увеличить  выявление ЗНО челюстно-лицевой области на ранней стадии  </a:t>
            </a:r>
            <a:br>
              <a:rPr b="1" i="0" lang="ru-RU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ru-RU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 </a:t>
            </a:r>
            <a:r>
              <a:rPr b="0" i="0" lang="ru-RU" sz="13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10 %</a:t>
            </a:r>
            <a:r>
              <a:rPr b="1" i="0" lang="ru-RU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по итогам проведения онкоскрининга по сравнению с  2022 годом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g24a3a9e09e4_1_546"/>
          <p:cNvSpPr/>
          <p:nvPr/>
        </p:nvSpPr>
        <p:spPr>
          <a:xfrm>
            <a:off x="0" y="722150"/>
            <a:ext cx="1090624" cy="549826"/>
          </a:xfrm>
          <a:custGeom>
            <a:rect b="b" l="l" r="r" t="t"/>
            <a:pathLst>
              <a:path extrusionOk="0" h="27433" w="30909">
                <a:moveTo>
                  <a:pt x="4977" y="0"/>
                </a:moveTo>
                <a:lnTo>
                  <a:pt x="0" y="27432"/>
                </a:lnTo>
                <a:lnTo>
                  <a:pt x="25932" y="27432"/>
                </a:lnTo>
                <a:lnTo>
                  <a:pt x="30909" y="0"/>
                </a:lnTo>
                <a:close/>
              </a:path>
            </a:pathLst>
          </a:cu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b="1" i="0" sz="40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g24a3a9e09e4_1_546"/>
          <p:cNvPicPr preferRelativeResize="0"/>
          <p:nvPr/>
        </p:nvPicPr>
        <p:blipFill rotWithShape="1">
          <a:blip r:embed="rId5">
            <a:alphaModFix amt="15000"/>
          </a:blip>
          <a:srcRect b="38571" l="1740" r="23217" t="0"/>
          <a:stretch/>
        </p:blipFill>
        <p:spPr>
          <a:xfrm>
            <a:off x="7862470" y="643200"/>
            <a:ext cx="846300" cy="692700"/>
          </a:xfrm>
          <a:prstGeom prst="roundRect">
            <a:avLst>
              <a:gd fmla="val 23648" name="adj"/>
            </a:avLst>
          </a:prstGeom>
          <a:noFill/>
          <a:ln>
            <a:noFill/>
          </a:ln>
        </p:spPr>
      </p:pic>
      <p:pic>
        <p:nvPicPr>
          <p:cNvPr id="245" name="Google Shape;245;g24a3a9e09e4_1_546"/>
          <p:cNvPicPr preferRelativeResize="0"/>
          <p:nvPr/>
        </p:nvPicPr>
        <p:blipFill rotWithShape="1">
          <a:blip r:embed="rId6">
            <a:alphaModFix/>
          </a:blip>
          <a:srcRect b="0" l="0" r="5132" t="0"/>
          <a:stretch/>
        </p:blipFill>
        <p:spPr>
          <a:xfrm>
            <a:off x="5993575" y="2763500"/>
            <a:ext cx="2090700" cy="1756200"/>
          </a:xfrm>
          <a:prstGeom prst="roundRect">
            <a:avLst>
              <a:gd fmla="val 8539" name="adj"/>
            </a:avLst>
          </a:prstGeom>
          <a:noFill/>
          <a:ln>
            <a:noFill/>
          </a:ln>
          <a:effectLst>
            <a:outerShdw blurRad="128588" rotWithShape="0" algn="bl" dir="5400000" dist="19050">
              <a:srgbClr val="000000">
                <a:alpha val="24313"/>
              </a:srgbClr>
            </a:outerShdw>
          </a:effectLst>
        </p:spPr>
      </p:pic>
      <p:pic>
        <p:nvPicPr>
          <p:cNvPr id="246" name="Google Shape;246;g24a3a9e09e4_1_546" title="IMG_2986.MP4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3100" y="2301050"/>
            <a:ext cx="2124174" cy="128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24a3a9e09e4_1_546"/>
          <p:cNvSpPr txBox="1"/>
          <p:nvPr/>
        </p:nvSpPr>
        <p:spPr>
          <a:xfrm>
            <a:off x="8029205" y="3005763"/>
            <a:ext cx="114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нормальная</a:t>
            </a:r>
            <a:endParaRPr b="1" i="0" sz="1100" u="none" cap="none" strike="noStrik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24a3a9e09e4_1_546"/>
          <p:cNvSpPr txBox="1"/>
          <p:nvPr/>
        </p:nvSpPr>
        <p:spPr>
          <a:xfrm>
            <a:off x="8029205" y="3823083"/>
            <a:ext cx="114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граница</a:t>
            </a:r>
            <a:endParaRPr b="1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24a3a9e09e4_1_546"/>
          <p:cNvSpPr txBox="1"/>
          <p:nvPr/>
        </p:nvSpPr>
        <p:spPr>
          <a:xfrm>
            <a:off x="8029205" y="3512236"/>
            <a:ext cx="531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очаг</a:t>
            </a:r>
            <a:endParaRPr b="1" i="0" sz="1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4a3a9e09e4_1_600"/>
          <p:cNvSpPr txBox="1"/>
          <p:nvPr/>
        </p:nvSpPr>
        <p:spPr>
          <a:xfrm>
            <a:off x="587300" y="84200"/>
            <a:ext cx="8499600" cy="39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2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ОНКОСКРИНИНГ ПОЛОСТИ РТА</a:t>
            </a:r>
            <a:endParaRPr b="1" i="0" sz="1200" u="none" cap="none" strike="noStrike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900" u="none" cap="none" strike="noStrike">
                <a:solidFill>
                  <a:srgbClr val="FC3722"/>
                </a:solidFill>
                <a:latin typeface="Montserrat"/>
                <a:ea typeface="Montserrat"/>
                <a:cs typeface="Montserrat"/>
                <a:sym typeface="Montserrat"/>
              </a:rPr>
              <a:t>КЛИЕНТСКИЙ ПУТЬ ПАЦИЕНТА  С ПОДОЗРЕНИЕМ НА ЗЛОКАЧЕСТВЕННОЕ ЗАБОЛЕВАНИЕ СТОМАТОЛОГИЧЕСКОГО ПРОФИЛЯ</a:t>
            </a:r>
            <a:endParaRPr b="1" i="0" sz="900" u="none" cap="none" strike="noStrike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5" name="Google Shape;255;g24a3a9e09e4_1_6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25" y="4825"/>
            <a:ext cx="531850" cy="5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24a3a9e09e4_1_6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599323" y="59377"/>
            <a:ext cx="375900" cy="4420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g24a3a9e09e4_1_600"/>
          <p:cNvCxnSpPr/>
          <p:nvPr/>
        </p:nvCxnSpPr>
        <p:spPr>
          <a:xfrm rot="10800000">
            <a:off x="2165975" y="2661784"/>
            <a:ext cx="0" cy="3423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dash"/>
            <a:round/>
            <a:headEnd len="med" w="med" type="oval"/>
            <a:tailEnd len="sm" w="sm" type="none"/>
          </a:ln>
        </p:spPr>
      </p:cxnSp>
      <p:sp>
        <p:nvSpPr>
          <p:cNvPr id="258" name="Google Shape;258;g24a3a9e09e4_1_600"/>
          <p:cNvSpPr txBox="1"/>
          <p:nvPr>
            <p:ph idx="12" type="sldNum"/>
          </p:nvPr>
        </p:nvSpPr>
        <p:spPr>
          <a:xfrm>
            <a:off x="8861672" y="4767275"/>
            <a:ext cx="27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59" name="Google Shape;259;g24a3a9e09e4_1_600"/>
          <p:cNvSpPr/>
          <p:nvPr/>
        </p:nvSpPr>
        <p:spPr>
          <a:xfrm>
            <a:off x="177125" y="823405"/>
            <a:ext cx="1220400" cy="442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C3722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ПАЦИЕНТ</a:t>
            </a:r>
            <a:endParaRPr b="1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g24a3a9e09e4_1_600"/>
          <p:cNvSpPr/>
          <p:nvPr/>
        </p:nvSpPr>
        <p:spPr>
          <a:xfrm>
            <a:off x="177125" y="1413924"/>
            <a:ext cx="1220400" cy="5121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Медицинская организация</a:t>
            </a:r>
            <a:endParaRPr b="0" i="0" sz="8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61" name="Google Shape;261;g24a3a9e09e4_1_600"/>
          <p:cNvCxnSpPr>
            <a:stCxn id="259" idx="2"/>
            <a:endCxn id="260" idx="0"/>
          </p:cNvCxnSpPr>
          <p:nvPr/>
        </p:nvCxnSpPr>
        <p:spPr>
          <a:xfrm>
            <a:off x="787325" y="1265605"/>
            <a:ext cx="0" cy="1482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2" name="Google Shape;262;g24a3a9e09e4_1_600"/>
          <p:cNvSpPr/>
          <p:nvPr/>
        </p:nvSpPr>
        <p:spPr>
          <a:xfrm>
            <a:off x="177125" y="2067811"/>
            <a:ext cx="1220400" cy="5121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Проф. осмотр </a:t>
            </a:r>
            <a:r>
              <a:rPr b="0" i="1" lang="ru-RU" sz="600" u="none" cap="none" strike="noStrike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(онкоскрининг)</a:t>
            </a:r>
            <a:r>
              <a:rPr b="0" i="0" lang="ru-RU" sz="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полости рта</a:t>
            </a:r>
            <a:endParaRPr b="0" i="0" sz="8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63" name="Google Shape;263;g24a3a9e09e4_1_600"/>
          <p:cNvCxnSpPr>
            <a:endCxn id="262" idx="0"/>
          </p:cNvCxnSpPr>
          <p:nvPr/>
        </p:nvCxnSpPr>
        <p:spPr>
          <a:xfrm>
            <a:off x="787325" y="1919311"/>
            <a:ext cx="0" cy="1485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4" name="Google Shape;264;g24a3a9e09e4_1_600"/>
          <p:cNvSpPr/>
          <p:nvPr/>
        </p:nvSpPr>
        <p:spPr>
          <a:xfrm>
            <a:off x="177125" y="2721661"/>
            <a:ext cx="1220400" cy="5121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Подозрения</a:t>
            </a:r>
            <a:endParaRPr b="0" i="0" sz="8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65" name="Google Shape;265;g24a3a9e09e4_1_600"/>
          <p:cNvCxnSpPr>
            <a:endCxn id="264" idx="0"/>
          </p:cNvCxnSpPr>
          <p:nvPr/>
        </p:nvCxnSpPr>
        <p:spPr>
          <a:xfrm>
            <a:off x="787325" y="2573161"/>
            <a:ext cx="0" cy="1485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6" name="Google Shape;266;g24a3a9e09e4_1_600"/>
          <p:cNvCxnSpPr/>
          <p:nvPr/>
        </p:nvCxnSpPr>
        <p:spPr>
          <a:xfrm>
            <a:off x="787325" y="3233761"/>
            <a:ext cx="0" cy="1485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7" name="Google Shape;267;g24a3a9e09e4_1_600"/>
          <p:cNvCxnSpPr/>
          <p:nvPr/>
        </p:nvCxnSpPr>
        <p:spPr>
          <a:xfrm>
            <a:off x="1397525" y="2977711"/>
            <a:ext cx="165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8" name="Google Shape;268;g24a3a9e09e4_1_600"/>
          <p:cNvSpPr/>
          <p:nvPr/>
        </p:nvSpPr>
        <p:spPr>
          <a:xfrm>
            <a:off x="566225" y="3375513"/>
            <a:ext cx="442200" cy="442200"/>
          </a:xfrm>
          <a:prstGeom prst="diamond">
            <a:avLst/>
          </a:prstGeom>
          <a:gradFill>
            <a:gsLst>
              <a:gs pos="0">
                <a:srgbClr val="FC3722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36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ru-RU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-</a:t>
            </a:r>
            <a:endParaRPr b="0" i="0" sz="26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69" name="Google Shape;269;g24a3a9e09e4_1_600"/>
          <p:cNvSpPr/>
          <p:nvPr/>
        </p:nvSpPr>
        <p:spPr>
          <a:xfrm>
            <a:off x="1562825" y="2756613"/>
            <a:ext cx="442200" cy="442200"/>
          </a:xfrm>
          <a:prstGeom prst="diamond">
            <a:avLst/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ru-RU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+</a:t>
            </a:r>
            <a:endParaRPr b="0" i="0" sz="26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70" name="Google Shape;270;g24a3a9e09e4_1_600"/>
          <p:cNvCxnSpPr>
            <a:stCxn id="269" idx="3"/>
            <a:endCxn id="271" idx="1"/>
          </p:cNvCxnSpPr>
          <p:nvPr/>
        </p:nvCxnSpPr>
        <p:spPr>
          <a:xfrm>
            <a:off x="2005025" y="2977713"/>
            <a:ext cx="405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1" name="Google Shape;271;g24a3a9e09e4_1_600"/>
          <p:cNvSpPr/>
          <p:nvPr/>
        </p:nvSpPr>
        <p:spPr>
          <a:xfrm>
            <a:off x="2410450" y="2721661"/>
            <a:ext cx="1220400" cy="5121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Направление </a:t>
            </a:r>
            <a:endParaRPr b="0" i="0" sz="8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ГАУЗ МО МОСП</a:t>
            </a:r>
            <a:endParaRPr b="0" i="0" sz="8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2" name="Google Shape;272;g24a3a9e09e4_1_600"/>
          <p:cNvSpPr/>
          <p:nvPr/>
        </p:nvSpPr>
        <p:spPr>
          <a:xfrm>
            <a:off x="1921625" y="2582930"/>
            <a:ext cx="488700" cy="131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3 дня</a:t>
            </a:r>
            <a:endParaRPr b="0" i="0" sz="800" u="none" cap="none" strike="noStrik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273" name="Google Shape;273;g24a3a9e09e4_1_600"/>
          <p:cNvCxnSpPr/>
          <p:nvPr/>
        </p:nvCxnSpPr>
        <p:spPr>
          <a:xfrm>
            <a:off x="3020650" y="2573161"/>
            <a:ext cx="0" cy="1485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274" name="Google Shape;274;g24a3a9e09e4_1_600"/>
          <p:cNvSpPr/>
          <p:nvPr/>
        </p:nvSpPr>
        <p:spPr>
          <a:xfrm>
            <a:off x="2219050" y="2067800"/>
            <a:ext cx="1651800" cy="5121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Кабинет первичного </a:t>
            </a:r>
            <a:endParaRPr b="0" i="0" sz="8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приема</a:t>
            </a:r>
            <a:endParaRPr b="0" i="0" sz="8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(онконастороженности)</a:t>
            </a:r>
            <a:endParaRPr b="0" i="0" sz="8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75" name="Google Shape;275;g24a3a9e09e4_1_600"/>
          <p:cNvCxnSpPr/>
          <p:nvPr/>
        </p:nvCxnSpPr>
        <p:spPr>
          <a:xfrm>
            <a:off x="3054350" y="1919311"/>
            <a:ext cx="0" cy="1485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276" name="Google Shape;276;g24a3a9e09e4_1_600"/>
          <p:cNvSpPr/>
          <p:nvPr/>
        </p:nvSpPr>
        <p:spPr>
          <a:xfrm>
            <a:off x="2279875" y="1265600"/>
            <a:ext cx="1384800" cy="660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Повторный онкоскрининг для исключения ложноположительных случаев</a:t>
            </a:r>
            <a:endParaRPr b="0" i="0" sz="8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7" name="Google Shape;277;g24a3a9e09e4_1_600"/>
          <p:cNvSpPr/>
          <p:nvPr/>
        </p:nvSpPr>
        <p:spPr>
          <a:xfrm>
            <a:off x="2833250" y="554625"/>
            <a:ext cx="442200" cy="442200"/>
          </a:xfrm>
          <a:prstGeom prst="diamond">
            <a:avLst/>
          </a:prstGeom>
          <a:gradFill>
            <a:gsLst>
              <a:gs pos="0">
                <a:srgbClr val="FC3722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36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ru-RU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-</a:t>
            </a:r>
            <a:endParaRPr b="0" i="0" sz="26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78" name="Google Shape;278;g24a3a9e09e4_1_600"/>
          <p:cNvCxnSpPr/>
          <p:nvPr/>
        </p:nvCxnSpPr>
        <p:spPr>
          <a:xfrm>
            <a:off x="3020650" y="1074861"/>
            <a:ext cx="0" cy="1485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279" name="Google Shape;279;g24a3a9e09e4_1_600"/>
          <p:cNvCxnSpPr/>
          <p:nvPr/>
        </p:nvCxnSpPr>
        <p:spPr>
          <a:xfrm>
            <a:off x="3664550" y="1670011"/>
            <a:ext cx="165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0" name="Google Shape;280;g24a3a9e09e4_1_600"/>
          <p:cNvSpPr/>
          <p:nvPr/>
        </p:nvSpPr>
        <p:spPr>
          <a:xfrm>
            <a:off x="3829850" y="1448913"/>
            <a:ext cx="442200" cy="442200"/>
          </a:xfrm>
          <a:prstGeom prst="diamond">
            <a:avLst/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ru-RU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+</a:t>
            </a:r>
            <a:endParaRPr b="0" i="0" sz="26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81" name="Google Shape;281;g24a3a9e09e4_1_600"/>
          <p:cNvCxnSpPr/>
          <p:nvPr/>
        </p:nvCxnSpPr>
        <p:spPr>
          <a:xfrm>
            <a:off x="4272050" y="1669961"/>
            <a:ext cx="165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2" name="Google Shape;282;g24a3a9e09e4_1_600"/>
          <p:cNvSpPr/>
          <p:nvPr/>
        </p:nvSpPr>
        <p:spPr>
          <a:xfrm>
            <a:off x="4437350" y="1448911"/>
            <a:ext cx="1220400" cy="5121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Взятие </a:t>
            </a:r>
            <a:endParaRPr b="0" i="0" sz="8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БИОПСИИ</a:t>
            </a:r>
            <a:endParaRPr b="0" i="0" sz="8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83" name="Google Shape;283;g24a3a9e09e4_1_600"/>
          <p:cNvSpPr/>
          <p:nvPr/>
        </p:nvSpPr>
        <p:spPr>
          <a:xfrm>
            <a:off x="5849475" y="1448913"/>
            <a:ext cx="1651800" cy="549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Направление анализов </a:t>
            </a:r>
            <a:br>
              <a:rPr b="0" i="0" lang="ru-RU" sz="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i="0" lang="ru-RU" sz="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патогистологическую лабораторию МОНИКИ</a:t>
            </a:r>
            <a:endParaRPr b="0" i="0" sz="8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84" name="Google Shape;284;g24a3a9e09e4_1_600"/>
          <p:cNvCxnSpPr/>
          <p:nvPr/>
        </p:nvCxnSpPr>
        <p:spPr>
          <a:xfrm>
            <a:off x="5657750" y="1704961"/>
            <a:ext cx="165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5" name="Google Shape;285;g24a3a9e09e4_1_600"/>
          <p:cNvSpPr/>
          <p:nvPr/>
        </p:nvSpPr>
        <p:spPr>
          <a:xfrm>
            <a:off x="6798650" y="1374347"/>
            <a:ext cx="604200" cy="131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 день</a:t>
            </a:r>
            <a:endParaRPr b="0" i="0" sz="800" u="none" cap="none" strike="noStrik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86" name="Google Shape;286;g24a3a9e09e4_1_600"/>
          <p:cNvSpPr/>
          <p:nvPr/>
        </p:nvSpPr>
        <p:spPr>
          <a:xfrm>
            <a:off x="7660016" y="1448911"/>
            <a:ext cx="1220400" cy="5121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Выдача результатов исследований биоматериала</a:t>
            </a:r>
            <a:endParaRPr b="0" i="0" sz="8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87" name="Google Shape;287;g24a3a9e09e4_1_600"/>
          <p:cNvCxnSpPr/>
          <p:nvPr/>
        </p:nvCxnSpPr>
        <p:spPr>
          <a:xfrm>
            <a:off x="6839313" y="2117700"/>
            <a:ext cx="2400" cy="1098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8" name="Google Shape;288;g24a3a9e09e4_1_600"/>
          <p:cNvCxnSpPr/>
          <p:nvPr/>
        </p:nvCxnSpPr>
        <p:spPr>
          <a:xfrm>
            <a:off x="7494729" y="1704961"/>
            <a:ext cx="165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9" name="Google Shape;289;g24a3a9e09e4_1_600"/>
          <p:cNvCxnSpPr>
            <a:stCxn id="286" idx="2"/>
            <a:endCxn id="290" idx="0"/>
          </p:cNvCxnSpPr>
          <p:nvPr/>
        </p:nvCxnSpPr>
        <p:spPr>
          <a:xfrm>
            <a:off x="8270216" y="1961011"/>
            <a:ext cx="0" cy="7959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1" name="Google Shape;291;g24a3a9e09e4_1_600"/>
          <p:cNvSpPr/>
          <p:nvPr/>
        </p:nvSpPr>
        <p:spPr>
          <a:xfrm>
            <a:off x="8049125" y="2170113"/>
            <a:ext cx="442200" cy="442200"/>
          </a:xfrm>
          <a:prstGeom prst="diamond">
            <a:avLst/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ru-RU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+</a:t>
            </a:r>
            <a:endParaRPr b="0" i="0" sz="26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92" name="Google Shape;292;g24a3a9e09e4_1_600"/>
          <p:cNvSpPr/>
          <p:nvPr/>
        </p:nvSpPr>
        <p:spPr>
          <a:xfrm>
            <a:off x="6619425" y="2170113"/>
            <a:ext cx="442200" cy="442200"/>
          </a:xfrm>
          <a:prstGeom prst="diamond">
            <a:avLst/>
          </a:prstGeom>
          <a:gradFill>
            <a:gsLst>
              <a:gs pos="0">
                <a:srgbClr val="FC3722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36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ru-RU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-</a:t>
            </a:r>
            <a:endParaRPr b="0" i="0" sz="26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93" name="Google Shape;293;g24a3a9e09e4_1_600"/>
          <p:cNvSpPr/>
          <p:nvPr/>
        </p:nvSpPr>
        <p:spPr>
          <a:xfrm>
            <a:off x="5326976" y="2170113"/>
            <a:ext cx="442200" cy="442200"/>
          </a:xfrm>
          <a:prstGeom prst="diamond">
            <a:avLst/>
          </a:prstGeom>
          <a:gradFill>
            <a:gsLst>
              <a:gs pos="0">
                <a:srgbClr val="CCCCCC"/>
              </a:gs>
              <a:gs pos="100000">
                <a:srgbClr val="999999"/>
              </a:gs>
            </a:gsLst>
            <a:lin ang="5400012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+</a:t>
            </a:r>
            <a:r>
              <a:rPr b="0" i="0" lang="ru-RU" sz="11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/</a:t>
            </a:r>
            <a:r>
              <a:rPr b="0" i="0" lang="ru-RU" sz="12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-</a:t>
            </a:r>
            <a:endParaRPr b="0" i="0" sz="12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94" name="Google Shape;294;g24a3a9e09e4_1_600"/>
          <p:cNvSpPr/>
          <p:nvPr/>
        </p:nvSpPr>
        <p:spPr>
          <a:xfrm>
            <a:off x="6179775" y="2756963"/>
            <a:ext cx="1321500" cy="549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Администратор центра ПВО полости рта ГАУЗ МО МОСП</a:t>
            </a:r>
            <a:endParaRPr b="0" i="0" sz="8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5" name="Google Shape;295;g24a3a9e09e4_1_600"/>
          <p:cNvSpPr/>
          <p:nvPr/>
        </p:nvSpPr>
        <p:spPr>
          <a:xfrm>
            <a:off x="6179775" y="3453416"/>
            <a:ext cx="1321500" cy="549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Постановка на ДН</a:t>
            </a:r>
            <a:endParaRPr b="0" i="0" sz="7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ru-RU" sz="6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(к.я. 2 раза в год)</a:t>
            </a:r>
            <a:endParaRPr b="0" i="1" sz="6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0" name="Google Shape;290;g24a3a9e09e4_1_600"/>
          <p:cNvSpPr/>
          <p:nvPr/>
        </p:nvSpPr>
        <p:spPr>
          <a:xfrm>
            <a:off x="7609475" y="2756963"/>
            <a:ext cx="1321500" cy="549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Врач-онколог </a:t>
            </a:r>
            <a:endParaRPr b="0" i="0" sz="8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ГДО МОНИКИ</a:t>
            </a:r>
            <a:endParaRPr b="0" i="0" sz="8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6" name="Google Shape;296;g24a3a9e09e4_1_600"/>
          <p:cNvSpPr/>
          <p:nvPr/>
        </p:nvSpPr>
        <p:spPr>
          <a:xfrm>
            <a:off x="7609475" y="3453416"/>
            <a:ext cx="1321500" cy="549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Комплексная диагностика</a:t>
            </a:r>
            <a:endParaRPr b="0" i="0" sz="8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7" name="Google Shape;297;g24a3a9e09e4_1_600"/>
          <p:cNvSpPr/>
          <p:nvPr/>
        </p:nvSpPr>
        <p:spPr>
          <a:xfrm>
            <a:off x="7609475" y="4149875"/>
            <a:ext cx="1321500" cy="549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Онкоконсилиум</a:t>
            </a:r>
            <a:endParaRPr b="0" i="0" sz="7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98" name="Google Shape;298;g24a3a9e09e4_1_600"/>
          <p:cNvCxnSpPr/>
          <p:nvPr/>
        </p:nvCxnSpPr>
        <p:spPr>
          <a:xfrm>
            <a:off x="6840525" y="2609032"/>
            <a:ext cx="0" cy="1485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99" name="Google Shape;299;g24a3a9e09e4_1_600"/>
          <p:cNvCxnSpPr/>
          <p:nvPr/>
        </p:nvCxnSpPr>
        <p:spPr>
          <a:xfrm>
            <a:off x="8270225" y="3304001"/>
            <a:ext cx="0" cy="1485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0" name="Google Shape;300;g24a3a9e09e4_1_600"/>
          <p:cNvCxnSpPr/>
          <p:nvPr/>
        </p:nvCxnSpPr>
        <p:spPr>
          <a:xfrm rot="10800000">
            <a:off x="5552350" y="2117713"/>
            <a:ext cx="2723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1" name="Google Shape;301;g24a3a9e09e4_1_600"/>
          <p:cNvCxnSpPr/>
          <p:nvPr/>
        </p:nvCxnSpPr>
        <p:spPr>
          <a:xfrm>
            <a:off x="5546888" y="2117700"/>
            <a:ext cx="2400" cy="1098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2" name="Google Shape;302;g24a3a9e09e4_1_600"/>
          <p:cNvCxnSpPr/>
          <p:nvPr/>
        </p:nvCxnSpPr>
        <p:spPr>
          <a:xfrm>
            <a:off x="5020088" y="1964750"/>
            <a:ext cx="0" cy="9105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303" name="Google Shape;303;g24a3a9e09e4_1_600"/>
          <p:cNvCxnSpPr/>
          <p:nvPr/>
        </p:nvCxnSpPr>
        <p:spPr>
          <a:xfrm rot="10800000">
            <a:off x="5020150" y="2869425"/>
            <a:ext cx="532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4" name="Google Shape;304;g24a3a9e09e4_1_600"/>
          <p:cNvCxnSpPr/>
          <p:nvPr/>
        </p:nvCxnSpPr>
        <p:spPr>
          <a:xfrm>
            <a:off x="5548063" y="2609021"/>
            <a:ext cx="0" cy="2604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5" name="Google Shape;305;g24a3a9e09e4_1_600"/>
          <p:cNvCxnSpPr/>
          <p:nvPr/>
        </p:nvCxnSpPr>
        <p:spPr>
          <a:xfrm>
            <a:off x="6839325" y="3297407"/>
            <a:ext cx="0" cy="1485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6" name="Google Shape;306;g24a3a9e09e4_1_600"/>
          <p:cNvCxnSpPr/>
          <p:nvPr/>
        </p:nvCxnSpPr>
        <p:spPr>
          <a:xfrm>
            <a:off x="8270225" y="4003326"/>
            <a:ext cx="0" cy="1485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7" name="Google Shape;307;g24a3a9e09e4_1_600"/>
          <p:cNvSpPr txBox="1"/>
          <p:nvPr/>
        </p:nvSpPr>
        <p:spPr>
          <a:xfrm>
            <a:off x="7228875" y="0"/>
            <a:ext cx="1485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Приложение 1 </a:t>
            </a:r>
            <a:endParaRPr b="1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4a3a9e09e4_1_442"/>
          <p:cNvSpPr/>
          <p:nvPr/>
        </p:nvSpPr>
        <p:spPr>
          <a:xfrm>
            <a:off x="305000" y="2135500"/>
            <a:ext cx="672600" cy="307800"/>
          </a:xfrm>
          <a:prstGeom prst="roundRect">
            <a:avLst>
              <a:gd fmla="val 29995" name="adj"/>
            </a:avLst>
          </a:prstGeom>
          <a:gradFill>
            <a:gsLst>
              <a:gs pos="0">
                <a:srgbClr val="FC3722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01</a:t>
            </a:r>
            <a:endParaRPr b="0" i="0" sz="11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3" name="Google Shape;313;g24a3a9e09e4_1_442"/>
          <p:cNvSpPr/>
          <p:nvPr/>
        </p:nvSpPr>
        <p:spPr>
          <a:xfrm>
            <a:off x="3357200" y="2135500"/>
            <a:ext cx="672600" cy="307800"/>
          </a:xfrm>
          <a:prstGeom prst="roundRect">
            <a:avLst>
              <a:gd fmla="val 29995" name="adj"/>
            </a:avLst>
          </a:prstGeom>
          <a:gradFill>
            <a:gsLst>
              <a:gs pos="0">
                <a:srgbClr val="FC3722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02</a:t>
            </a:r>
            <a:endParaRPr b="0" i="0" sz="11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4" name="Google Shape;314;g24a3a9e09e4_1_442"/>
          <p:cNvSpPr/>
          <p:nvPr/>
        </p:nvSpPr>
        <p:spPr>
          <a:xfrm>
            <a:off x="6065175" y="2135500"/>
            <a:ext cx="672600" cy="307800"/>
          </a:xfrm>
          <a:prstGeom prst="roundRect">
            <a:avLst>
              <a:gd fmla="val 29995" name="adj"/>
            </a:avLst>
          </a:prstGeom>
          <a:gradFill>
            <a:gsLst>
              <a:gs pos="0">
                <a:srgbClr val="FC3722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03</a:t>
            </a:r>
            <a:endParaRPr b="0" i="0" sz="11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5" name="Google Shape;315;g24a3a9e09e4_1_442"/>
          <p:cNvSpPr txBox="1"/>
          <p:nvPr/>
        </p:nvSpPr>
        <p:spPr>
          <a:xfrm>
            <a:off x="560675" y="4650"/>
            <a:ext cx="7305900" cy="28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4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ЦЕЛЕВЫЕ ПОКАЗАТЕЛИ НА 2023 г.</a:t>
            </a:r>
            <a:endParaRPr b="1" i="0" sz="1400" u="none" cap="none" strike="noStrike">
              <a:solidFill>
                <a:srgbClr val="FC37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6" name="Google Shape;316;g24a3a9e09e4_1_4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25" y="4825"/>
            <a:ext cx="531850" cy="5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24a3a9e09e4_1_4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599323" y="59377"/>
            <a:ext cx="375900" cy="44205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24a3a9e09e4_1_442"/>
          <p:cNvSpPr txBox="1"/>
          <p:nvPr>
            <p:ph idx="12" type="sldNum"/>
          </p:nvPr>
        </p:nvSpPr>
        <p:spPr>
          <a:xfrm>
            <a:off x="8861672" y="4767275"/>
            <a:ext cx="27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319" name="Google Shape;319;g24a3a9e09e4_1_442"/>
          <p:cNvCxnSpPr/>
          <p:nvPr/>
        </p:nvCxnSpPr>
        <p:spPr>
          <a:xfrm>
            <a:off x="408850" y="2135500"/>
            <a:ext cx="8084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320" name="Google Shape;320;g24a3a9e09e4_1_442"/>
          <p:cNvSpPr/>
          <p:nvPr/>
        </p:nvSpPr>
        <p:spPr>
          <a:xfrm>
            <a:off x="422850" y="465050"/>
            <a:ext cx="8298300" cy="677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999999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       </a:t>
            </a:r>
            <a:r>
              <a:rPr b="0" i="0" lang="ru-RU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В 3 медицинских организациях лечение с применением наркоза </a:t>
            </a:r>
            <a:br>
              <a:rPr b="0" i="0" lang="ru-RU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i="0" lang="ru-RU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условиях дневного стационара</a:t>
            </a:r>
            <a:endParaRPr b="0" i="0" sz="1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321" name="Google Shape;321;g24a3a9e09e4_1_442"/>
          <p:cNvGraphicFramePr/>
          <p:nvPr/>
        </p:nvGraphicFramePr>
        <p:xfrm>
          <a:off x="334501" y="1267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{D9EAEE1D-C47F-4A09-9F65-A74C9C8A4FC3}</a:tableStyleId>
              </a:tblPr>
              <a:tblGrid>
                <a:gridCol w="2868600"/>
                <a:gridCol w="2868600"/>
                <a:gridCol w="2868600"/>
              </a:tblGrid>
              <a:tr h="439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БАЗА 2022 ГОД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ТЕКУЩИЙ СТАТУС НА 20.09.2023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ПЛАН НА 2023 ГОД 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6DD8FF"/>
                        </a:gs>
                        <a:gs pos="100000">
                          <a:srgbClr val="085BB5"/>
                        </a:gs>
                      </a:gsLst>
                      <a:lin ang="5400700" scaled="0"/>
                    </a:gradFill>
                  </a:tcPr>
                </a:tc>
              </a:tr>
              <a:tr h="357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ru-RU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 </a:t>
                      </a:r>
                      <a:r>
                        <a:rPr i="1" lang="ru-RU" sz="1400" u="none" cap="none" strike="noStrike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(МОСП)</a:t>
                      </a:r>
                      <a:endParaRPr i="1" sz="1400" u="none" cap="none" strike="noStrike">
                        <a:solidFill>
                          <a:schemeClr val="dk1"/>
                        </a:solidFill>
                        <a:highlight>
                          <a:srgbClr val="EF2F00"/>
                        </a:highlight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ru-RU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ru-RU" sz="1400" u="none" cap="none" strike="noStrike">
                          <a:solidFill>
                            <a:srgbClr val="54823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1400" u="none" cap="none" strike="noStrike">
                        <a:solidFill>
                          <a:srgbClr val="54823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2" name="Google Shape;322;g24a3a9e09e4_1_442"/>
          <p:cNvSpPr/>
          <p:nvPr/>
        </p:nvSpPr>
        <p:spPr>
          <a:xfrm>
            <a:off x="277475" y="2329450"/>
            <a:ext cx="2820000" cy="2766000"/>
          </a:xfrm>
          <a:prstGeom prst="roundRect">
            <a:avLst>
              <a:gd fmla="val 13103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Отделение стоматологической помощи </a:t>
            </a:r>
            <a:r>
              <a:rPr b="0" i="0" lang="ru-RU" sz="8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под наркозом в условиях дневного  стационара в ГБУЗ МО Московский областной       научно-исследовательский клинический институт имени М. Ф. Владимирского</a:t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3" name="Google Shape;323;g24a3a9e09e4_1_442"/>
          <p:cNvSpPr/>
          <p:nvPr/>
        </p:nvSpPr>
        <p:spPr>
          <a:xfrm>
            <a:off x="3198038" y="2292275"/>
            <a:ext cx="2646600" cy="2732700"/>
          </a:xfrm>
          <a:prstGeom prst="roundRect">
            <a:avLst>
              <a:gd fmla="val 10809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Второй медицинский пост</a:t>
            </a:r>
            <a:r>
              <a:rPr b="0" i="0" lang="ru-RU" sz="8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br>
              <a:rPr b="0" i="0" lang="ru-RU" sz="8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-RU" sz="8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 оказание стоматологической помощи под наркозом в условиях дневного стационара в ГАУЗ МО Московская областная стоматологическая поликлиника</a:t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4" name="Google Shape;324;g24a3a9e09e4_1_442"/>
          <p:cNvSpPr/>
          <p:nvPr/>
        </p:nvSpPr>
        <p:spPr>
          <a:xfrm>
            <a:off x="5945200" y="2286425"/>
            <a:ext cx="2763300" cy="2744400"/>
          </a:xfrm>
          <a:prstGeom prst="roundRect">
            <a:avLst>
              <a:gd fmla="val 12671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Отделение  оказания стоматологической помощи </a:t>
            </a:r>
            <a:r>
              <a:rPr b="0" i="0" lang="ru-RU" sz="8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под наркозом в условиях дневного  стационара в ГАУЗ МО                 «Домодедовская городская стоматологическая поликлиника»</a:t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5" name="Google Shape;325;g24a3a9e09e4_1_442"/>
          <p:cNvSpPr/>
          <p:nvPr/>
        </p:nvSpPr>
        <p:spPr>
          <a:xfrm>
            <a:off x="155675" y="528675"/>
            <a:ext cx="1090624" cy="549826"/>
          </a:xfrm>
          <a:custGeom>
            <a:rect b="b" l="l" r="r" t="t"/>
            <a:pathLst>
              <a:path extrusionOk="0" h="27433" w="30909">
                <a:moveTo>
                  <a:pt x="4977" y="0"/>
                </a:moveTo>
                <a:lnTo>
                  <a:pt x="0" y="27432"/>
                </a:lnTo>
                <a:lnTo>
                  <a:pt x="25932" y="27432"/>
                </a:lnTo>
                <a:lnTo>
                  <a:pt x="30909" y="0"/>
                </a:lnTo>
                <a:close/>
              </a:path>
            </a:pathLst>
          </a:cu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b="1" i="0" sz="40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g24a3a9e09e4_1_442"/>
          <p:cNvPicPr preferRelativeResize="0"/>
          <p:nvPr/>
        </p:nvPicPr>
        <p:blipFill rotWithShape="1">
          <a:blip r:embed="rId5">
            <a:alphaModFix amt="15000"/>
          </a:blip>
          <a:srcRect b="34630" l="18185" r="23132" t="8957"/>
          <a:stretch/>
        </p:blipFill>
        <p:spPr>
          <a:xfrm>
            <a:off x="8048650" y="472400"/>
            <a:ext cx="704400" cy="677100"/>
          </a:xfrm>
          <a:prstGeom prst="roundRect">
            <a:avLst>
              <a:gd fmla="val 22236" name="adj"/>
            </a:avLst>
          </a:prstGeom>
          <a:noFill/>
          <a:ln>
            <a:noFill/>
          </a:ln>
        </p:spPr>
      </p:pic>
      <p:pic>
        <p:nvPicPr>
          <p:cNvPr id="327" name="Google Shape;327;g24a3a9e09e4_1_4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89025" y="3154600"/>
            <a:ext cx="2464624" cy="176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24a3a9e09e4_1_4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0675" y="3081425"/>
            <a:ext cx="2207350" cy="1916000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19050">
              <a:srgbClr val="000000">
                <a:alpha val="23920"/>
              </a:srgbClr>
            </a:outerShdw>
          </a:effectLst>
        </p:spPr>
      </p:pic>
      <p:pic>
        <p:nvPicPr>
          <p:cNvPr id="329" name="Google Shape;329;g24a3a9e09e4_1_4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70425" y="2966225"/>
            <a:ext cx="1864900" cy="1958025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19050">
              <a:srgbClr val="000000">
                <a:alpha val="2392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4a3a9e09e4_8_61"/>
          <p:cNvSpPr txBox="1"/>
          <p:nvPr/>
        </p:nvSpPr>
        <p:spPr>
          <a:xfrm>
            <a:off x="587300" y="153500"/>
            <a:ext cx="8012100" cy="28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4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Задача 3296  </a:t>
            </a:r>
            <a:r>
              <a:rPr b="1" i="0" lang="ru-RU" sz="9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Представить информацию о доступности, статусе (было/стало) и мероприятиях в рамках проекта.</a:t>
            </a:r>
            <a:endParaRPr b="1" i="0" sz="900" u="none" cap="none" strike="noStrike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5" name="Google Shape;335;g24a3a9e09e4_8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25" y="4825"/>
            <a:ext cx="531850" cy="5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24a3a9e09e4_8_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599323" y="59377"/>
            <a:ext cx="375900" cy="44205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24a3a9e09e4_8_61"/>
          <p:cNvSpPr txBox="1"/>
          <p:nvPr>
            <p:ph idx="12" type="sldNum"/>
          </p:nvPr>
        </p:nvSpPr>
        <p:spPr>
          <a:xfrm>
            <a:off x="8861672" y="4767275"/>
            <a:ext cx="27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8" name="Google Shape;338;g24a3a9e09e4_8_61"/>
          <p:cNvSpPr/>
          <p:nvPr/>
        </p:nvSpPr>
        <p:spPr>
          <a:xfrm>
            <a:off x="397325" y="501425"/>
            <a:ext cx="8359800" cy="653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999999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2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  </a:t>
            </a:r>
            <a:r>
              <a:rPr b="0" i="0" lang="ru-RU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Увеличение доступности стоматологической помощи взрослому и детскому </a:t>
            </a:r>
            <a:endParaRPr b="0" i="0" sz="13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населению до 10 дней в 100 %  медицинских организациях</a:t>
            </a:r>
            <a:r>
              <a:rPr b="0" i="0" lang="ru-RU" sz="12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</a:t>
            </a:r>
            <a:endParaRPr b="0" i="0" sz="12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339" name="Google Shape;339;g24a3a9e09e4_8_61"/>
          <p:cNvGraphicFramePr/>
          <p:nvPr/>
        </p:nvGraphicFramePr>
        <p:xfrm>
          <a:off x="314313" y="1217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{D9EAEE1D-C47F-4A09-9F65-A74C9C8A4FC3}</a:tableStyleId>
              </a:tblPr>
              <a:tblGrid>
                <a:gridCol w="2911125"/>
                <a:gridCol w="2911125"/>
                <a:gridCol w="2684575"/>
              </a:tblGrid>
              <a:tr h="38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БЫЛО 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7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ДЕКАБРЬ 2022</a:t>
                      </a:r>
                      <a:endParaRPr b="1" sz="7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BFBFBF"/>
                        </a:gs>
                        <a:gs pos="100000">
                          <a:srgbClr val="737373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СТАЛО 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6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ТЕКУЩИЙ СТАТУС НА </a:t>
                      </a:r>
                      <a:r>
                        <a:rPr b="1" lang="ru-RU" sz="6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19.</a:t>
                      </a:r>
                      <a:r>
                        <a:rPr b="1" lang="ru-RU" sz="6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r>
                        <a:rPr b="1" lang="ru-RU" sz="6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r>
                        <a:rPr b="1" lang="ru-RU" sz="6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.2023</a:t>
                      </a:r>
                      <a:endParaRPr b="1" sz="6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6DD8FF"/>
                        </a:gs>
                        <a:gs pos="100000">
                          <a:srgbClr val="085BB5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ПЛАН 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2023 ГОД 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C3722"/>
                        </a:gs>
                        <a:gs pos="100000">
                          <a:srgbClr val="FF9900"/>
                        </a:gs>
                      </a:gsLst>
                      <a:lin ang="5400700" scaled="0"/>
                    </a:gradFill>
                  </a:tcPr>
                </a:tc>
              </a:tr>
              <a:tr h="798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ru-RU" sz="1400" u="none" cap="none" strike="noStrike">
                          <a:solidFill>
                            <a:srgbClr val="FC37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  дней </a:t>
                      </a:r>
                      <a:endParaRPr b="1" sz="1400" u="none" cap="none" strike="noStrike">
                        <a:solidFill>
                          <a:srgbClr val="FC37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ru-RU" sz="1100">
                          <a:solidFill>
                            <a:srgbClr val="38572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r>
                        <a:rPr b="1" lang="ru-RU" sz="1100" u="none" cap="none" strike="noStrike">
                          <a:solidFill>
                            <a:srgbClr val="38572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ru-RU" sz="1100" u="none" cap="none" strike="noStrike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дней </a:t>
                      </a:r>
                      <a:endParaRPr b="1" sz="1100" u="none" cap="none" strike="noStrike">
                        <a:solidFill>
                          <a:srgbClr val="26262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100" u="none" cap="none" strike="noStrike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детский стоматолог</a:t>
                      </a:r>
                      <a:endParaRPr sz="1100" u="none" cap="none" strike="noStrike">
                        <a:solidFill>
                          <a:srgbClr val="26262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ru-RU" sz="1100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r>
                        <a:rPr b="1" lang="ru-RU" sz="1100" u="none" cap="none" strike="noStrike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дней </a:t>
                      </a:r>
                      <a:endParaRPr b="1" sz="1100" u="none" cap="none" strike="noStrike">
                        <a:solidFill>
                          <a:srgbClr val="26262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100" u="none" cap="none" strike="noStrike">
                          <a:solidFill>
                            <a:srgbClr val="26262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стоматолог терапевт</a:t>
                      </a:r>
                      <a:endParaRPr sz="1100" u="none" cap="none" strike="noStrike">
                        <a:solidFill>
                          <a:srgbClr val="26262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ru-RU" sz="1400" u="none" cap="none" strike="noStrike">
                          <a:solidFill>
                            <a:srgbClr val="385723"/>
                          </a:solidFill>
                          <a:highlight>
                            <a:schemeClr val="lt1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 10 дней </a:t>
                      </a:r>
                      <a:endParaRPr b="1" sz="1400" u="none" cap="none" strike="noStrike">
                        <a:solidFill>
                          <a:srgbClr val="385723"/>
                        </a:solidFill>
                        <a:highlight>
                          <a:schemeClr val="lt1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40" name="Google Shape;340;g24a3a9e09e4_8_61"/>
          <p:cNvCxnSpPr/>
          <p:nvPr/>
        </p:nvCxnSpPr>
        <p:spPr>
          <a:xfrm>
            <a:off x="397925" y="2647938"/>
            <a:ext cx="8084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341" name="Google Shape;341;g24a3a9e09e4_8_61"/>
          <p:cNvSpPr txBox="1"/>
          <p:nvPr/>
        </p:nvSpPr>
        <p:spPr>
          <a:xfrm>
            <a:off x="1653650" y="2516850"/>
            <a:ext cx="5317200" cy="30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Организационные решения</a:t>
            </a:r>
            <a:endParaRPr b="1" i="0" sz="11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g24a3a9e09e4_8_61"/>
          <p:cNvSpPr/>
          <p:nvPr/>
        </p:nvSpPr>
        <p:spPr>
          <a:xfrm>
            <a:off x="560675" y="2793050"/>
            <a:ext cx="8196300" cy="2207700"/>
          </a:xfrm>
          <a:prstGeom prst="roundRect">
            <a:avLst>
              <a:gd fmla="val 9903" name="adj"/>
            </a:avLst>
          </a:prstGeom>
          <a:gradFill>
            <a:gsLst>
              <a:gs pos="0">
                <a:srgbClr val="FFFFFF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3" name="Google Shape;343;g24a3a9e09e4_8_61"/>
          <p:cNvGraphicFramePr/>
          <p:nvPr/>
        </p:nvGraphicFramePr>
        <p:xfrm>
          <a:off x="720975" y="2881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{D9EAEE1D-C47F-4A09-9F65-A74C9C8A4FC3}</a:tableStyleId>
              </a:tblPr>
              <a:tblGrid>
                <a:gridCol w="1216225"/>
                <a:gridCol w="6545125"/>
              </a:tblGrid>
              <a:tr h="33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900" u="none" cap="none" strike="noStrike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>
                          <a:solidFill>
                            <a:srgbClr val="434343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Контроль правильного формирования расписания на 2 недели вперед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900" u="none" cap="none" strike="noStrike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>
                          <a:solidFill>
                            <a:srgbClr val="434343"/>
                          </a:solidFill>
                          <a:highlight>
                            <a:schemeClr val="lt1"/>
                          </a:highlight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Маршрутизация пациентов к врачам стоматологам общей практики 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900" u="none" cap="none" strike="noStrike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>
                          <a:solidFill>
                            <a:srgbClr val="434343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Открытие дополнительных ячеек к специалистам в выходные дни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900" u="none" cap="none" strike="noStrike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>
                          <a:solidFill>
                            <a:srgbClr val="434343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Открытие смотровых кабинетов со 100 % самозаписью в него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ru-RU" sz="900" u="none" cap="none" strike="noStrike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900" u="none" cap="none" strike="noStrike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>
                          <a:solidFill>
                            <a:srgbClr val="434343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Увеличение площадей под установку дополнительного  стоматологического оборудования  </a:t>
                      </a:r>
                      <a:br>
                        <a:rPr lang="ru-RU" sz="1200" u="none" cap="none" strike="noStrike">
                          <a:solidFill>
                            <a:srgbClr val="434343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</a:br>
                      <a:r>
                        <a:rPr lang="ru-RU" sz="1200" u="none" cap="none" strike="noStrike">
                          <a:solidFill>
                            <a:srgbClr val="434343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за счет перевода на аутсорсинг зуботехнических лабораторий.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4" name="Google Shape;344;g24a3a9e09e4_8_61"/>
          <p:cNvSpPr/>
          <p:nvPr/>
        </p:nvSpPr>
        <p:spPr>
          <a:xfrm>
            <a:off x="97150" y="537688"/>
            <a:ext cx="1090624" cy="549826"/>
          </a:xfrm>
          <a:custGeom>
            <a:rect b="b" l="l" r="r" t="t"/>
            <a:pathLst>
              <a:path extrusionOk="0" h="27433" w="30909">
                <a:moveTo>
                  <a:pt x="4977" y="0"/>
                </a:moveTo>
                <a:lnTo>
                  <a:pt x="0" y="27432"/>
                </a:lnTo>
                <a:lnTo>
                  <a:pt x="25932" y="27432"/>
                </a:lnTo>
                <a:lnTo>
                  <a:pt x="30909" y="0"/>
                </a:lnTo>
                <a:close/>
              </a:path>
            </a:pathLst>
          </a:cu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b="1" i="0" sz="40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5" name="Google Shape;345;g24a3a9e09e4_8_61"/>
          <p:cNvPicPr preferRelativeResize="0"/>
          <p:nvPr/>
        </p:nvPicPr>
        <p:blipFill rotWithShape="1">
          <a:blip r:embed="rId5">
            <a:alphaModFix amt="15000"/>
          </a:blip>
          <a:srcRect b="23770" l="-7710" r="7710" t="-2017"/>
          <a:stretch/>
        </p:blipFill>
        <p:spPr>
          <a:xfrm>
            <a:off x="7983400" y="556968"/>
            <a:ext cx="773700" cy="605400"/>
          </a:xfrm>
          <a:prstGeom prst="roundRect">
            <a:avLst>
              <a:gd fmla="val 22441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484b6e678a_1_32"/>
          <p:cNvSpPr txBox="1"/>
          <p:nvPr>
            <p:ph idx="12" type="sldNum"/>
          </p:nvPr>
        </p:nvSpPr>
        <p:spPr>
          <a:xfrm>
            <a:off x="8861672" y="4767275"/>
            <a:ext cx="27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51" name="Google Shape;351;g2484b6e678a_1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25" y="4825"/>
            <a:ext cx="531850" cy="5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2484b6e678a_1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599323" y="59377"/>
            <a:ext cx="375900" cy="44205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2484b6e678a_1_32"/>
          <p:cNvSpPr txBox="1"/>
          <p:nvPr/>
        </p:nvSpPr>
        <p:spPr>
          <a:xfrm>
            <a:off x="587300" y="77375"/>
            <a:ext cx="7305900" cy="43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2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КЛИЕНТСКИЙ ПУТЬ ПАЦИЕНТОВ (ДЕТЕЙ), ИМЕЮЩИХ ИНВАЛИДНОСТЬ ПО НАПРАВЛЕНИЮ НА ПОЛУЧЕНИЕ СТОМАТОЛОГИЧЕСКОЙ ПОМОЩИ ПОД НАРКОЗОМ</a:t>
            </a:r>
            <a:endParaRPr b="1" i="0" sz="1200" u="none" cap="none" strike="noStrike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g2484b6e678a_1_32"/>
          <p:cNvSpPr/>
          <p:nvPr/>
        </p:nvSpPr>
        <p:spPr>
          <a:xfrm>
            <a:off x="177125" y="818424"/>
            <a:ext cx="1220400" cy="756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C3722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ПАЦИЕНТ</a:t>
            </a:r>
            <a:endParaRPr b="1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g2484b6e678a_1_32"/>
          <p:cNvSpPr/>
          <p:nvPr/>
        </p:nvSpPr>
        <p:spPr>
          <a:xfrm>
            <a:off x="177125" y="1722887"/>
            <a:ext cx="1220400" cy="5121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Медицинская организация</a:t>
            </a:r>
            <a:endParaRPr b="0" i="0" sz="8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356" name="Google Shape;356;g2484b6e678a_1_32"/>
          <p:cNvCxnSpPr>
            <a:stCxn id="354" idx="2"/>
            <a:endCxn id="355" idx="0"/>
          </p:cNvCxnSpPr>
          <p:nvPr/>
        </p:nvCxnSpPr>
        <p:spPr>
          <a:xfrm>
            <a:off x="787325" y="1574424"/>
            <a:ext cx="0" cy="1485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7" name="Google Shape;357;g2484b6e678a_1_32"/>
          <p:cNvSpPr/>
          <p:nvPr/>
        </p:nvSpPr>
        <p:spPr>
          <a:xfrm>
            <a:off x="177125" y="2505025"/>
            <a:ext cx="1220400" cy="518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Осмотр врача-стоматолога </a:t>
            </a:r>
            <a:b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i="1" lang="ru-RU" sz="600" u="none" cap="none" strike="noStrike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либо врача-стоматолога детского</a:t>
            </a:r>
            <a:endParaRPr b="0" i="1" sz="600" u="none" cap="none" strike="noStrike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58" name="Google Shape;358;g2484b6e678a_1_32"/>
          <p:cNvSpPr/>
          <p:nvPr/>
        </p:nvSpPr>
        <p:spPr>
          <a:xfrm>
            <a:off x="177125" y="3253362"/>
            <a:ext cx="1220400" cy="756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 оказание помощи под местным обезболиванием</a:t>
            </a:r>
            <a:endParaRPr b="0" i="1" sz="700" u="none" cap="none" strike="noStrike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359" name="Google Shape;359;g2484b6e678a_1_32"/>
          <p:cNvCxnSpPr/>
          <p:nvPr/>
        </p:nvCxnSpPr>
        <p:spPr>
          <a:xfrm>
            <a:off x="787325" y="4072175"/>
            <a:ext cx="0" cy="4191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0" name="Google Shape;360;g2484b6e678a_1_32"/>
          <p:cNvSpPr/>
          <p:nvPr/>
        </p:nvSpPr>
        <p:spPr>
          <a:xfrm>
            <a:off x="177125" y="4491275"/>
            <a:ext cx="1220400" cy="549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Оказание стоматологической помощи по месту жительства</a:t>
            </a:r>
            <a:endParaRPr b="0" i="1" sz="7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361" name="Google Shape;361;g2484b6e678a_1_32"/>
          <p:cNvCxnSpPr/>
          <p:nvPr/>
        </p:nvCxnSpPr>
        <p:spPr>
          <a:xfrm>
            <a:off x="787325" y="2228518"/>
            <a:ext cx="0" cy="1311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2" name="Google Shape;362;g2484b6e678a_1_32"/>
          <p:cNvCxnSpPr/>
          <p:nvPr/>
        </p:nvCxnSpPr>
        <p:spPr>
          <a:xfrm>
            <a:off x="746575" y="3045215"/>
            <a:ext cx="0" cy="1311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3" name="Google Shape;363;g2484b6e678a_1_32"/>
          <p:cNvSpPr/>
          <p:nvPr/>
        </p:nvSpPr>
        <p:spPr>
          <a:xfrm>
            <a:off x="568625" y="4164325"/>
            <a:ext cx="437400" cy="131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ДА</a:t>
            </a:r>
            <a:endParaRPr b="0" i="0" sz="800" u="none" cap="none" strike="noStrik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364" name="Google Shape;364;g2484b6e678a_1_32"/>
          <p:cNvCxnSpPr/>
          <p:nvPr/>
        </p:nvCxnSpPr>
        <p:spPr>
          <a:xfrm>
            <a:off x="1397525" y="3852875"/>
            <a:ext cx="688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5" name="Google Shape;365;g2484b6e678a_1_32"/>
          <p:cNvSpPr/>
          <p:nvPr/>
        </p:nvSpPr>
        <p:spPr>
          <a:xfrm>
            <a:off x="1491486" y="3787325"/>
            <a:ext cx="437400" cy="131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FC372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НЕТ</a:t>
            </a:r>
            <a:endParaRPr b="0" i="0" sz="800" u="none" cap="none" strike="noStrike">
              <a:solidFill>
                <a:srgbClr val="FC372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66" name="Google Shape;366;g2484b6e678a_1_32"/>
          <p:cNvSpPr/>
          <p:nvPr/>
        </p:nvSpPr>
        <p:spPr>
          <a:xfrm>
            <a:off x="2086325" y="3633575"/>
            <a:ext cx="1220400" cy="438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Требуется </a:t>
            </a:r>
            <a:endParaRPr b="0" i="0" sz="7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неотложная </a:t>
            </a:r>
            <a:endParaRPr b="0" i="0" sz="7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помощь</a:t>
            </a:r>
            <a:endParaRPr b="0" i="1" sz="700" u="none" cap="none" strike="noStrike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367" name="Google Shape;367;g2484b6e678a_1_32"/>
          <p:cNvCxnSpPr/>
          <p:nvPr/>
        </p:nvCxnSpPr>
        <p:spPr>
          <a:xfrm>
            <a:off x="2696525" y="4061975"/>
            <a:ext cx="0" cy="4191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8" name="Google Shape;368;g2484b6e678a_1_32"/>
          <p:cNvSpPr/>
          <p:nvPr/>
        </p:nvSpPr>
        <p:spPr>
          <a:xfrm>
            <a:off x="2477825" y="4154125"/>
            <a:ext cx="437400" cy="131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ДА</a:t>
            </a:r>
            <a:endParaRPr b="0" i="0" sz="800" u="none" cap="none" strike="noStrik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69" name="Google Shape;369;g2484b6e678a_1_32"/>
          <p:cNvSpPr/>
          <p:nvPr/>
        </p:nvSpPr>
        <p:spPr>
          <a:xfrm>
            <a:off x="2086325" y="4481075"/>
            <a:ext cx="1220400" cy="549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Направление </a:t>
            </a:r>
            <a:endParaRPr b="0" i="0" sz="7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ru-RU" sz="600" u="none" cap="none" strike="noStrike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(Форма 057/у-04)</a:t>
            </a:r>
            <a:endParaRPr b="0" i="0" sz="6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370" name="Google Shape;370;g2484b6e678a_1_32"/>
          <p:cNvCxnSpPr>
            <a:endCxn id="371" idx="1"/>
          </p:cNvCxnSpPr>
          <p:nvPr/>
        </p:nvCxnSpPr>
        <p:spPr>
          <a:xfrm>
            <a:off x="3306725" y="4755925"/>
            <a:ext cx="375900" cy="60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1" name="Google Shape;371;g2484b6e678a_1_32"/>
          <p:cNvSpPr/>
          <p:nvPr/>
        </p:nvSpPr>
        <p:spPr>
          <a:xfrm>
            <a:off x="3682625" y="4486975"/>
            <a:ext cx="1220400" cy="549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ГБУЗ ДГКБ </a:t>
            </a:r>
            <a:br>
              <a:rPr b="0" i="0" lang="ru-RU" sz="7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i="0" lang="ru-RU" sz="7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св. Владимира ДЗМ</a:t>
            </a:r>
            <a:endParaRPr b="0" i="0" sz="7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372" name="Google Shape;372;g2484b6e678a_1_32"/>
          <p:cNvCxnSpPr>
            <a:stCxn id="373" idx="2"/>
          </p:cNvCxnSpPr>
          <p:nvPr/>
        </p:nvCxnSpPr>
        <p:spPr>
          <a:xfrm>
            <a:off x="2696525" y="3249300"/>
            <a:ext cx="0" cy="3846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373" name="Google Shape;373;g2484b6e678a_1_32"/>
          <p:cNvSpPr/>
          <p:nvPr/>
        </p:nvSpPr>
        <p:spPr>
          <a:xfrm>
            <a:off x="2086325" y="2732400"/>
            <a:ext cx="1220400" cy="516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Направление в детский смотровой кабинет ГБУЗ МО МОСП</a:t>
            </a:r>
            <a:r>
              <a:rPr b="0" i="1" lang="ru-RU" sz="600" u="none" cap="none" strike="noStrike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(Форма 057/у-04)</a:t>
            </a:r>
            <a:endParaRPr b="0" i="1" sz="600" u="none" cap="none" strike="noStrike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374" name="Google Shape;374;g2484b6e678a_1_32"/>
          <p:cNvCxnSpPr/>
          <p:nvPr/>
        </p:nvCxnSpPr>
        <p:spPr>
          <a:xfrm>
            <a:off x="2696525" y="2599676"/>
            <a:ext cx="0" cy="1311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375" name="Google Shape;375;g2484b6e678a_1_32"/>
          <p:cNvSpPr/>
          <p:nvPr/>
        </p:nvSpPr>
        <p:spPr>
          <a:xfrm>
            <a:off x="2058850" y="2274523"/>
            <a:ext cx="1171800" cy="4191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Сбор анамнеза, </a:t>
            </a:r>
            <a:b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осмотр, план лечения</a:t>
            </a:r>
            <a:endParaRPr b="0" i="0" sz="7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376" name="Google Shape;376;g2484b6e678a_1_32"/>
          <p:cNvCxnSpPr/>
          <p:nvPr/>
        </p:nvCxnSpPr>
        <p:spPr>
          <a:xfrm>
            <a:off x="2696525" y="1961386"/>
            <a:ext cx="0" cy="1311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377" name="Google Shape;377;g2484b6e678a_1_32"/>
          <p:cNvSpPr/>
          <p:nvPr/>
        </p:nvSpPr>
        <p:spPr>
          <a:xfrm>
            <a:off x="2083850" y="1459849"/>
            <a:ext cx="1220400" cy="5121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Консультация врача-анестезиолога-</a:t>
            </a:r>
            <a:b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реаниматолога</a:t>
            </a:r>
            <a:endParaRPr b="0" i="0" sz="7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78" name="Google Shape;378;g2484b6e678a_1_32"/>
          <p:cNvSpPr/>
          <p:nvPr/>
        </p:nvSpPr>
        <p:spPr>
          <a:xfrm>
            <a:off x="2083850" y="818421"/>
            <a:ext cx="1220400" cy="5121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Наличие показаний </a:t>
            </a:r>
            <a:b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 наркозу в условиях круглосуточного стационара</a:t>
            </a:r>
            <a:endParaRPr b="0" i="0" sz="7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379" name="Google Shape;379;g2484b6e678a_1_32"/>
          <p:cNvCxnSpPr/>
          <p:nvPr/>
        </p:nvCxnSpPr>
        <p:spPr>
          <a:xfrm>
            <a:off x="2699000" y="1329647"/>
            <a:ext cx="0" cy="1311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380" name="Google Shape;380;g2484b6e678a_1_32"/>
          <p:cNvCxnSpPr/>
          <p:nvPr/>
        </p:nvCxnSpPr>
        <p:spPr>
          <a:xfrm>
            <a:off x="3304250" y="958675"/>
            <a:ext cx="187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1" name="Google Shape;381;g2484b6e678a_1_32"/>
          <p:cNvSpPr/>
          <p:nvPr/>
        </p:nvSpPr>
        <p:spPr>
          <a:xfrm>
            <a:off x="3398211" y="893125"/>
            <a:ext cx="437400" cy="131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FC372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НЕТ</a:t>
            </a:r>
            <a:endParaRPr b="0" i="0" sz="800" u="none" cap="none" strike="noStrike">
              <a:solidFill>
                <a:srgbClr val="FC372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382" name="Google Shape;382;g2484b6e678a_1_32"/>
          <p:cNvCxnSpPr/>
          <p:nvPr/>
        </p:nvCxnSpPr>
        <p:spPr>
          <a:xfrm>
            <a:off x="3304250" y="1169125"/>
            <a:ext cx="10191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3" name="Google Shape;383;g2484b6e678a_1_32"/>
          <p:cNvSpPr/>
          <p:nvPr/>
        </p:nvSpPr>
        <p:spPr>
          <a:xfrm>
            <a:off x="3398211" y="1103575"/>
            <a:ext cx="437400" cy="131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ДА</a:t>
            </a:r>
            <a:endParaRPr b="0" i="0" sz="800" u="none" cap="none" strike="noStrik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384" name="Google Shape;384;g2484b6e678a_1_32"/>
          <p:cNvCxnSpPr/>
          <p:nvPr/>
        </p:nvCxnSpPr>
        <p:spPr>
          <a:xfrm>
            <a:off x="4321188" y="1170025"/>
            <a:ext cx="0" cy="2898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5" name="Google Shape;385;g2484b6e678a_1_32"/>
          <p:cNvSpPr/>
          <p:nvPr/>
        </p:nvSpPr>
        <p:spPr>
          <a:xfrm>
            <a:off x="3710975" y="1436974"/>
            <a:ext cx="1220400" cy="5121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Врачебная комиссия</a:t>
            </a:r>
            <a:endParaRPr b="0" i="0" sz="7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6" name="Google Shape;386;g2484b6e678a_1_32"/>
          <p:cNvSpPr/>
          <p:nvPr/>
        </p:nvSpPr>
        <p:spPr>
          <a:xfrm>
            <a:off x="5176250" y="818425"/>
            <a:ext cx="1705800" cy="5121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Оказание стоматологической помощи </a:t>
            </a:r>
            <a:r>
              <a:rPr b="0" i="1" lang="ru-RU" sz="600" u="none" cap="none" strike="noStrike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(терапевтической, хирургической) в условиях дневного стационара ГБУЗ МО МОСП</a:t>
            </a:r>
            <a:endParaRPr b="0" i="1" sz="600" u="none" cap="none" strike="noStrike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7" name="Google Shape;387;g2484b6e678a_1_32"/>
          <p:cNvSpPr/>
          <p:nvPr/>
        </p:nvSpPr>
        <p:spPr>
          <a:xfrm>
            <a:off x="3682613" y="2081963"/>
            <a:ext cx="1220400" cy="518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Направление </a:t>
            </a:r>
            <a:endParaRPr b="0" i="0" sz="7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ru-RU" sz="600" u="none" cap="none" strike="noStrike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(Форма 057/у-04)</a:t>
            </a:r>
            <a:endParaRPr b="0" i="0" sz="7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388" name="Google Shape;388;g2484b6e678a_1_32"/>
          <p:cNvCxnSpPr/>
          <p:nvPr/>
        </p:nvCxnSpPr>
        <p:spPr>
          <a:xfrm>
            <a:off x="4292813" y="1950856"/>
            <a:ext cx="0" cy="1311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9" name="Google Shape;389;g2484b6e678a_1_32"/>
          <p:cNvCxnSpPr/>
          <p:nvPr/>
        </p:nvCxnSpPr>
        <p:spPr>
          <a:xfrm>
            <a:off x="6882050" y="958675"/>
            <a:ext cx="413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0" name="Google Shape;390;g2484b6e678a_1_32"/>
          <p:cNvCxnSpPr/>
          <p:nvPr/>
        </p:nvCxnSpPr>
        <p:spPr>
          <a:xfrm>
            <a:off x="6877996" y="1169125"/>
            <a:ext cx="413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1" name="Google Shape;391;g2484b6e678a_1_32"/>
          <p:cNvSpPr/>
          <p:nvPr/>
        </p:nvSpPr>
        <p:spPr>
          <a:xfrm>
            <a:off x="7295449" y="645750"/>
            <a:ext cx="1477500" cy="400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Профосмотры у врача-стоматолога детского </a:t>
            </a:r>
            <a:endParaRPr b="0" i="0" sz="7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ru-RU" sz="7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 раз в 3 месяца</a:t>
            </a:r>
            <a:endParaRPr b="0" i="1" sz="7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2" name="Google Shape;392;g2484b6e678a_1_32"/>
          <p:cNvSpPr/>
          <p:nvPr/>
        </p:nvSpPr>
        <p:spPr>
          <a:xfrm>
            <a:off x="7295450" y="1083449"/>
            <a:ext cx="1477500" cy="400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Консультация врача-ортодонта</a:t>
            </a:r>
            <a:endParaRPr b="0" i="0" sz="7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393" name="Google Shape;393;g2484b6e678a_1_32"/>
          <p:cNvCxnSpPr/>
          <p:nvPr/>
        </p:nvCxnSpPr>
        <p:spPr>
          <a:xfrm>
            <a:off x="4316138" y="2600375"/>
            <a:ext cx="0" cy="14103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4" name="Google Shape;394;g2484b6e678a_1_32"/>
          <p:cNvSpPr/>
          <p:nvPr/>
        </p:nvSpPr>
        <p:spPr>
          <a:xfrm>
            <a:off x="5159150" y="2539375"/>
            <a:ext cx="1722900" cy="518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Наличие сердечно-сосудистой патологии</a:t>
            </a:r>
            <a:endParaRPr b="0" i="0" sz="7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5" name="Google Shape;395;g2484b6e678a_1_32"/>
          <p:cNvSpPr/>
          <p:nvPr/>
        </p:nvSpPr>
        <p:spPr>
          <a:xfrm>
            <a:off x="5159150" y="3136075"/>
            <a:ext cx="1722900" cy="518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Наличие неврологической патологии</a:t>
            </a:r>
            <a:endParaRPr b="0" i="0" sz="7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6" name="Google Shape;396;g2484b6e678a_1_32"/>
          <p:cNvSpPr/>
          <p:nvPr/>
        </p:nvSpPr>
        <p:spPr>
          <a:xfrm>
            <a:off x="5159150" y="3732775"/>
            <a:ext cx="1722900" cy="518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Наличие эндокринной, дыхательной патологии, аллергии, заболеваний крови</a:t>
            </a:r>
            <a:endParaRPr b="0" i="0" sz="7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7" name="Google Shape;397;g2484b6e678a_1_32"/>
          <p:cNvSpPr/>
          <p:nvPr/>
        </p:nvSpPr>
        <p:spPr>
          <a:xfrm>
            <a:off x="7295450" y="2539375"/>
            <a:ext cx="1477500" cy="518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ГБУЗ ДГКБ </a:t>
            </a:r>
            <a:endParaRPr b="0" i="0" sz="7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им. Н.Ф Филатова ДЗМ</a:t>
            </a:r>
            <a:endParaRPr b="0" i="0" sz="7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8" name="Google Shape;398;g2484b6e678a_1_32"/>
          <p:cNvSpPr/>
          <p:nvPr/>
        </p:nvSpPr>
        <p:spPr>
          <a:xfrm>
            <a:off x="7295450" y="3136075"/>
            <a:ext cx="1477500" cy="518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ГБУЗ НПЦ им. Ф.В. Войно-Ясенецкого ДЗМ</a:t>
            </a:r>
            <a:endParaRPr b="0" i="0" sz="7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9" name="Google Shape;399;g2484b6e678a_1_32"/>
          <p:cNvSpPr/>
          <p:nvPr/>
        </p:nvSpPr>
        <p:spPr>
          <a:xfrm>
            <a:off x="7295450" y="3732775"/>
            <a:ext cx="1477500" cy="518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DD8FF"/>
              </a:gs>
              <a:gs pos="100000">
                <a:srgbClr val="085BB5"/>
              </a:gs>
            </a:gsLst>
            <a:lin ang="5400012" scaled="0"/>
          </a:gra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ГБУЗ Морозовская </a:t>
            </a:r>
            <a:endParaRPr b="0" i="0" sz="7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ДГКБ ДЗМ</a:t>
            </a:r>
            <a:endParaRPr b="0" i="0" sz="7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00" name="Google Shape;400;g2484b6e678a_1_32"/>
          <p:cNvCxnSpPr/>
          <p:nvPr/>
        </p:nvCxnSpPr>
        <p:spPr>
          <a:xfrm>
            <a:off x="6877996" y="2798575"/>
            <a:ext cx="413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1" name="Google Shape;401;g2484b6e678a_1_32"/>
          <p:cNvCxnSpPr/>
          <p:nvPr/>
        </p:nvCxnSpPr>
        <p:spPr>
          <a:xfrm>
            <a:off x="6882046" y="3395275"/>
            <a:ext cx="413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2" name="Google Shape;402;g2484b6e678a_1_32"/>
          <p:cNvCxnSpPr/>
          <p:nvPr/>
        </p:nvCxnSpPr>
        <p:spPr>
          <a:xfrm>
            <a:off x="6877996" y="3991975"/>
            <a:ext cx="413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3" name="Google Shape;403;g2484b6e678a_1_32"/>
          <p:cNvCxnSpPr/>
          <p:nvPr/>
        </p:nvCxnSpPr>
        <p:spPr>
          <a:xfrm>
            <a:off x="4323425" y="3371525"/>
            <a:ext cx="83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4" name="Google Shape;404;g2484b6e678a_1_32"/>
          <p:cNvCxnSpPr/>
          <p:nvPr/>
        </p:nvCxnSpPr>
        <p:spPr>
          <a:xfrm>
            <a:off x="4323425" y="2798575"/>
            <a:ext cx="83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5" name="Google Shape;405;g2484b6e678a_1_32"/>
          <p:cNvCxnSpPr/>
          <p:nvPr/>
        </p:nvCxnSpPr>
        <p:spPr>
          <a:xfrm>
            <a:off x="4323425" y="4013175"/>
            <a:ext cx="83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6" name="Google Shape;406;g2484b6e678a_1_32"/>
          <p:cNvSpPr/>
          <p:nvPr/>
        </p:nvSpPr>
        <p:spPr>
          <a:xfrm>
            <a:off x="2480299" y="3408100"/>
            <a:ext cx="437400" cy="131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FC372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НЕТ</a:t>
            </a:r>
            <a:endParaRPr b="0" i="0" sz="800" u="none" cap="none" strike="noStrike">
              <a:solidFill>
                <a:srgbClr val="FC372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07" name="Google Shape;407;g2484b6e678a_1_32"/>
          <p:cNvSpPr txBox="1"/>
          <p:nvPr/>
        </p:nvSpPr>
        <p:spPr>
          <a:xfrm>
            <a:off x="269125" y="2542038"/>
            <a:ext cx="288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g2484b6e678a_1_32"/>
          <p:cNvSpPr txBox="1"/>
          <p:nvPr/>
        </p:nvSpPr>
        <p:spPr>
          <a:xfrm>
            <a:off x="816125" y="2250050"/>
            <a:ext cx="581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 10 дней</a:t>
            </a:r>
            <a:endParaRPr b="1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2484b6e678a_1_32"/>
          <p:cNvSpPr txBox="1"/>
          <p:nvPr/>
        </p:nvSpPr>
        <p:spPr>
          <a:xfrm>
            <a:off x="2326450" y="2031250"/>
            <a:ext cx="636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2 месяцев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2484b6e678a_1_32"/>
          <p:cNvSpPr txBox="1"/>
          <p:nvPr/>
        </p:nvSpPr>
        <p:spPr>
          <a:xfrm>
            <a:off x="816125" y="4239263"/>
            <a:ext cx="581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 10 дней</a:t>
            </a:r>
            <a:endParaRPr b="1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2484b6e678a_1_32"/>
          <p:cNvSpPr txBox="1"/>
          <p:nvPr/>
        </p:nvSpPr>
        <p:spPr>
          <a:xfrm>
            <a:off x="2891750" y="3256150"/>
            <a:ext cx="581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 10 дней</a:t>
            </a:r>
            <a:endParaRPr b="1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2484b6e678a_1_32"/>
          <p:cNvSpPr txBox="1"/>
          <p:nvPr/>
        </p:nvSpPr>
        <p:spPr>
          <a:xfrm>
            <a:off x="4349975" y="1888463"/>
            <a:ext cx="581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 10 дней</a:t>
            </a:r>
            <a:endParaRPr b="1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2484b6e678a_1_32"/>
          <p:cNvSpPr txBox="1"/>
          <p:nvPr/>
        </p:nvSpPr>
        <p:spPr>
          <a:xfrm>
            <a:off x="4028188" y="704100"/>
            <a:ext cx="636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4-5 месяцев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2484b6e678a_1_32"/>
          <p:cNvSpPr txBox="1"/>
          <p:nvPr/>
        </p:nvSpPr>
        <p:spPr>
          <a:xfrm>
            <a:off x="2871275" y="4214375"/>
            <a:ext cx="63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день обращения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2484b6e678a_1_32"/>
          <p:cNvSpPr txBox="1"/>
          <p:nvPr/>
        </p:nvSpPr>
        <p:spPr>
          <a:xfrm>
            <a:off x="7291700" y="34025"/>
            <a:ext cx="1485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Приложение 2 </a:t>
            </a:r>
            <a:endParaRPr b="1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Шаблон презентации МЗ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</cp:coreProperties>
</file>