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59" r:id="rId8"/>
    <p:sldId id="262"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BA803-470A-4DDC-ADEB-0A1634B7153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4A4AEB4-D1A2-462F-9D54-1F5E9304E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41E8912-D22D-4034-90BD-D78C7A283435}"/>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B52DB1FC-2D58-482F-B919-56C8B67862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23602B-D2A9-45CA-90D0-0DCD2CF1E33D}"/>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351443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6800B-ACF7-4EE7-B802-DF24120E556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F01BBED-A29C-4BDE-9512-4335BDB0062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77D60F-86CC-4072-A92D-BC1E82954A5D}"/>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74AA0E33-9AAA-408A-B2F2-261072CA82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1027A8E-D298-4ABC-A462-CB907B7ACA64}"/>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383160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BA34D17-DF01-41FA-AFDE-B41E217980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D49DDFD-A882-4FFB-AE42-C594E6884C7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5F8D5E7-0354-4647-BD74-B300BCAC36B3}"/>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E1BA7FDE-3301-4EE3-AD87-C023AB3AE4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435741-41C5-4DD7-9E6F-631BBB1E1DC0}"/>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265858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2C1507-1D45-4836-B062-CC2E8016EC5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CB1DCEB-70F6-40E9-8D35-5877943C56E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227D0C-872F-404F-AA4F-E696DE62F764}"/>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09824451-6B5B-4B0E-87E5-01DB9C03EC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CA5386-51B9-43B3-B9EF-A394AE022136}"/>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332267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05D87-0EC5-46A8-8434-208EAEBCA7D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D7C3B4B-21CC-4A61-9AFB-6B975641F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D3D8F9B-0F38-4BEE-8B1D-68176609576B}"/>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704D8A3A-4C16-4E8F-97D2-A9A73E666BE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C54806-AFED-40DB-8B99-D36E64F6DB3B}"/>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270721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3A33B-2D95-4B1E-BD76-22C60286E01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72C9072-81BE-481F-AA37-7BBB7CA006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C72EB56-15DC-4582-8FC4-0BB3A7D8570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E3BE30E-B728-4980-A9B7-81B05F790E91}"/>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6" name="Нижний колонтитул 5">
            <a:extLst>
              <a:ext uri="{FF2B5EF4-FFF2-40B4-BE49-F238E27FC236}">
                <a16:creationId xmlns:a16="http://schemas.microsoft.com/office/drawing/2014/main" id="{2E6FA5A7-F1FD-4D19-8698-65AA3A9555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BB17890-662F-4751-899F-21F6303BB85F}"/>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156190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3B1E7C-F4A2-45EA-9110-FF63F589E47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D4A9F7E-C4CC-4B03-B924-249B1CE87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58727DF-F0B7-4716-81F0-3B388F47F48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2607CF9-92F6-42E7-8558-277362622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FB1AEA0-98FB-40B1-8362-1F5AF767078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3382F69-B238-4EDE-88EB-CF25F2B65ABF}"/>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8" name="Нижний колонтитул 7">
            <a:extLst>
              <a:ext uri="{FF2B5EF4-FFF2-40B4-BE49-F238E27FC236}">
                <a16:creationId xmlns:a16="http://schemas.microsoft.com/office/drawing/2014/main" id="{AED274C9-4E6B-4AC9-ABEB-646B77D0C27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4950303-BA48-4FFA-BF3B-DEAE84DBCB06}"/>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165541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98F93-C511-4C79-8D81-2FB2FAA9E7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6521315-94D6-4433-A470-07FE0FC92C8D}"/>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4" name="Нижний колонтитул 3">
            <a:extLst>
              <a:ext uri="{FF2B5EF4-FFF2-40B4-BE49-F238E27FC236}">
                <a16:creationId xmlns:a16="http://schemas.microsoft.com/office/drawing/2014/main" id="{AB83D6BF-49F7-4381-821F-E59FD9AD72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9C37196-4E93-4433-B739-74404CE005BF}"/>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84316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D504CAE-FF18-4957-9F59-BA761D155AAB}"/>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3" name="Нижний колонтитул 2">
            <a:extLst>
              <a:ext uri="{FF2B5EF4-FFF2-40B4-BE49-F238E27FC236}">
                <a16:creationId xmlns:a16="http://schemas.microsoft.com/office/drawing/2014/main" id="{FA4CFC74-6540-41DC-A8F5-F560F91AA3E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8F38019-BF49-4F14-99BC-C4AC29677580}"/>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123454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05463A-50C2-4FA6-8FAA-8C49FD1CAA2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ABACCF5-6169-4B39-B22C-E54DAC51D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C88857A-C245-42CD-A042-CDA8EC93A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6D4D3F-5518-4C5D-8A6C-E3B7F5901F8F}"/>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6" name="Нижний колонтитул 5">
            <a:extLst>
              <a:ext uri="{FF2B5EF4-FFF2-40B4-BE49-F238E27FC236}">
                <a16:creationId xmlns:a16="http://schemas.microsoft.com/office/drawing/2014/main" id="{A5ADF6FB-1DAC-4C0F-9A74-6337EDC741F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2CC0F9-9D37-4F1D-A23F-890A13CE2B11}"/>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369709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1605AD-71D0-48DE-9FA5-E50DBE5A1C4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2D2B414-23FF-4509-9291-2C481A1F5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F6672EE-2FDE-48DE-8323-CB7C992B0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584AF74-9A78-42D6-A90F-1639785D1FC6}"/>
              </a:ext>
            </a:extLst>
          </p:cNvPr>
          <p:cNvSpPr>
            <a:spLocks noGrp="1"/>
          </p:cNvSpPr>
          <p:nvPr>
            <p:ph type="dt" sz="half" idx="10"/>
          </p:nvPr>
        </p:nvSpPr>
        <p:spPr/>
        <p:txBody>
          <a:bodyPr/>
          <a:lstStyle/>
          <a:p>
            <a:fld id="{9F284914-A908-40CC-A528-B9E79C29208C}" type="datetimeFigureOut">
              <a:rPr lang="ru-RU" smtClean="0"/>
              <a:t>19.09.2022</a:t>
            </a:fld>
            <a:endParaRPr lang="ru-RU"/>
          </a:p>
        </p:txBody>
      </p:sp>
      <p:sp>
        <p:nvSpPr>
          <p:cNvPr id="6" name="Нижний колонтитул 5">
            <a:extLst>
              <a:ext uri="{FF2B5EF4-FFF2-40B4-BE49-F238E27FC236}">
                <a16:creationId xmlns:a16="http://schemas.microsoft.com/office/drawing/2014/main" id="{E9D84CA1-630B-402B-8240-B077E5B261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031B93-9FC6-4CF2-8E1C-63A2BF491EEF}"/>
              </a:ext>
            </a:extLst>
          </p:cNvPr>
          <p:cNvSpPr>
            <a:spLocks noGrp="1"/>
          </p:cNvSpPr>
          <p:nvPr>
            <p:ph type="sldNum" sz="quarter" idx="12"/>
          </p:nvPr>
        </p:nvSpPr>
        <p:spPr/>
        <p:txBody>
          <a:bodyPr/>
          <a:lstStyle/>
          <a:p>
            <a:fld id="{0390ADE9-15B2-4258-8938-444376AFB875}" type="slidenum">
              <a:rPr lang="ru-RU" smtClean="0"/>
              <a:t>‹#›</a:t>
            </a:fld>
            <a:endParaRPr lang="ru-RU"/>
          </a:p>
        </p:txBody>
      </p:sp>
    </p:spTree>
    <p:extLst>
      <p:ext uri="{BB962C8B-B14F-4D97-AF65-F5344CB8AC3E}">
        <p14:creationId xmlns:p14="http://schemas.microsoft.com/office/powerpoint/2010/main" val="17516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7E344-5C85-41D2-BBBB-FE7B7A8AA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15A5A48-2FAE-47D7-8B87-35AA1E920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926D4B-817C-4F9E-AB84-141FE220B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84914-A908-40CC-A528-B9E79C29208C}" type="datetimeFigureOut">
              <a:rPr lang="ru-RU" smtClean="0"/>
              <a:t>19.09.2022</a:t>
            </a:fld>
            <a:endParaRPr lang="ru-RU"/>
          </a:p>
        </p:txBody>
      </p:sp>
      <p:sp>
        <p:nvSpPr>
          <p:cNvPr id="5" name="Нижний колонтитул 4">
            <a:extLst>
              <a:ext uri="{FF2B5EF4-FFF2-40B4-BE49-F238E27FC236}">
                <a16:creationId xmlns:a16="http://schemas.microsoft.com/office/drawing/2014/main" id="{38A37AA7-2029-4544-A18D-31F37DD4C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9EDD2E1-A163-4ED8-BC29-B6FC12EC8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0ADE9-15B2-4258-8938-444376AFB875}" type="slidenum">
              <a:rPr lang="ru-RU" smtClean="0"/>
              <a:t>‹#›</a:t>
            </a:fld>
            <a:endParaRPr lang="ru-RU"/>
          </a:p>
        </p:txBody>
      </p:sp>
    </p:spTree>
    <p:extLst>
      <p:ext uri="{BB962C8B-B14F-4D97-AF65-F5344CB8AC3E}">
        <p14:creationId xmlns:p14="http://schemas.microsoft.com/office/powerpoint/2010/main" val="1834395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95FD1-99AC-4892-B9E4-6C36EF2D09C4}"/>
              </a:ext>
            </a:extLst>
          </p:cNvPr>
          <p:cNvSpPr>
            <a:spLocks noGrp="1"/>
          </p:cNvSpPr>
          <p:nvPr>
            <p:ph type="ctrTitle"/>
          </p:nvPr>
        </p:nvSpPr>
        <p:spPr>
          <a:xfrm>
            <a:off x="1136073" y="1427018"/>
            <a:ext cx="9130145" cy="2493818"/>
          </a:xfrm>
          <a:effectLst>
            <a:reflection blurRad="6350" stA="52000" endA="300" endPos="35000" dir="5400000" sy="-100000" algn="bl" rotWithShape="0"/>
          </a:effectLst>
        </p:spPr>
        <p:txBody>
          <a:bodyPr>
            <a:normAutofit/>
          </a:bodyPr>
          <a:lstStyle/>
          <a:p>
            <a:r>
              <a:rPr lang="ru-RU" sz="9600" i="1" dirty="0">
                <a:solidFill>
                  <a:srgbClr val="FF0000"/>
                </a:solidFill>
                <a:latin typeface="Times New Roman" panose="02020603050405020304" pitchFamily="18" charset="0"/>
                <a:cs typeface="Times New Roman" panose="02020603050405020304" pitchFamily="18" charset="0"/>
              </a:rPr>
              <a:t>Про </a:t>
            </a:r>
            <a:r>
              <a:rPr lang="ru-RU" sz="9600" i="1" dirty="0" smtClean="0">
                <a:solidFill>
                  <a:srgbClr val="FF0000"/>
                </a:solidFill>
                <a:latin typeface="Times New Roman" panose="02020603050405020304" pitchFamily="18" charset="0"/>
                <a:cs typeface="Times New Roman" panose="02020603050405020304" pitchFamily="18" charset="0"/>
              </a:rPr>
              <a:t>игрушки</a:t>
            </a:r>
            <a:r>
              <a:rPr lang="ru-RU" sz="9600" dirty="0" smtClean="0">
                <a:solidFill>
                  <a:srgbClr val="FF0000"/>
                </a:solidFill>
                <a:latin typeface="Times New Roman" panose="02020603050405020304" pitchFamily="18" charset="0"/>
                <a:cs typeface="Times New Roman" panose="02020603050405020304" pitchFamily="18" charset="0"/>
              </a:rPr>
              <a:t/>
            </a:r>
            <a:br>
              <a:rPr lang="ru-RU" sz="96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rgbClr val="7030A0"/>
                </a:solidFill>
                <a:latin typeface="Times New Roman" panose="02020603050405020304" pitchFamily="18" charset="0"/>
                <a:cs typeface="Times New Roman" panose="02020603050405020304" pitchFamily="18" charset="0"/>
              </a:rPr>
              <a:t>Пособие для заботливой мамы</a:t>
            </a:r>
            <a:endParaRPr lang="ru-RU" sz="9600" dirty="0">
              <a:solidFill>
                <a:srgbClr val="7030A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410009" y="554175"/>
            <a:ext cx="1950889" cy="1950889"/>
          </a:xfrm>
          <a:prstGeom prst="rect">
            <a:avLst/>
          </a:prstGeom>
        </p:spPr>
      </p:pic>
      <p:pic>
        <p:nvPicPr>
          <p:cNvPr id="4" name="Рисунок 3"/>
          <p:cNvPicPr>
            <a:picLocks noChangeAspect="1"/>
          </p:cNvPicPr>
          <p:nvPr/>
        </p:nvPicPr>
        <p:blipFill>
          <a:blip r:embed="rId3"/>
          <a:stretch>
            <a:fillRect/>
          </a:stretch>
        </p:blipFill>
        <p:spPr>
          <a:xfrm>
            <a:off x="9415175" y="305257"/>
            <a:ext cx="2200847" cy="2243522"/>
          </a:xfrm>
          <a:prstGeom prst="rect">
            <a:avLst/>
          </a:prstGeom>
        </p:spPr>
      </p:pic>
      <p:sp>
        <p:nvSpPr>
          <p:cNvPr id="5" name="TextBox 4"/>
          <p:cNvSpPr txBox="1"/>
          <p:nvPr/>
        </p:nvSpPr>
        <p:spPr>
          <a:xfrm>
            <a:off x="2360899" y="457988"/>
            <a:ext cx="7731703" cy="830997"/>
          </a:xfrm>
          <a:prstGeom prst="rect">
            <a:avLst/>
          </a:prstGeom>
          <a:noFill/>
        </p:spPr>
        <p:txBody>
          <a:bodyPr wrap="square" rtlCol="0">
            <a:spAutoFit/>
          </a:bodyPr>
          <a:lstStyle/>
          <a:p>
            <a:r>
              <a:rPr lang="ru-RU" sz="4800" b="1" i="1" dirty="0" smtClean="0">
                <a:solidFill>
                  <a:srgbClr val="7030A0"/>
                </a:solidFill>
                <a:latin typeface="Arial Black" panose="020B0A04020102020204" pitchFamily="34" charset="0"/>
              </a:rPr>
              <a:t>ТЕР</a:t>
            </a:r>
            <a:r>
              <a:rPr lang="ru-RU" sz="4800" b="1" i="1" dirty="0" smtClean="0">
                <a:solidFill>
                  <a:srgbClr val="7030A0"/>
                </a:solidFill>
                <a:latin typeface="Arial Black" panose="020B0A04020102020204" pitchFamily="34" charset="0"/>
                <a:cs typeface="Aharoni" panose="02010803020104030203" pitchFamily="2" charset="-79"/>
              </a:rPr>
              <a:t>РИТОРИЯ МАМ</a:t>
            </a:r>
            <a:endParaRPr lang="ru-RU" sz="4800" b="1" i="1" dirty="0">
              <a:solidFill>
                <a:srgbClr val="7030A0"/>
              </a:solidFill>
              <a:latin typeface="Arial Black" panose="020B0A04020102020204" pitchFamily="34" charset="0"/>
              <a:cs typeface="Aharoni" panose="02010803020104030203" pitchFamily="2" charset="-79"/>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431" y="3482659"/>
            <a:ext cx="3467574" cy="2312872"/>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10" y="3404315"/>
            <a:ext cx="3053626" cy="2290220"/>
          </a:xfrm>
          <a:prstGeom prst="rect">
            <a:avLst/>
          </a:prstGeom>
          <a:ln>
            <a:noFill/>
          </a:ln>
          <a:effectLst>
            <a:softEdge rad="112500"/>
          </a:effectLst>
        </p:spPr>
      </p:pic>
    </p:spTree>
    <p:extLst>
      <p:ext uri="{BB962C8B-B14F-4D97-AF65-F5344CB8AC3E}">
        <p14:creationId xmlns:p14="http://schemas.microsoft.com/office/powerpoint/2010/main" val="1753654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s://avatars.mds.yandex.net/get-altay/4632172/2a00000178d0e7bca02ce10cb59ca0694df4/XXL">
            <a:extLst>
              <a:ext uri="{FF2B5EF4-FFF2-40B4-BE49-F238E27FC236}">
                <a16:creationId xmlns:a16="http://schemas.microsoft.com/office/drawing/2014/main" id="{EF1433AF-40F1-4E06-BE57-B037E049AC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53" b="8227"/>
          <a:stretch/>
        </p:blipFill>
        <p:spPr bwMode="auto">
          <a:xfrm>
            <a:off x="4298452" y="4489073"/>
            <a:ext cx="3584462" cy="1819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E0C887C0-26A3-4E55-B984-77643FDA8A74}"/>
              </a:ext>
            </a:extLst>
          </p:cNvPr>
          <p:cNvSpPr>
            <a:spLocks noChangeArrowheads="1"/>
          </p:cNvSpPr>
          <p:nvPr/>
        </p:nvSpPr>
        <p:spPr bwMode="auto">
          <a:xfrm>
            <a:off x="304800" y="-64531"/>
            <a:ext cx="1157176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endParaRPr kumimoji="0" lang="ru-RU" altLang="ru-RU" sz="1600" b="0" i="0" u="none" strike="noStrike" cap="none" normalizeH="0" baseline="0" dirty="0" smtClean="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ru-RU" alt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kumimoji="0" lang="ru-RU" altLang="ru-RU" sz="1600" b="0" i="0" u="none" strike="noStrike" cap="none" normalizeH="0" baseline="0" dirty="0" smtClean="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kumimoji="0" lang="ru-RU" altLang="ru-RU" sz="1600" b="0" i="0" u="none" strike="noStrike" cap="none" normalizeH="0" baseline="0" dirty="0" smtClean="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Для </a:t>
            </a:r>
            <a:r>
              <a:rPr kumimoji="0" lang="ru-RU" altLang="ru-RU" sz="1600" b="0"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здорового развития детям необходимо много играть. Но для этого вовсе не обязательны игрушки. В любом доме есть большое количество предметов для игры: кастрюли, ложки, книги и так далее. Игрушки можно сделать своими руками. Чем проще игрушка, тем больше фантазии нужно приложить для игры с ней и тем больше необходимость участия в игре мам, пап, братьев и сестер. Минимально необходимого количества игрушек не существует. Однако в недавнем исследовании </a:t>
            </a:r>
            <a:r>
              <a:rPr kumimoji="0" lang="ru-RU" altLang="ru-RU" sz="1600" b="0" i="0"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говорилось</a:t>
            </a:r>
            <a:r>
              <a:rPr kumimoji="0" lang="ru-RU" altLang="ru-RU" sz="1600" b="0"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что чем меньше игрушек у ребенка, тем дольше и более креативно он с ними играет, в то время как избыток игрушек значительно снижает качество игры.</a:t>
            </a:r>
            <a:r>
              <a:rPr kumimoji="0" lang="ru-RU" altLang="ru-RU" sz="1600" b="1"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ru-RU" sz="1600" b="1"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kumimoji="0" lang="ru-RU" altLang="ru-RU" sz="1600" b="1"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Как выбрать игрушку?</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a:r>
              <a:rPr kumimoji="0" lang="ru-RU" altLang="ru-RU" sz="1600" b="0"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Для детей любого возраста стоит выбирать простые игрушки. Чем больше у игрушки функций, тем меньше действий требуется от ребенка в игре с ней. Если ребенок просто сидит и смотрит, как игрушка сама выполняет свои функции, пользы от такой игрушки немногим больше, чем от просмотра телевизора.</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a:r>
              <a:rPr kumimoji="0" lang="ru-RU" altLang="ru-RU" sz="1600" b="0"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Игрушки должны быть крупные и цельные, без мелких элементов, сколов, царапин и неприятного запаха. Их не должно быть много, чтобы ребенок учился концентрировать внимание на одном предмете. Резиновые игрушки должны быть плотными, они не должны крошиться. Окрашенные игрушки перед покупкой необходимо потереть рукой: если след от краски остается на пальцах, покупать их не следует. Игрушки должны быть сделаны из разных материалов: резиновые, мягкие и пластиковые. Перед первым использованием пластиковые и резиновые игрушки необходимо замочить в растворе из детского мыла, текстильные — стирать в детском порошке.</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Прямоугольник 2" descr="data:image/gif;base64,R0lGODlhAQABAIAAAAAAAAAAACH5BAEAAAAALAAAAAABAAEAAAICRAEAOw==">
            <a:extLst>
              <a:ext uri="{FF2B5EF4-FFF2-40B4-BE49-F238E27FC236}">
                <a16:creationId xmlns:a16="http://schemas.microsoft.com/office/drawing/2014/main" id="{BBD6B961-D088-43BE-981D-5E6F4E92BA97}"/>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Tree>
    <p:extLst>
      <p:ext uri="{BB962C8B-B14F-4D97-AF65-F5344CB8AC3E}">
        <p14:creationId xmlns:p14="http://schemas.microsoft.com/office/powerpoint/2010/main" val="377772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https://img2.freepng.ru/20180619/zls/kisspng-toy-fitness-centre-child-infant-play-you-lie-on-the-table-sleeping-5b290f9be09415.0604853015294176279199.jpg">
            <a:extLst>
              <a:ext uri="{FF2B5EF4-FFF2-40B4-BE49-F238E27FC236}">
                <a16:creationId xmlns:a16="http://schemas.microsoft.com/office/drawing/2014/main" id="{1B17D3B9-5766-4ADF-8B91-A38F1D7114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11" b="10234"/>
          <a:stretch/>
        </p:blipFill>
        <p:spPr bwMode="auto">
          <a:xfrm>
            <a:off x="8562107" y="1041648"/>
            <a:ext cx="3227143" cy="2547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descr="data:image/gif;base64,R0lGODlhAQABAIAAAAAAAAAAACH5BAEAAAAALAAAAAABAAEAAAICRAEAOw==">
            <a:extLst>
              <a:ext uri="{FF2B5EF4-FFF2-40B4-BE49-F238E27FC236}">
                <a16:creationId xmlns:a16="http://schemas.microsoft.com/office/drawing/2014/main" id="{760B16A8-36EA-46E0-9F9B-126812E45E5A}"/>
              </a:ext>
            </a:extLst>
          </p:cNvPr>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5" name="Rectangle 4">
            <a:extLst>
              <a:ext uri="{FF2B5EF4-FFF2-40B4-BE49-F238E27FC236}">
                <a16:creationId xmlns:a16="http://schemas.microsoft.com/office/drawing/2014/main" id="{20B32ABB-5385-4244-A155-69F5386FC774}"/>
              </a:ext>
            </a:extLst>
          </p:cNvPr>
          <p:cNvSpPr>
            <a:spLocks noChangeArrowheads="1"/>
          </p:cNvSpPr>
          <p:nvPr/>
        </p:nvSpPr>
        <p:spPr bwMode="auto">
          <a:xfrm>
            <a:off x="304800" y="854756"/>
            <a:ext cx="7223345" cy="477053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Развивают ли развивающие коврики?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С трех месяцев детям очень нравится проводить время на развивающих ковриках — там много всего интересного, что увлекает малыша. Ребенок на нем может длительное время быть предоставлен сам себе, поэтому мамы часто пользуются ковриком, чтобы немного отвлечься и заняться своими делами. Это удобно, и этим, безусловно, можно пользоваться. Однако не стоит забывать, что с точки зрения развития ребенка коврик не такой уж и «развивающий». Важно помнить про главный принцип здорового развития: ребенку в первую очередь необходимо взаимодействие с другими членами семьи.</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
            <a:r>
              <a:rPr lang="ru-RU" altLang="ru-RU" sz="16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Нужны ли гаджеты до года?</a:t>
            </a:r>
            <a:endParaRPr lang="ru-RU" alt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ru-RU" alt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До года ребенку не нужны интерактивные электронные игрушки   обучающие приложения на смартфонах и планшетах. Они отвлекают его от необходимых в раннем возрасте социальных взаимодействий. Увлекаясь такой игрушкой, малыш не видит выражения лица родителей, их жестов, пропускает обращенные к нему фразы. Многочисленные исследования показывают, что электронные игрушки приводят к снижению игрового взаимодействия родителей и ребенка, более позднему развитию речи и умственных способностей, уменьшению двигательной активности.</a:t>
            </a:r>
            <a:r>
              <a:rPr lang="ru-RU" altLang="ru-RU" sz="1600" dirty="0">
                <a:latin typeface="Times New Roman" panose="02020603050405020304" pitchFamily="18" charset="0"/>
                <a:cs typeface="Times New Roman" panose="02020603050405020304" pitchFamily="18" charset="0"/>
              </a:rPr>
              <a:t> </a:t>
            </a:r>
          </a:p>
        </p:txBody>
      </p:sp>
      <p:pic>
        <p:nvPicPr>
          <p:cNvPr id="3085" name="Picture 13" descr="https://thumbs.dreamstime.com/b/%D0%B8%D0%B3%D1%80%D0%B0%D1%82%D1%8C-%D1%81%D1%8B%D0%BD%D0%BA%D0%B0-115981735.jpg">
            <a:extLst>
              <a:ext uri="{FF2B5EF4-FFF2-40B4-BE49-F238E27FC236}">
                <a16:creationId xmlns:a16="http://schemas.microsoft.com/office/drawing/2014/main" id="{0793210D-7702-44DE-A783-489A26093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145" y="3589618"/>
            <a:ext cx="3262855" cy="24050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6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s01.cap.ru/www19-10/yantik/news/2019/12/11/cdb52944-03ca-4ca9-b96c-16f9af920671/foster-mom.jpg">
            <a:extLst>
              <a:ext uri="{FF2B5EF4-FFF2-40B4-BE49-F238E27FC236}">
                <a16:creationId xmlns:a16="http://schemas.microsoft.com/office/drawing/2014/main" id="{4DFDC217-432C-45F1-8992-FA393A735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3" r="9876"/>
          <a:stretch/>
        </p:blipFill>
        <p:spPr bwMode="auto">
          <a:xfrm>
            <a:off x="7760851" y="3009676"/>
            <a:ext cx="3913376" cy="2803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8E323696-ACE2-4A20-9E0F-99EB2C658B82}"/>
              </a:ext>
            </a:extLst>
          </p:cNvPr>
          <p:cNvSpPr/>
          <p:nvPr/>
        </p:nvSpPr>
        <p:spPr>
          <a:xfrm>
            <a:off x="340241" y="2677928"/>
            <a:ext cx="7556850" cy="3184333"/>
          </a:xfrm>
          <a:prstGeom prst="rect">
            <a:avLst/>
          </a:prstGeom>
        </p:spPr>
        <p:txBody>
          <a:bodyPr wrap="square">
            <a:spAutoFit/>
          </a:bodyPr>
          <a:lstStyle/>
          <a:p>
            <a:pPr indent="450215" algn="just" fontAlgn="base">
              <a:lnSpc>
                <a:spcPct val="115000"/>
              </a:lnSpc>
            </a:pPr>
            <a:endParaRPr lang="ru-RU" sz="1600"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lnSpc>
                <a:spcPct val="115000"/>
              </a:lnSpc>
            </a:pPr>
            <a:r>
              <a:rPr lang="ru-RU" sz="1600"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Лучше </a:t>
            </a: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всего дети в этом возрасте распознают человеческие лица, поэтому отличная игра — корчить рожицы. Ребенок может даже копировать ваше выражение лица. В этом возрасте малыш уже может различать контрастные цвета на близком расстоянии, поэтому для игры может пригодиться пара ярких погремушек.</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Слух малыша также пока недостаточно развит, но он уже узнает звучание маминого голоса. Как можно больше разговаривайте с ребенком, рассказывайте забавные истории, задавайте вопросы, пойте песни, подражайте звукам, которые он издает. У грудничка хорошо развита тактильная чувствительность. Поэтому берите его на руки, качайте, поглаживайте его, делайте легкую гимнастику и, самое главное, обеспечьте большое количество контакта «кожа к коже».</a:t>
            </a:r>
            <a:endParaRPr lang="ru-RU" sz="1600" dirty="0">
              <a:effectLst/>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2EC3C76-0FF6-49E5-A440-20657A14D0FD}"/>
              </a:ext>
            </a:extLst>
          </p:cNvPr>
          <p:cNvSpPr/>
          <p:nvPr/>
        </p:nvSpPr>
        <p:spPr>
          <a:xfrm>
            <a:off x="340241" y="338313"/>
            <a:ext cx="11525693" cy="2640723"/>
          </a:xfrm>
          <a:prstGeom prst="rect">
            <a:avLst/>
          </a:prstGeom>
        </p:spPr>
        <p:txBody>
          <a:bodyPr wrap="square">
            <a:spAutoFit/>
          </a:bodyPr>
          <a:lstStyle/>
          <a:p>
            <a:pPr indent="450215" algn="just" fontAlgn="base">
              <a:lnSpc>
                <a:spcPct val="115000"/>
              </a:lnSpc>
            </a:pPr>
            <a:endParaRPr lang="ru-RU" sz="1600" b="1"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lnSpc>
                <a:spcPct val="115000"/>
              </a:lnSpc>
            </a:pPr>
            <a:r>
              <a:rPr lang="ru-RU" sz="1600" b="1" dirty="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Как </a:t>
            </a:r>
            <a:r>
              <a:rPr lang="ru-RU" sz="16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меняются игрушки от рождения до года</a:t>
            </a:r>
            <a:endParaRPr lang="ru-RU" sz="1600" dirty="0">
              <a:latin typeface="Times New Roman" panose="02020603050405020304" pitchFamily="18" charset="0"/>
              <a:cs typeface="Times New Roman" panose="02020603050405020304" pitchFamily="18" charset="0"/>
            </a:endParaRPr>
          </a:p>
          <a:p>
            <a:pPr indent="450215" algn="just" fontAlgn="base">
              <a:lnSpc>
                <a:spcPct val="115000"/>
              </a:lnSpc>
              <a:spcAft>
                <a:spcPts val="0"/>
              </a:spcAft>
            </a:pPr>
            <a:r>
              <a:rPr lang="ru-RU" sz="16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Новорожденный</a:t>
            </a:r>
            <a:endParaRPr lang="ru-RU" sz="1600" dirty="0">
              <a:latin typeface="Times New Roman" panose="02020603050405020304" pitchFamily="18" charset="0"/>
              <a:cs typeface="Times New Roman" panose="02020603050405020304" pitchFamily="18" charset="0"/>
            </a:endParaRPr>
          </a:p>
          <a:p>
            <a:pPr indent="450215" algn="just" fontAlgn="base">
              <a:lnSpc>
                <a:spcPct val="115000"/>
              </a:lnSpc>
            </a:pPr>
            <a:r>
              <a:rPr lang="ru-RU" sz="1600" i="1"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Игрушки не нужны</a:t>
            </a:r>
            <a:endParaRPr lang="ru-RU" sz="1600" dirty="0">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Первый месяц жизни ребенка — период адаптации к окружающему миру. Важнейшую роль здесь играет совместное пребывание новорожденного с родителями или взрослыми, ухаживающими за ним. За это время ребенок научится поворачивать голову в разные стороны, фокусировать взгляд на несколько секунд на неподвижном предмете, реагировать на голос близких.</a:t>
            </a:r>
            <a:endParaRPr lang="ru-RU" sz="1600" dirty="0">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Жизнь малыша в этот период достаточно проста. Все, что действительно важно, — это хорошо покушать, хорошо поспать, иметь чистый подгузник и много материнского тепла. Зрение малыша развито еще недостаточно. </a:t>
            </a:r>
            <a:endParaRPr lang="ru-RU" dirty="0"/>
          </a:p>
        </p:txBody>
      </p:sp>
    </p:spTree>
    <p:extLst>
      <p:ext uri="{BB962C8B-B14F-4D97-AF65-F5344CB8AC3E}">
        <p14:creationId xmlns:p14="http://schemas.microsoft.com/office/powerpoint/2010/main" val="291011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9E6ABB1-68B8-481B-91A3-E1051195DD61}"/>
              </a:ext>
            </a:extLst>
          </p:cNvPr>
          <p:cNvSpPr/>
          <p:nvPr/>
        </p:nvSpPr>
        <p:spPr>
          <a:xfrm>
            <a:off x="404036" y="341451"/>
            <a:ext cx="11387471" cy="3539430"/>
          </a:xfrm>
          <a:prstGeom prst="rect">
            <a:avLst/>
          </a:prstGeom>
        </p:spPr>
        <p:txBody>
          <a:bodyPr wrap="square">
            <a:spAutoFit/>
          </a:bodyPr>
          <a:lstStyle/>
          <a:p>
            <a:pPr indent="450215" algn="just" fontAlgn="base"/>
            <a:endParaRPr lang="ru-RU" sz="1600" b="1" dirty="0" smtClean="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endParaRPr lang="ru-RU" sz="16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r>
              <a:rPr lang="ru-RU"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ru-RU"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месяца</a:t>
            </a:r>
            <a:endParaRPr lang="ru-RU" dirty="0">
              <a:solidFill>
                <a:srgbClr val="FF0000"/>
              </a:solidFill>
              <a:effectLst/>
              <a:latin typeface="Times New Roman" panose="02020603050405020304" pitchFamily="18" charset="0"/>
              <a:cs typeface="Times New Roman" panose="02020603050405020304" pitchFamily="18" charset="0"/>
            </a:endParaRPr>
          </a:p>
          <a:p>
            <a:pPr indent="450215" algn="just" fontAlgn="base"/>
            <a:r>
              <a:rPr lang="ru-RU" sz="1600" i="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Погремушки, колокольчики, бубенчики, </a:t>
            </a:r>
            <a:r>
              <a:rPr lang="ru-RU" sz="1600" i="1" dirty="0" err="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мобиль</a:t>
            </a:r>
            <a:endParaRPr lang="ru-RU" sz="1600" dirty="0">
              <a:effectLst/>
              <a:latin typeface="Times New Roman" panose="02020603050405020304" pitchFamily="18" charset="0"/>
              <a:cs typeface="Times New Roman" panose="02020603050405020304" pitchFamily="18" charset="0"/>
            </a:endParaRPr>
          </a:p>
          <a:p>
            <a:pPr indent="450215" algn="just" fontAlgn="base"/>
            <a:r>
              <a:rPr lang="ru-RU" sz="1600" dirty="0">
                <a:latin typeface="Times New Roman" panose="02020603050405020304" pitchFamily="18" charset="0"/>
                <a:ea typeface="Times New Roman" panose="02020603050405020304" pitchFamily="18" charset="0"/>
                <a:cs typeface="Times New Roman" panose="02020603050405020304" pitchFamily="18" charset="0"/>
              </a:rPr>
              <a:t>В этот период ребенок уже держит голову, переворачивается со спины на бок, у него появляется координация в движениях. Он реагирует на звуки, поворачивает голову в сторону его источника, исследует собственные ладони и пальцы, сжимает их в кулачки и рассматривает; тянется к игрушкам, проявляет интерес к ярким предметам. Отвечает на общение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гулением</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улыбкой. Угасают рефлексы новорожденного, формируется распорядок дня и навыки общения со взрослыми. Появляется интерес к окружающему миру.</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ea typeface="Calibri" panose="020F0502020204030204" pitchFamily="34" charset="0"/>
                <a:cs typeface="Times New Roman" panose="02020603050405020304" pitchFamily="18" charset="0"/>
              </a:rPr>
              <a:t>Игрушки этого возраста — яркие и контрастные, но при этом простые для восприятия. Учите ребенка сосредотачивать внимание на объекте и прислушиваться к звукам. Осторожно водите игрушкой в разные стороны и следите за вниманием малыша, сопровождайте движения ласковыми словами. Не трясите излишне активно рядом с лицом ребенка игрушками, издающими звуки, — это может вызвать стресс и даже повредить слух. В два месяца поддерживайте игрушку в руках ребенка, развивая хватательный рефлекс. А к трем месяцам малыш уже научится держать игрушку самостоятельно.</a:t>
            </a:r>
          </a:p>
        </p:txBody>
      </p:sp>
      <p:pic>
        <p:nvPicPr>
          <p:cNvPr id="1031" name="Picture 7" descr="https://kidsbebus.ru/wp-content/uploads/6/3/f/63fd9338baba13e6f38d1473b1882824.jpeg">
            <a:extLst>
              <a:ext uri="{FF2B5EF4-FFF2-40B4-BE49-F238E27FC236}">
                <a16:creationId xmlns:a16="http://schemas.microsoft.com/office/drawing/2014/main" id="{ABAD21DE-2D90-4C61-94B8-3E0BE2BC5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4" y="3893536"/>
            <a:ext cx="3761763" cy="21151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3" name="Picture 9" descr="https://detkisuper.ru/wp-content/uploads/1/1/b/11bf993fa1a3d6b9ade7ac3e3fadb62e.jpeg">
            <a:extLst>
              <a:ext uri="{FF2B5EF4-FFF2-40B4-BE49-F238E27FC236}">
                <a16:creationId xmlns:a16="http://schemas.microsoft.com/office/drawing/2014/main" id="{F180D5C5-3F2A-4D91-84CF-BFFB05C81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4" y="3713018"/>
            <a:ext cx="3704319" cy="2532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3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9E6ABB1-68B8-481B-91A3-E1051195DD61}"/>
              </a:ext>
            </a:extLst>
          </p:cNvPr>
          <p:cNvSpPr/>
          <p:nvPr/>
        </p:nvSpPr>
        <p:spPr>
          <a:xfrm>
            <a:off x="404036" y="341451"/>
            <a:ext cx="11387471" cy="3600986"/>
          </a:xfrm>
          <a:prstGeom prst="rect">
            <a:avLst/>
          </a:prstGeom>
        </p:spPr>
        <p:txBody>
          <a:bodyPr wrap="square">
            <a:spAutoFit/>
          </a:bodyPr>
          <a:lstStyle/>
          <a:p>
            <a:pPr indent="450215" algn="just" fontAlgn="base"/>
            <a:endParaRPr lang="ru-RU" sz="1600" b="1" dirty="0" smtClean="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endParaRPr lang="ru-RU" sz="16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r>
              <a:rPr lang="ru-RU" sz="2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 </a:t>
            </a:r>
            <a:r>
              <a:rPr lang="ru-RU"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месяцев</a:t>
            </a:r>
          </a:p>
          <a:p>
            <a:pPr indent="450215" algn="just" fontAlgn="base"/>
            <a:r>
              <a:rPr lang="ru-RU" sz="1600" i="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Крупные кубики, </a:t>
            </a:r>
            <a:r>
              <a:rPr lang="ru-RU" sz="1600" i="1" dirty="0" err="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прорезыватели</a:t>
            </a:r>
            <a:r>
              <a:rPr lang="ru-RU" sz="1600" i="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удобные для захвата мягкие мячики, игрушки для пальчикового спектакля, книжки с крупными картинками, игрушки для купания</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r>
              <a:rPr lang="ru-RU" sz="1600" b="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АННА</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Малыш уверенно держит голову, переворачивается со спины на живот и обратно, при кормлении из бутылочки держит ее руками, в вертикальном положении пытается оттолкнуться ножками от опоры, к шести месяцам садится при поддержке взрослых. Узнает маму и родственников, которые чаще с ним общаются. С посторонними ведет себя осторожно. При </a:t>
            </a:r>
            <a:r>
              <a:rPr lang="ru-RU" sz="16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гулении</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неосознанно издает слоги «</a:t>
            </a:r>
            <a:r>
              <a:rPr lang="ru-RU" sz="16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ма-ма</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и «ба-ба», при обращении к нему разговаривает, при прекращении общения может плакать.</a:t>
            </a:r>
            <a:endParaRPr lang="ru-RU" sz="1600" dirty="0">
              <a:effectLst/>
              <a:latin typeface="Times New Roman" panose="02020603050405020304" pitchFamily="18" charset="0"/>
              <a:cs typeface="Times New Roman" panose="02020603050405020304" pitchFamily="18" charset="0"/>
            </a:endParaRPr>
          </a:p>
          <a:p>
            <a:pPr indent="450215" algn="just" fontAlgn="base"/>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Главное для развития малыша в этот период — общение и совместная игра. Ребенок самостоятельно изучает игрушки — держит в руках, учится перекладывать из одной руки в другую. Игрушки должны быть крупные и в то же время удобные для захвата. Они должны способствовать развитию органов чувств, тактильных ощущений, зрительного и слухового восприятия. Изучайте с ребенком яркие иллюстрации в книге, купите игрушки для купания и </a:t>
            </a:r>
            <a:r>
              <a:rPr lang="ru-RU" sz="16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прорезыватель</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cs typeface="Times New Roman" panose="02020603050405020304" pitchFamily="18" charset="0"/>
            </a:endParaRPr>
          </a:p>
        </p:txBody>
      </p:sp>
      <p:pic>
        <p:nvPicPr>
          <p:cNvPr id="7170" name="Picture 2" descr="https://ae04.alicdn.com/kf/HTB1h8yypDlYBeNjSszcq6zwhFXap.jpg">
            <a:extLst>
              <a:ext uri="{FF2B5EF4-FFF2-40B4-BE49-F238E27FC236}">
                <a16:creationId xmlns:a16="http://schemas.microsoft.com/office/drawing/2014/main" id="{96D25E66-E931-45FF-81F4-85170E11C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9" y="3916399"/>
            <a:ext cx="2509605" cy="2509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kc.lipetskddo.ru/sites/default/files/unnamed11/10/2020%20-%2009:25.jpg">
            <a:extLst>
              <a:ext uri="{FF2B5EF4-FFF2-40B4-BE49-F238E27FC236}">
                <a16:creationId xmlns:a16="http://schemas.microsoft.com/office/drawing/2014/main" id="{BB6406CA-40DB-41B7-9EF0-C8F29DA87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746" y="3917992"/>
            <a:ext cx="2543530" cy="2543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https://img2.goodfon.ru/original/2560x1440/6/54/toys-bathroom-child-kid.jpg">
            <a:extLst>
              <a:ext uri="{FF2B5EF4-FFF2-40B4-BE49-F238E27FC236}">
                <a16:creationId xmlns:a16="http://schemas.microsoft.com/office/drawing/2014/main" id="{D5CBD9A1-2CF9-45A5-AE89-02DC41307A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401" t="29767" r="11483" b="9923"/>
          <a:stretch/>
        </p:blipFill>
        <p:spPr bwMode="auto">
          <a:xfrm>
            <a:off x="4417989" y="3916399"/>
            <a:ext cx="3009658" cy="2545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2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2.goodfon.ru/original/2560x1440/4/fe/children-baby-toys-deti.jpg">
            <a:extLst>
              <a:ext uri="{FF2B5EF4-FFF2-40B4-BE49-F238E27FC236}">
                <a16:creationId xmlns:a16="http://schemas.microsoft.com/office/drawing/2014/main" id="{F5D6B17E-DBF8-49C9-A3DD-6C2DBF388A4F}"/>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081" t="34676" r="5863"/>
          <a:stretch/>
        </p:blipFill>
        <p:spPr bwMode="auto">
          <a:xfrm>
            <a:off x="2739656" y="4447308"/>
            <a:ext cx="6103088" cy="22167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734C5E4B-4339-4FDA-83C3-2773B728B774}"/>
              </a:ext>
            </a:extLst>
          </p:cNvPr>
          <p:cNvSpPr/>
          <p:nvPr/>
        </p:nvSpPr>
        <p:spPr>
          <a:xfrm>
            <a:off x="322521" y="409796"/>
            <a:ext cx="11546958" cy="4056495"/>
          </a:xfrm>
          <a:prstGeom prst="rect">
            <a:avLst/>
          </a:prstGeom>
        </p:spPr>
        <p:txBody>
          <a:bodyPr wrap="square">
            <a:spAutoFit/>
          </a:bodyPr>
          <a:lstStyle/>
          <a:p>
            <a:pPr indent="450215" algn="just" fontAlgn="base">
              <a:lnSpc>
                <a:spcPct val="115000"/>
              </a:lnSpc>
              <a:spcAft>
                <a:spcPts val="0"/>
              </a:spcAft>
            </a:pPr>
            <a:endParaRPr lang="ru-RU" sz="1600" b="1" dirty="0" smtClean="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lnSpc>
                <a:spcPct val="115000"/>
              </a:lnSpc>
              <a:spcAft>
                <a:spcPts val="0"/>
              </a:spcAft>
            </a:pPr>
            <a:r>
              <a:rPr lang="ru-RU"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7–9 </a:t>
            </a:r>
            <a:r>
              <a:rPr lang="ru-RU"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месяцев</a:t>
            </a:r>
            <a:endParaRPr lang="ru-RU" dirty="0">
              <a:solidFill>
                <a:srgbClr val="FF0000"/>
              </a:solidFill>
              <a:effectLst/>
              <a:latin typeface="Times New Roman" panose="02020603050405020304" pitchFamily="18" charset="0"/>
              <a:cs typeface="Times New Roman" panose="02020603050405020304" pitchFamily="18" charset="0"/>
            </a:endParaRPr>
          </a:p>
          <a:p>
            <a:pPr indent="450215" algn="just" fontAlgn="base">
              <a:lnSpc>
                <a:spcPct val="115000"/>
              </a:lnSpc>
              <a:spcAft>
                <a:spcPts val="0"/>
              </a:spcAft>
            </a:pPr>
            <a:r>
              <a:rPr lang="ru-RU" sz="1600" i="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Музыкальные игрушки, книжки, игрушки для купания</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 этот период происходит скачок в физическом и нервно-психическом развитии. Ребенок переворачивается, ползает, начинает садиться, вставать и ходить у опоры. К девяти месяцам начинает ходить, держась за две руки, учится держать равновесие. Различает близких и незнакомых. Может долго лепетать при общении с близкими, постепенно расширяя набор слогов. Подолгу разглядывает книжки и картинки. Реагирует на собственное имя. Знает некоторые предметы в доме и на картинках. Начинает играть в простые игры, например «Ладушки». Малыш начинает применять полученные знания и навыки. Формируются навыки личной гигиены (высаживание на горшок, привычка чистить зубы). В этот период малыша приучают есть самостоятельно, пить из кружки, которую держит взрослый.</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Игрушками здесь могут быть миниатюрные копии взрослых музыкальных инструментов (например, синтезатор, саксофон, гитара, барабан, ксилофон) — они познакомят малыша с разнообразием звуков. Эту же функцию выполняют гавкающие игрушечные собачки, хрюкающие свинки, поющие птички. Нажимайте вместе с ребенком на кнопки, если это музыкальные инструменты — подпевайте.</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7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kindpng.com/picc/m/215-2154926_berry-patch-preschool-long-day-care-and-child.png">
            <a:extLst>
              <a:ext uri="{FF2B5EF4-FFF2-40B4-BE49-F238E27FC236}">
                <a16:creationId xmlns:a16="http://schemas.microsoft.com/office/drawing/2014/main" id="{99910D00-B64B-4E19-849A-A7847CA60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84" t="4030" r="9935" b="4186"/>
          <a:stretch/>
        </p:blipFill>
        <p:spPr bwMode="auto">
          <a:xfrm flipH="1">
            <a:off x="9723768" y="2092036"/>
            <a:ext cx="2288121" cy="25817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AB7E3B67-DABD-49A7-BF10-397ADDCEC78D}"/>
              </a:ext>
            </a:extLst>
          </p:cNvPr>
          <p:cNvSpPr/>
          <p:nvPr/>
        </p:nvSpPr>
        <p:spPr>
          <a:xfrm>
            <a:off x="216195" y="295738"/>
            <a:ext cx="9507573" cy="6852645"/>
          </a:xfrm>
          <a:prstGeom prst="rect">
            <a:avLst/>
          </a:prstGeom>
        </p:spPr>
        <p:txBody>
          <a:bodyPr wrap="square">
            <a:spAutoFit/>
          </a:bodyPr>
          <a:lstStyle/>
          <a:p>
            <a:pPr indent="450215" algn="just" fontAlgn="base">
              <a:lnSpc>
                <a:spcPct val="115000"/>
              </a:lnSpc>
              <a:spcAft>
                <a:spcPts val="0"/>
              </a:spcAft>
            </a:pPr>
            <a:endParaRPr lang="ru-RU" sz="1400" b="1"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lnSpc>
                <a:spcPct val="115000"/>
              </a:lnSpc>
              <a:spcAft>
                <a:spcPts val="0"/>
              </a:spcAft>
            </a:pPr>
            <a:r>
              <a:rPr lang="ru-RU"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10–12 </a:t>
            </a:r>
            <a:r>
              <a:rPr lang="ru-RU"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месяцев</a:t>
            </a:r>
            <a:endParaRPr lang="ru-RU" dirty="0">
              <a:solidFill>
                <a:srgbClr val="FF0000"/>
              </a:solidFill>
              <a:effectLst/>
              <a:latin typeface="Times New Roman" panose="02020603050405020304" pitchFamily="18" charset="0"/>
              <a:cs typeface="Times New Roman" panose="02020603050405020304" pitchFamily="18" charset="0"/>
            </a:endParaRPr>
          </a:p>
          <a:p>
            <a:pPr indent="450215" algn="just" fontAlgn="base">
              <a:lnSpc>
                <a:spcPct val="115000"/>
              </a:lnSpc>
              <a:spcAft>
                <a:spcPts val="0"/>
              </a:spcAft>
            </a:pPr>
            <a:r>
              <a:rPr lang="ru-RU" sz="1600" i="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Пирамидки, кубики, заводные игрушки, матрешки, машинки, игрушки-каталки, центры для развития мелкой моторики</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пытается самостоятельно ходить, играть с игрушками и даже взаимодействовать с другими детьми. Пытается пользоваться предметами гигиены, например расческой. Двигается под музыку. Осознанно произносит слоги «</a:t>
            </a:r>
            <a:r>
              <a:rPr lang="ru-RU" sz="16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ма-ма</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«па-па», «ба-ба». Узнает и находит знакомые предметы, если ему задают вопрос. Эмоционально реагирует на интонацию речи и запретные слова. Выполняет простые просьбы родственников. </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 этот период сборка и разбор пирамидок, матрешек, несложных конструкторов с крупными деталями будет одновременно способствовать развитию интеллекта и моторики ребенка. </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10–12 месяцев — это время бурного развития социальных и коммуникативных навыков. Для развития ребенка в этот период очень важно, чтобы он играл не один, а вместе с родителями или другими детьми. Лучшей игрушкой будет та, с помощью которой он будет взаимодействовать с окружающими. Она должна быть </a:t>
            </a:r>
            <a:r>
              <a:rPr lang="ru-RU" sz="15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максимально</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простой — чтобы ребенок, играя с ней, использовал различные навыки: говорения, воображения, физической активности. Например, играя куклами, машинками, фигурками животных, дети используют воображение для имитации ситуаций и стараются пользоваться звуками и словами, чтобы рассказать о них — в результате у ребенка развивается язык и образное мышление. </a:t>
            </a:r>
            <a:endParaRPr lang="ru-RU" sz="1600" dirty="0">
              <a:effectLst/>
              <a:latin typeface="Times New Roman" panose="02020603050405020304" pitchFamily="18" charset="0"/>
              <a:cs typeface="Times New Roman" panose="02020603050405020304" pitchFamily="18" charset="0"/>
            </a:endParaRPr>
          </a:p>
          <a:p>
            <a:pPr indent="450215" algn="just" fontAlgn="base">
              <a:lnSpc>
                <a:spcPct val="115000"/>
              </a:lnSpc>
            </a:pP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Играя с кубиками, пирамидками, </a:t>
            </a:r>
            <a:r>
              <a:rPr lang="ru-RU" sz="16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сортерами</a:t>
            </a:r>
            <a:r>
              <a:rPr lang="ru-RU" sz="16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ребенок развивает пространственное мышление, моторные и базовые математические навыки. Игрушки для физической активности (тот же мяч) не только способствуют физическому развитию, но и учат взаимодействию: нужно соблюдать правила игры, общаться с другими участниками игры. Бросание мяча — очень хорошая игра с простыми правилами, которая вызовет множество эмоций у детей и их родителей.</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59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932033534"/>
              </p:ext>
            </p:extLst>
          </p:nvPr>
        </p:nvGraphicFramePr>
        <p:xfrm>
          <a:off x="249382" y="665018"/>
          <a:ext cx="11596254" cy="6026727"/>
        </p:xfrm>
        <a:graphic>
          <a:graphicData uri="http://schemas.openxmlformats.org/drawingml/2006/table">
            <a:tbl>
              <a:tblPr firstRow="1" bandRow="1">
                <a:tableStyleId>{21E4AEA4-8DFA-4A89-87EB-49C32662AFE0}</a:tableStyleId>
              </a:tblPr>
              <a:tblGrid>
                <a:gridCol w="5798127">
                  <a:extLst>
                    <a:ext uri="{9D8B030D-6E8A-4147-A177-3AD203B41FA5}">
                      <a16:colId xmlns:a16="http://schemas.microsoft.com/office/drawing/2014/main" val="31452157"/>
                    </a:ext>
                  </a:extLst>
                </a:gridCol>
                <a:gridCol w="5798127">
                  <a:extLst>
                    <a:ext uri="{9D8B030D-6E8A-4147-A177-3AD203B41FA5}">
                      <a16:colId xmlns:a16="http://schemas.microsoft.com/office/drawing/2014/main" val="1377786941"/>
                    </a:ext>
                  </a:extLst>
                </a:gridCol>
              </a:tblGrid>
              <a:tr h="6026727">
                <a:tc>
                  <a:txBody>
                    <a:bodyPr/>
                    <a:lstStyle/>
                    <a:p>
                      <a:r>
                        <a:rPr lang="ru-RU" sz="1600" dirty="0" smtClean="0"/>
                        <a:t>Мам, поиграем? Смотри, у меня лиса,</a:t>
                      </a:r>
                    </a:p>
                    <a:p>
                      <a:r>
                        <a:rPr lang="ru-RU" sz="1600" dirty="0" smtClean="0"/>
                        <a:t>Зайчик и мышка, а в этой коробке — домик.</a:t>
                      </a:r>
                    </a:p>
                    <a:p>
                      <a:r>
                        <a:rPr lang="ru-RU" sz="1600" dirty="0" smtClean="0"/>
                        <a:t>Я ее клеила целые два часа!</a:t>
                      </a:r>
                    </a:p>
                    <a:p>
                      <a:r>
                        <a:rPr lang="ru-RU" sz="1600" dirty="0" smtClean="0"/>
                        <a:t>Мне помогали принцесса, дракон и гномик.</a:t>
                      </a:r>
                    </a:p>
                    <a:p>
                      <a:r>
                        <a:rPr lang="ru-RU" sz="1600" dirty="0" smtClean="0"/>
                        <a:t>Гномик испачкался клеем, помоешь, а?</a:t>
                      </a:r>
                    </a:p>
                    <a:p>
                      <a:r>
                        <a:rPr lang="ru-RU" sz="1600" dirty="0" smtClean="0"/>
                        <a:t>           Что за бардак?! Ну какое тебе «играть»?</a:t>
                      </a:r>
                    </a:p>
                    <a:p>
                      <a:r>
                        <a:rPr lang="ru-RU" sz="1600" dirty="0" smtClean="0"/>
                        <a:t>           Эта коробка — опять расплодила мусор!</a:t>
                      </a:r>
                    </a:p>
                    <a:p>
                      <a:r>
                        <a:rPr lang="ru-RU" sz="1600" dirty="0" smtClean="0"/>
                        <a:t>           Горе мое, пожалей, наконец-то, мать!</a:t>
                      </a:r>
                    </a:p>
                    <a:p>
                      <a:r>
                        <a:rPr lang="ru-RU" sz="1600" dirty="0" smtClean="0"/>
                        <a:t>           Стоп, это что? Не мои ли, скажи-ка, бусы?!</a:t>
                      </a:r>
                    </a:p>
                    <a:p>
                      <a:r>
                        <a:rPr lang="ru-RU" sz="1600" dirty="0" smtClean="0"/>
                        <a:t>           Быстро снимай! И не трогай их никогда!</a:t>
                      </a:r>
                    </a:p>
                    <a:p>
                      <a:r>
                        <a:rPr lang="ru-RU" sz="1600" dirty="0" smtClean="0"/>
                        <a:t>           Как ты могла их, вообще-то, схватить без спросу?</a:t>
                      </a:r>
                    </a:p>
                    <a:p>
                      <a:r>
                        <a:rPr lang="ru-RU" sz="1600" dirty="0" smtClean="0"/>
                        <a:t>           Это не дочь — это маленькая беда!</a:t>
                      </a:r>
                    </a:p>
                    <a:p>
                      <a:r>
                        <a:rPr lang="ru-RU" sz="1600" dirty="0" smtClean="0"/>
                        <a:t>Мам, не кричи. Я когда-нибудь стану взрослой.</a:t>
                      </a:r>
                    </a:p>
                    <a:p>
                      <a:r>
                        <a:rPr lang="ru-RU" sz="1600" dirty="0" smtClean="0"/>
                        <a:t>          Ну-ка открой! Ты чего это заперлась?</a:t>
                      </a:r>
                    </a:p>
                    <a:p>
                      <a:r>
                        <a:rPr lang="ru-RU" sz="1600" dirty="0" smtClean="0"/>
                        <a:t>          Там, в дневнике, по истории снова двойка!</a:t>
                      </a:r>
                    </a:p>
                    <a:p>
                      <a:r>
                        <a:rPr lang="ru-RU" sz="1600" dirty="0" smtClean="0"/>
                        <a:t>Зайчик с лисой, в пятнах клея в углах палас,</a:t>
                      </a:r>
                    </a:p>
                    <a:p>
                      <a:r>
                        <a:rPr lang="ru-RU" sz="1600" dirty="0" smtClean="0"/>
                        <a:t>гномик с принцессой на полке стоят по стойке,</a:t>
                      </a:r>
                    </a:p>
                    <a:p>
                      <a:r>
                        <a:rPr lang="ru-RU" sz="1600" dirty="0" smtClean="0"/>
                        <a:t>дверь на замке, и наушники на ушах.</a:t>
                      </a:r>
                    </a:p>
                    <a:p>
                      <a:r>
                        <a:rPr lang="ru-RU" sz="1600" dirty="0" smtClean="0"/>
                        <a:t>Полная громкость, я больше тебя не слышу.</a:t>
                      </a:r>
                    </a:p>
                    <a:p>
                      <a:r>
                        <a:rPr lang="ru-RU" sz="1600" dirty="0" smtClean="0"/>
                        <a:t>Я никогда не хотела тебе мешать.</a:t>
                      </a:r>
                    </a:p>
                    <a:p>
                      <a:r>
                        <a:rPr lang="ru-RU" sz="1600" dirty="0" smtClean="0"/>
                        <a:t>Только опять у меня ничего не вышло.</a:t>
                      </a:r>
                    </a:p>
                    <a:p>
                      <a:r>
                        <a:rPr lang="ru-RU" sz="1600" dirty="0" smtClean="0"/>
                        <a:t>           Дочка, ты где? Почему не идёшь домой?</a:t>
                      </a:r>
                    </a:p>
                    <a:p>
                      <a:r>
                        <a:rPr lang="ru-RU" sz="1600" dirty="0" smtClean="0"/>
                        <a:t>           Я у окна, третий раз разогрела ужин.</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tile tx="0" ty="0" sx="100000" sy="100000" flip="none" algn="tl"/>
                    </a:blipFill>
                  </a:tcPr>
                </a:tc>
                <a:tc>
                  <a:txBody>
                    <a:bodyPr/>
                    <a:lstStyle/>
                    <a:p>
                      <a:r>
                        <a:rPr lang="ru-RU" sz="1600" dirty="0" smtClean="0"/>
                        <a:t>         Помнишь, тот гномик? Ты только его не мой.</a:t>
                      </a:r>
                    </a:p>
                    <a:p>
                      <a:r>
                        <a:rPr lang="ru-RU" sz="1600" dirty="0" smtClean="0"/>
                        <a:t>         Он мне таким, разлохмаченным, больше нужен.</a:t>
                      </a:r>
                    </a:p>
                    <a:p>
                      <a:r>
                        <a:rPr lang="ru-RU" sz="1600" dirty="0" smtClean="0"/>
                        <a:t>          Знаешь, когда остаемся мы с ним одни,</a:t>
                      </a:r>
                    </a:p>
                    <a:p>
                      <a:r>
                        <a:rPr lang="ru-RU" sz="1600" dirty="0" smtClean="0"/>
                        <a:t>          Я вспоминаю кривую коробку-домик.</a:t>
                      </a:r>
                    </a:p>
                    <a:p>
                      <a:r>
                        <a:rPr lang="ru-RU" sz="1600" dirty="0" smtClean="0"/>
                        <a:t>          Перезвони, умоляю, перезвони!</a:t>
                      </a:r>
                    </a:p>
                    <a:p>
                      <a:r>
                        <a:rPr lang="ru-RU" sz="1600" dirty="0" smtClean="0"/>
                        <a:t>          Что тебе стоит, всего лишь набрать мой номер?</a:t>
                      </a:r>
                    </a:p>
                    <a:p>
                      <a:r>
                        <a:rPr lang="ru-RU" sz="1600" dirty="0" smtClean="0"/>
                        <a:t>Мам, занята. Не заеду на выходных.</a:t>
                      </a:r>
                    </a:p>
                    <a:p>
                      <a:r>
                        <a:rPr lang="ru-RU" sz="1600" dirty="0" smtClean="0"/>
                        <a:t>Вечером спишемся. Все, не могу, работа.</a:t>
                      </a:r>
                    </a:p>
                    <a:p>
                      <a:r>
                        <a:rPr lang="ru-RU" sz="1600" dirty="0" smtClean="0"/>
                        <a:t>          Бусы висят, но куда я надену их?</a:t>
                      </a:r>
                    </a:p>
                    <a:p>
                      <a:r>
                        <a:rPr lang="ru-RU" sz="1600" dirty="0" smtClean="0"/>
                        <a:t>          Дочь не приедет ни в пятницу, ни в субботу.</a:t>
                      </a:r>
                    </a:p>
                    <a:p>
                      <a:r>
                        <a:rPr lang="ru-RU" sz="1600" dirty="0" smtClean="0"/>
                        <a:t>Мам, поиграем?</a:t>
                      </a:r>
                    </a:p>
                    <a:p>
                      <a:r>
                        <a:rPr lang="ru-RU" sz="1600" dirty="0" smtClean="0"/>
                        <a:t>Ты — маленькая беда!</a:t>
                      </a:r>
                    </a:p>
                    <a:p>
                      <a:r>
                        <a:rPr lang="ru-RU" sz="1600" dirty="0" smtClean="0"/>
                        <a:t>Зайчик и мышка, а в этой коробке — домик.</a:t>
                      </a:r>
                    </a:p>
                    <a:p>
                      <a:r>
                        <a:rPr lang="ru-RU" sz="1600" dirty="0" smtClean="0"/>
                        <a:t>Домик разрушен, не хочется никогда</a:t>
                      </a:r>
                    </a:p>
                    <a:p>
                      <a:r>
                        <a:rPr lang="ru-RU" sz="1600" dirty="0" smtClean="0"/>
                        <a:t>Мне набирать мамин с детства знакомый номер.</a:t>
                      </a:r>
                    </a:p>
                    <a:p>
                      <a:r>
                        <a:rPr lang="ru-RU" sz="1600" dirty="0" smtClean="0"/>
                        <a:t>Мам, поиграем?</a:t>
                      </a:r>
                    </a:p>
                    <a:p>
                      <a:r>
                        <a:rPr lang="ru-RU" sz="1600" dirty="0" smtClean="0"/>
                        <a:t>        Конечно, иди сюда!</a:t>
                      </a:r>
                    </a:p>
                    <a:p>
                      <a:r>
                        <a:rPr lang="ru-RU" sz="1600" dirty="0" smtClean="0"/>
                        <a:t>        Где там твои гномик? Давай-ка его помоем!</a:t>
                      </a:r>
                    </a:p>
                    <a:p>
                      <a:r>
                        <a:rPr lang="ru-RU" sz="1600" dirty="0" smtClean="0"/>
                        <a:t>        Станет большой даже маленькая беда,</a:t>
                      </a:r>
                    </a:p>
                    <a:p>
                      <a:r>
                        <a:rPr lang="ru-RU" sz="1600" dirty="0" smtClean="0"/>
                        <a:t>         Если ее с ранних лет не лечить любовью.</a:t>
                      </a:r>
                    </a:p>
                    <a:p>
                      <a:r>
                        <a:rPr lang="ru-RU" sz="1600" dirty="0" smtClean="0"/>
                        <a:t>Время с детьми — как в песочных часах песок.</a:t>
                      </a:r>
                    </a:p>
                    <a:p>
                      <a:r>
                        <a:rPr lang="ru-RU" sz="1600" dirty="0" smtClean="0"/>
                        <a:t>Этот песок так легко упустить сквозь пальцы!</a:t>
                      </a:r>
                    </a:p>
                    <a:p>
                      <a:r>
                        <a:rPr lang="ru-RU" sz="1600" dirty="0" smtClean="0"/>
                        <a:t>Перевернуться часам наступает срок.</a:t>
                      </a:r>
                    </a:p>
                    <a:p>
                      <a:r>
                        <a:rPr lang="ru-RU" sz="1600" dirty="0" smtClean="0"/>
                        <a:t>Сколько смогло в них песчинок для вас остаться?</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tile tx="0" ty="0" sx="100000" sy="100000" flip="none" algn="tl"/>
                    </a:blipFill>
                  </a:tcPr>
                </a:tc>
                <a:extLst>
                  <a:ext uri="{0D108BD9-81ED-4DB2-BD59-A6C34878D82A}">
                    <a16:rowId xmlns:a16="http://schemas.microsoft.com/office/drawing/2014/main" val="3993353750"/>
                  </a:ext>
                </a:extLst>
              </a:tr>
            </a:tbl>
          </a:graphicData>
        </a:graphic>
      </p:graphicFrame>
    </p:spTree>
    <p:extLst>
      <p:ext uri="{BB962C8B-B14F-4D97-AF65-F5344CB8AC3E}">
        <p14:creationId xmlns:p14="http://schemas.microsoft.com/office/powerpoint/2010/main" val="50961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756</Words>
  <Application>Microsoft Office PowerPoint</Application>
  <PresentationFormat>Широкоэкранный</PresentationFormat>
  <Paragraphs>93</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Aharoni</vt:lpstr>
      <vt:lpstr>Arial</vt:lpstr>
      <vt:lpstr>Arial Black</vt:lpstr>
      <vt:lpstr>Calibri</vt:lpstr>
      <vt:lpstr>Calibri Light</vt:lpstr>
      <vt:lpstr>Times New Roman</vt:lpstr>
      <vt:lpstr>Тема Office</vt:lpstr>
      <vt:lpstr>Про игрушки Пособие для заботливой мамы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Герлейн</cp:lastModifiedBy>
  <cp:revision>25</cp:revision>
  <dcterms:created xsi:type="dcterms:W3CDTF">2022-09-19T01:01:25Z</dcterms:created>
  <dcterms:modified xsi:type="dcterms:W3CDTF">2022-09-19T06:00:54Z</dcterms:modified>
</cp:coreProperties>
</file>