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1" r:id="rId3"/>
    <p:sldId id="282" r:id="rId4"/>
    <p:sldId id="283" r:id="rId5"/>
    <p:sldId id="288" r:id="rId6"/>
    <p:sldId id="287" r:id="rId7"/>
    <p:sldId id="257" r:id="rId8"/>
    <p:sldId id="265" r:id="rId9"/>
    <p:sldId id="291" r:id="rId10"/>
    <p:sldId id="270" r:id="rId11"/>
    <p:sldId id="273" r:id="rId12"/>
    <p:sldId id="269" r:id="rId13"/>
    <p:sldId id="293" r:id="rId14"/>
    <p:sldId id="274" r:id="rId15"/>
    <p:sldId id="267" r:id="rId16"/>
    <p:sldId id="290" r:id="rId17"/>
    <p:sldId id="278" r:id="rId18"/>
    <p:sldId id="279" r:id="rId19"/>
    <p:sldId id="268" r:id="rId20"/>
    <p:sldId id="276" r:id="rId21"/>
    <p:sldId id="272" r:id="rId22"/>
    <p:sldId id="292" r:id="rId23"/>
    <p:sldId id="259" r:id="rId24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98B"/>
    <a:srgbClr val="BAD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98" autoAdjust="0"/>
  </p:normalViewPr>
  <p:slideViewPr>
    <p:cSldViewPr>
      <p:cViewPr>
        <p:scale>
          <a:sx n="70" d="100"/>
          <a:sy n="70" d="100"/>
        </p:scale>
        <p:origin x="-1061" y="-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D81C9-6BB1-5045-BAF3-C1F370DEEE06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1AB61-5F47-EA40-8346-CEC0DED93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6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68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0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6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3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6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6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52723B-8FF7-A091-BDF9-0BBDA106F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51650A-5316-11AB-BF8B-B757BD7C7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0E31C0-F0A0-2584-3FF1-A8ADF3AF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7136D9-CE90-82C5-EE83-6C1F211A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7E320B-BEA3-173A-7F7B-2CBD43E3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F9738-A6C8-9E77-EF15-747D3677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E6816AA-DCC5-B554-7E60-304EB0692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149B78-BA9A-4B41-D2DA-9C733C3EB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7E814B-C2B0-1AAC-7A17-F1F29978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D48659-3E12-F9A8-C9E9-023EB9D7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D9EEC28-97C8-0761-8C56-F95F69160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946F61-8F7D-F4BB-2BA9-6BADFAFD5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6E8FDA-8191-9C53-C5CE-44E678FE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8A845F-DD36-9D18-22F5-C31B5D8E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7C6AAF-CE90-0603-D960-BCC80910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0C6781-2047-F05D-281B-A29AFFC1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950D11-83A9-F269-474D-EF7A5665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F3392B-F7D5-12DA-AA93-FE492BCD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6F0051-7642-A970-BDC3-1FBD6D66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AD5169-D98A-9918-94BE-631CE160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CDAF2E-6275-5B80-15E3-A77856D1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E4A502-5250-3B6C-60F7-A2ADD2BC7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418D50-113D-137C-A992-6BBD0322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B241FD-C683-EE97-283F-A3C8FB37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4C972-7DF3-0855-83D7-97E3826C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4ACE12-C486-26E7-B85E-76194CB3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D02F3E-6C4D-BC40-619E-E258EB709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354A611-AFDC-2812-6B57-184803471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BA748A4-0CB9-E0B6-1575-CD628C25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75F105-78F6-9056-327E-8DCC20D2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34D6971-B8BC-231C-4815-EA725212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E1050B-8DA4-D2F0-766E-EA0786C2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37BB25-CDEE-692B-02E6-AEC4274D3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D32B5E-613C-776F-88B0-4EA46995E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5E21C6-F5B8-36FF-9216-678B2FD8C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1D09D07-994F-1D0E-3BE6-071B2B064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9094C81-8475-7D2D-EC61-004850B8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0A67DE8-029C-14D9-6064-910AA342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D64A54C-FD6C-2822-22FE-EA2CCBE4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BF86EA-6353-CA7D-0E99-398094A0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09A3E1-DDB2-FECD-9109-851F2C83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F175358-560E-284F-A49F-2581DF9F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E22A5AC-2924-5580-0610-30C81EF6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3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5945A46-5C7C-A6A6-6D39-96BF090C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4A7ED3C-F3D6-E856-6786-9E9559F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B6D9BDB-DC30-343D-D634-A1C94C27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5F8726-B0C6-4E88-4307-B311A5C4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E34C89-1238-91F0-394D-35528E24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474FB8-82B6-ED2F-A7B8-BF3C075AD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E81D48F-A7F9-90FD-B560-A5903F27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5450263-846D-823D-02E3-65253537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7153330-684A-3EFF-8892-6D908358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0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6206FA-5128-8C46-7093-8607F9C5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1E2DE97-E28B-4C90-617C-2A145365B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17F860-62B3-13A0-A850-8BF81E0B2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9560596-CC56-CA8F-9A27-58AAF214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236762-7E5A-F533-136F-0BE3C0FA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C29E92-E243-040E-A528-08C3ED95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AE9C8F-7405-99AE-9196-790D9FDD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63FE9E-33FB-B062-184D-474648F18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0D2F06-6E71-2A03-0A26-EDF050BFF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BB64E-D2CE-4F47-8D98-A6F0875370DA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179240-45E8-CE1C-887A-A04866453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E86A2F-1A7E-0F9A-70EB-E5A40A081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59A36-A056-B745-92A7-D9DD034DD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8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8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.png"/><Relationship Id="rId7" Type="http://schemas.openxmlformats.org/officeDocument/2006/relationships/image" Target="../media/image6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74.png"/><Relationship Id="rId10" Type="http://schemas.openxmlformats.org/officeDocument/2006/relationships/image" Target="../media/image75.png"/><Relationship Id="rId4" Type="http://schemas.openxmlformats.org/officeDocument/2006/relationships/image" Target="../media/image1.png"/><Relationship Id="rId9" Type="http://schemas.openxmlformats.org/officeDocument/2006/relationships/hyperlink" Target="mailto:teplic@mail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7.png"/><Relationship Id="rId5" Type="http://schemas.openxmlformats.org/officeDocument/2006/relationships/image" Target="../media/image24.jpeg"/><Relationship Id="rId10" Type="http://schemas.openxmlformats.org/officeDocument/2006/relationships/image" Target="../media/image3.png"/><Relationship Id="rId4" Type="http://schemas.openxmlformats.org/officeDocument/2006/relationships/hyperlink" Target="https://smarteka.com/practices/roditelskij-klub-semejnyj-ocag" TargetMode="External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A35C59A-03E1-AF05-0249-FED597A2A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118" y="-76781"/>
            <a:ext cx="792533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9E4E6C-E7BC-F9A9-84D5-8B02780B9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20" y="596603"/>
            <a:ext cx="835704" cy="11095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66C57206-4D06-C2C8-5AA7-E980788C2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773" y="335285"/>
            <a:ext cx="2751953" cy="15242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10F46D3-AE8F-DBA7-C0AA-E975F059E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028" y="623769"/>
            <a:ext cx="1151852" cy="113780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4CFFCC89-4197-E071-0E72-A6A221C5D913}"/>
              </a:ext>
            </a:extLst>
          </p:cNvPr>
          <p:cNvCxnSpPr/>
          <p:nvPr/>
        </p:nvCxnSpPr>
        <p:spPr>
          <a:xfrm>
            <a:off x="836613" y="5028648"/>
            <a:ext cx="5236334" cy="0"/>
          </a:xfrm>
          <a:prstGeom prst="line">
            <a:avLst/>
          </a:prstGeom>
          <a:ln w="38100">
            <a:gradFill>
              <a:gsLst>
                <a:gs pos="0">
                  <a:srgbClr val="5DC3FC"/>
                </a:gs>
                <a:gs pos="100000">
                  <a:srgbClr val="206243"/>
                </a:gs>
              </a:gsLst>
              <a:lin ang="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88B2A96-29C4-7624-0544-27A0EC661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1123" y="5028648"/>
            <a:ext cx="3173661" cy="24278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3352" y="5157192"/>
            <a:ext cx="6816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Муниципальное казенное учреждение</a:t>
            </a:r>
          </a:p>
          <a:p>
            <a:pPr algn="ctr"/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«Социально-реабилитационный центр для несовершеннолетних</a:t>
            </a:r>
          </a:p>
          <a:p>
            <a:pPr algn="ctr"/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«Теплый дом»</a:t>
            </a:r>
          </a:p>
          <a:p>
            <a:pPr algn="ctr"/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Беловского городского округа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706154"/>
            <a:ext cx="5114348" cy="43103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0" y="4149080"/>
            <a:ext cx="662232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«Ребенок – зеркало семьи»</a:t>
            </a:r>
            <a:endParaRPr lang="ru-RU" sz="32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2740507" y="-2593493"/>
            <a:ext cx="6858000" cy="1204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5399" y="188640"/>
            <a:ext cx="11010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Методы взаимодействия с 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семьёй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13" y="695459"/>
            <a:ext cx="7704856" cy="61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 rot="20425333">
            <a:off x="2669335" y="3202058"/>
            <a:ext cx="271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консультативная </a:t>
            </a: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и </a:t>
            </a: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коррекционная работа</a:t>
            </a:r>
          </a:p>
        </p:txBody>
      </p:sp>
      <p:sp>
        <p:nvSpPr>
          <p:cNvPr id="14" name="Прямоугольник 13"/>
          <p:cNvSpPr/>
          <p:nvPr/>
        </p:nvSpPr>
        <p:spPr>
          <a:xfrm rot="20634371">
            <a:off x="3874414" y="4166857"/>
            <a:ext cx="2567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участие в родительских  и общешкольных собраниях</a:t>
            </a:r>
          </a:p>
        </p:txBody>
      </p:sp>
      <p:sp>
        <p:nvSpPr>
          <p:cNvPr id="15" name="Прямоугольник 14"/>
          <p:cNvSpPr/>
          <p:nvPr/>
        </p:nvSpPr>
        <p:spPr>
          <a:xfrm rot="292670">
            <a:off x="5192486" y="985915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индивидуальное диагностическое  исследование</a:t>
            </a:r>
          </a:p>
        </p:txBody>
      </p:sp>
      <p:sp>
        <p:nvSpPr>
          <p:cNvPr id="16" name="Прямоугольник 15"/>
          <p:cNvSpPr/>
          <p:nvPr/>
        </p:nvSpPr>
        <p:spPr>
          <a:xfrm rot="1629058">
            <a:off x="6570911" y="2303684"/>
            <a:ext cx="3175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тренинги для несовершеннолетних и родителей</a:t>
            </a:r>
          </a:p>
        </p:txBody>
      </p:sp>
      <p:sp>
        <p:nvSpPr>
          <p:cNvPr id="17" name="Прямоугольник 16"/>
          <p:cNvSpPr/>
          <p:nvPr/>
        </p:nvSpPr>
        <p:spPr>
          <a:xfrm rot="856356">
            <a:off x="5424654" y="3244335"/>
            <a:ext cx="278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выездные </a:t>
            </a: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мероприятия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 rot="604248">
            <a:off x="5339021" y="5302252"/>
            <a:ext cx="2515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мастер - классы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arina\Downloads\проект\C1AhetL10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44" y="1469244"/>
            <a:ext cx="4536670" cy="2551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772512" y="-772511"/>
            <a:ext cx="6858000" cy="840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i.mycdn.me/i?r=AyH4iRPQ2q0otWIFepML2LxRn9Zv9FSa_cyVmuyC4CtaIw&amp;fn=w_6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2184" y="3847929"/>
            <a:ext cx="4294021" cy="27293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19336" y="116632"/>
            <a:ext cx="1207266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участие в родительских  и общешкольных собраниях</a:t>
            </a:r>
          </a:p>
        </p:txBody>
      </p:sp>
      <p:pic>
        <p:nvPicPr>
          <p:cNvPr id="1026" name="Picture 2" descr="C:\Users\Marina\Downloads\проект\QPSX0u8tS5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8"/>
          <a:stretch/>
        </p:blipFill>
        <p:spPr bwMode="auto">
          <a:xfrm>
            <a:off x="988206" y="1375182"/>
            <a:ext cx="4808775" cy="27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ina\Downloads\проект\V5ymSCHX8D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822993"/>
            <a:ext cx="3672408" cy="27543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970" y="5661248"/>
            <a:ext cx="1461824" cy="8096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32546" y="4218265"/>
            <a:ext cx="3550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- главный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 эмоциональной поддержки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1107790" y="-699003"/>
            <a:ext cx="6885856" cy="82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16200000">
            <a:off x="4615711" y="-685075"/>
            <a:ext cx="6885856" cy="82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850" y="5914513"/>
            <a:ext cx="1461824" cy="8096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7368" y="103657"/>
            <a:ext cx="1157304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Трудоустройство родителей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заключение социального контракта</a:t>
            </a:r>
            <a:endParaRPr lang="ru-RU" sz="24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ttps://sun9-63.userapi.com/impg/Gm4j8kkSWWdJPzPkz6KtTXKy0qdgP7wL8Cebzw/mI3J6wc375w.jpg?size=1280x871&amp;quality=96&amp;sign=764efc3e2da703a22e9ab4bc58f78ba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8" y="1198823"/>
            <a:ext cx="4245768" cy="2889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24.userapi.com/impg/Pyc1XR3zvwX0T7upS3HOTopmd20Im4Y5a_Zfhg/9AHoIFroy-Y.jpg?size=1280x723&amp;quality=96&amp;sign=5521b7bfcbd3d3897b816c90687a84b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5" y="4250648"/>
            <a:ext cx="4433872" cy="2504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Александра\Desktop\РАБОЧАЯ  ПАПКА\фото Центра\ярмарка вакансий грант 2019\ярмарка вакансий (2)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5447928" y="2056535"/>
            <a:ext cx="4045794" cy="3634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4" descr="https://api.rbsmi.ru/attachments/acb4d00738e662b41057d8dad56f2c32546e5748/store/crop/0/0/1280/597/1280/597/0/cd6f1798d96887941ccdb6123dd82f52d7ebaaacd00ec5743bf1956b1f9c/2687a14f8f93d0db2f6fa43ff83c905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2" r="22994"/>
          <a:stretch/>
        </p:blipFill>
        <p:spPr bwMode="auto">
          <a:xfrm>
            <a:off x="9450462" y="1323300"/>
            <a:ext cx="2390775" cy="20643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533" y="3820499"/>
            <a:ext cx="2212006" cy="1791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5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1416270" y="-1269255"/>
            <a:ext cx="6858000" cy="939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psyfiles.ru/wp-content/uploads/c/a/2/ca2c0ffe6917eb402938a899c64719fc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76671"/>
            <a:ext cx="4876800" cy="47482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641649"/>
            <a:ext cx="5424408" cy="3255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975" y="210680"/>
            <a:ext cx="685232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в лечении от алкогольной зависимости»</a:t>
            </a:r>
            <a:endParaRPr lang="ru-RU" sz="28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990">
            <a:off x="5106726" y="4748845"/>
            <a:ext cx="3600400" cy="22794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user\Downloads\pngwing.com (1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4" y="2713856"/>
            <a:ext cx="854224" cy="8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ownloads\pngwing.com (1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718023"/>
            <a:ext cx="1142256" cy="114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9943" y="5897349"/>
            <a:ext cx="1461824" cy="80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772511" y="-772511"/>
            <a:ext cx="6858000" cy="840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1344" y="57398"/>
            <a:ext cx="1173730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профилактические мероприятия</a:t>
            </a:r>
          </a:p>
          <a:p>
            <a:pPr algn="ctr"/>
            <a:r>
              <a:rPr lang="ru-RU" sz="28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 подростками </a:t>
            </a:r>
            <a:endParaRPr lang="ru-RU" sz="28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2" name="Picture 4" descr="C:\Users\Marina\Downloads\проект\cD8p8hNG4N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0" y="1195071"/>
            <a:ext cx="4809626" cy="2431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ina\Downloads\проект\kKPGCl-SG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6" b="-1"/>
          <a:stretch/>
        </p:blipFill>
        <p:spPr bwMode="auto">
          <a:xfrm>
            <a:off x="6168008" y="1674587"/>
            <a:ext cx="5592796" cy="3904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6561" y="5914513"/>
            <a:ext cx="1461824" cy="8096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9" name="Picture 2" descr="C:\Users\Marina\Downloads\проект\OOUHF8l3qR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4"/>
          <a:stretch/>
        </p:blipFill>
        <p:spPr bwMode="auto">
          <a:xfrm>
            <a:off x="710310" y="3884094"/>
            <a:ext cx="4809626" cy="28766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763802" y="-699003"/>
            <a:ext cx="6858000" cy="82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184" y="5584764"/>
            <a:ext cx="1461824" cy="8096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1" name="Picture 2" descr="https://i.mycdn.me/i?r=AyH4iRPQ2q0otWIFepML2LxRsvQAI5-KI7O8GrZU_7-wOw&amp;fn=w_6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0216" y="243324"/>
            <a:ext cx="3744416" cy="35914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Users\Marina\Downloads\проект\3S0iDS1DtL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80" y="3208093"/>
            <a:ext cx="4248472" cy="3186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3432" y="68958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отказаться от первого предложения попробовать наркотик и не быть вовлеченным в преступные схемы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204864"/>
            <a:ext cx="4677172" cy="35078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772511" y="-772511"/>
            <a:ext cx="6858000" cy="840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http://mkutepliydom.ru/wp-content/uploads/2017/06/P_20181219_093126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328" y="7937"/>
            <a:ext cx="1195332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«Комната психологической разгрузки»</a:t>
            </a:r>
            <a:endParaRPr lang="ru-RU" sz="32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760" y="3789040"/>
            <a:ext cx="3755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психического и физического здоровье детей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536" y="5733256"/>
            <a:ext cx="1461824" cy="809682"/>
          </a:xfrm>
          <a:prstGeom prst="rect">
            <a:avLst/>
          </a:prstGeom>
        </p:spPr>
      </p:pic>
      <p:pic>
        <p:nvPicPr>
          <p:cNvPr id="14" name="Picture 4" descr="\\Desktop-t70top9\общая папка\тимченко\0rCPwOwACIw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8134050" y="908720"/>
            <a:ext cx="3904059" cy="55483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9"/>
          <a:stretch/>
        </p:blipFill>
        <p:spPr bwMode="auto">
          <a:xfrm>
            <a:off x="4007768" y="2852936"/>
            <a:ext cx="3662949" cy="3153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5" descr="https://i.mycdn.me/i?r=AyH4iRPQ2q0otWIFepML2LxRhvLGLI0QZPayOSyHqw7Faw&amp;fn=w_6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913195"/>
            <a:ext cx="4464496" cy="25167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772511" y="-772511"/>
            <a:ext cx="6858000" cy="840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C:\Users\Marina\Downloads\P_20190113_020502_DF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5" y="3284984"/>
            <a:ext cx="5953401" cy="3348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6400" y="764704"/>
            <a:ext cx="5663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ничего лучше совместной досуговой деятельности родителей и детей!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8" descr="https://sun9-10.userapi.com/impf/c855224/v855224995/14ca02/H3DpmMsCD0o.jpg?size=1280x998&amp;quality=96&amp;sign=2d64fbaf361bcf3eaddc80dc6b62451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348880"/>
            <a:ext cx="4454035" cy="3472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5953891"/>
            <a:ext cx="1461824" cy="8096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336" y="33189"/>
            <a:ext cx="1188131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«Серпантин»</a:t>
            </a:r>
            <a:endParaRPr lang="ru-RU" sz="32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8194" name="Picture 2" descr="C:\Users\Marina\Downloads\проект\1gpvFzy6d0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47" y="980728"/>
            <a:ext cx="4773108" cy="2548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2688530" y="-2692993"/>
            <a:ext cx="6858000" cy="121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Marina\Downloads\проект\-dej6ERJb6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889156"/>
            <a:ext cx="4502672" cy="25327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rina\Downloads\проект\nv0uI7ID4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3819382"/>
            <a:ext cx="4541595" cy="2554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arina\Downloads\проект\ctDGU_IHh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530" y="1124941"/>
            <a:ext cx="3781229" cy="33096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64125" y="5534959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предстояло изготовить собственными руками поделки, которые станут прекрасным украшением для волос каждой девочки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79" y="5969189"/>
            <a:ext cx="1461824" cy="8096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324" y="116632"/>
            <a:ext cx="1165041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мастер– </a:t>
            </a:r>
            <a:r>
              <a:rPr lang="ru-RU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  <a:r>
              <a:rPr lang="ru-RU" sz="32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«Живи ярко» </a:t>
            </a:r>
            <a:endParaRPr lang="ru-RU" sz="32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1" name="Picture 6" descr="https://i.mycdn.me/i?r=AyH4iRPQ2q0otWIFepML2LxR15FfQ4TIxaJGK3oYdZLM6w&amp;fn=w_548"/>
          <p:cNvPicPr>
            <a:picLocks noChangeAspect="1" noChangeArrowheads="1"/>
          </p:cNvPicPr>
          <p:nvPr/>
        </p:nvPicPr>
        <p:blipFill rotWithShape="1">
          <a:blip r:embed="rId8" cstate="print"/>
          <a:srcRect b="17610"/>
          <a:stretch/>
        </p:blipFill>
        <p:spPr bwMode="auto">
          <a:xfrm>
            <a:off x="2927647" y="1781571"/>
            <a:ext cx="3391173" cy="3726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07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777520" y="-699003"/>
            <a:ext cx="6858000" cy="82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808" y="5589240"/>
            <a:ext cx="1461824" cy="8096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360" y="116632"/>
            <a:ext cx="114492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  <a:r>
              <a:rPr lang="ru-RU" sz="28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«Здравствуй, школа»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5699" y="459753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распахивает свои двери в бескрайнюю и удивительную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«Страну знаний»!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https://sun9-15.userapi.com/impg/nvW_Ed_FI-U62iIHhZ2cgPVSWs7G0oGTSgTRPg/4p-x6yNJrXw.jpg?size=1000x1000&amp;quality=96&amp;sign=cf263e3fa8ac8b659371cb97a6acb298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6"/>
          <a:stretch/>
        </p:blipFill>
        <p:spPr bwMode="auto">
          <a:xfrm>
            <a:off x="8654438" y="980728"/>
            <a:ext cx="3395644" cy="30426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86.userapi.com/impf/c854120/v854120808/ca7e0/TGPeLrB5DlE.jpg?size=979x768&amp;quality=96&amp;sign=472182443431c3edb3f77af2fed9c0d8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7" t="13050"/>
          <a:stretch/>
        </p:blipFill>
        <p:spPr bwMode="auto">
          <a:xfrm>
            <a:off x="5015880" y="980728"/>
            <a:ext cx="3407172" cy="30426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?r=AyH4iRPQ2q0otWIFepML2LxRUqSut1UAAxPkrn2PKBc57g&amp;fn=w_6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0" y="980728"/>
            <a:ext cx="4120118" cy="30160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76.userapi.com/impg/ScbTrCAm3oRmvc_lN8x2n5123c8OTlxs93ZaXg/DR-geH39Jhw.jpg?size=840x562&amp;quality=96&amp;sign=3c8cb84afd788aa06323394f60999425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"/>
          <a:stretch/>
        </p:blipFill>
        <p:spPr bwMode="auto">
          <a:xfrm>
            <a:off x="4545818" y="4205064"/>
            <a:ext cx="4013872" cy="2540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>
            <a:off x="28550" y="0"/>
            <a:ext cx="121856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344" y="116632"/>
            <a:ext cx="118093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«Поступление детей»</a:t>
            </a:r>
            <a:endParaRPr lang="ru-RU" sz="32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Александра\Desktop\ИТОГИ 0\фото к слайдам\зырянова (1)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935360" y="1426950"/>
            <a:ext cx="3086496" cy="4823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Александра\Downloads\28-01-2020_05-54-23\P_20200128_09412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015880" y="2491092"/>
            <a:ext cx="3437855" cy="24138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315879"/>
            <a:ext cx="1461824" cy="8096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3" name="Picture 6" descr="C:\Users\Зырянова\Desktop\Новая папка\IMG_20201028_155626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623392" y="1143317"/>
            <a:ext cx="3936756" cy="2695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 descr="C:\Users\Зырянова\Desktop\P1110724.JPG"/>
          <p:cNvPicPr>
            <a:picLocks noChangeAspect="1" noChangeArrowheads="1"/>
          </p:cNvPicPr>
          <p:nvPr/>
        </p:nvPicPr>
        <p:blipFill rotWithShape="1">
          <a:blip r:embed="rId8" cstate="print"/>
          <a:srcRect t="9905" b="2752"/>
          <a:stretch/>
        </p:blipFill>
        <p:spPr bwMode="auto">
          <a:xfrm>
            <a:off x="686071" y="4227781"/>
            <a:ext cx="3811398" cy="2511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80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>
            <a:off x="0" y="0"/>
            <a:ext cx="102004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282" y="-12413"/>
            <a:ext cx="1154254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70" y="5868679"/>
            <a:ext cx="1461824" cy="8096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75780" y="836712"/>
            <a:ext cx="49375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получил новогодний подарок, рассказал по секрету о заветном желании Деду Морозу, которое теперь обязательно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сбудется!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2" name="Picture 2" descr="C:\Users\Marina\Downloads\проект\Uc1fn_b5DN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426" y="175244"/>
            <a:ext cx="3251090" cy="3442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arina\Downloads\проект\ViD6NxF9hz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1" y="3260077"/>
            <a:ext cx="3379377" cy="3273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arina\Downloads\проект\vo2CRNTDzQ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4" y="877132"/>
            <a:ext cx="3096344" cy="48383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Marina\Downloads\проект\eKmXUf79bi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3"/>
          <a:stretch/>
        </p:blipFill>
        <p:spPr bwMode="auto">
          <a:xfrm>
            <a:off x="2880159" y="4005064"/>
            <a:ext cx="4440138" cy="2673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846018" y="-699003"/>
            <a:ext cx="6858000" cy="82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5" y="5717437"/>
            <a:ext cx="1872600" cy="10372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5360" y="116632"/>
            <a:ext cx="11737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 центра МКУ СРЦН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дом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найти индивидуальный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к  каждому ребенку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родителей в конечном результате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00839" y="2455470"/>
            <a:ext cx="7793235" cy="8986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198 семей 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314 несовершеннолетних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51784" y="4951751"/>
            <a:ext cx="7793235" cy="10156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прошли лечение от алкогольной зависимости и сделали выбор в пользу ведения здорового образа жизни 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95600" y="3717032"/>
            <a:ext cx="7793235" cy="85924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родителей встали на учет в Центр занятости населения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родителей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трудоустроились и имеют стабильный доход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503669"/>
            <a:ext cx="848847" cy="8504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48" y="3725798"/>
            <a:ext cx="848847" cy="8504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034342"/>
            <a:ext cx="848847" cy="8504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6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859412" y="-772512"/>
            <a:ext cx="6858000" cy="840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240886" y="188640"/>
            <a:ext cx="7793235" cy="10156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несовершеннолетних активно занимаются вокальной деятельностью, 4 из них поступили в ГПОУ «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Беловский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колледж»  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51584" y="5733255"/>
            <a:ext cx="7793235" cy="10156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воспитанник занимается вольной борьбой и неоднократно одерживал победы в соревнованиях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mycdn.me/i?r=AyH4iRPQ2q0otWIFepML2LxRUcRpyJAudvtg7uypFsZXmQ&amp;fn=w_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254889"/>
            <a:ext cx="3197946" cy="3898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-20220910-WA0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35495" r="24200" b="14468"/>
          <a:stretch/>
        </p:blipFill>
        <p:spPr bwMode="auto">
          <a:xfrm>
            <a:off x="7142800" y="1849830"/>
            <a:ext cx="3002017" cy="38834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464" y="5733255"/>
            <a:ext cx="1872600" cy="103720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07" y="353824"/>
            <a:ext cx="848847" cy="8504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5898439"/>
            <a:ext cx="848847" cy="8504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4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846018" y="-699003"/>
            <a:ext cx="6858000" cy="82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654CDE9-8D15-ACB2-CA80-7A77ED52F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895" y="1792708"/>
            <a:ext cx="5853619" cy="50652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C014254-3072-3276-442C-086F5962E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086" y="2789309"/>
            <a:ext cx="4701913" cy="40686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E365184-8E3C-9F4A-250B-A359ED52C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184" y="4605261"/>
            <a:ext cx="1703688" cy="223751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21" y="2636912"/>
            <a:ext cx="8080207" cy="86409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</a:t>
            </a:r>
            <a:r>
              <a:rPr lang="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Кемеровская область – Кузбасс, 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Белово, пгт. Новый Городок, ул. Гражданская, д. 2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xmlns="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8120" y="3717032"/>
            <a:ext cx="5196139" cy="408489"/>
          </a:xfrm>
        </p:spPr>
        <p:txBody>
          <a:bodyPr>
            <a:noAutofit/>
          </a:bodyPr>
          <a:lstStyle/>
          <a:p>
            <a:r>
              <a:rPr lang="ru-RU" sz="25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5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8(38452) 3-76-78, 3-15-26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5706A4-2B43-9353-CAA9-FA55E000E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20" y="655384"/>
            <a:ext cx="835704" cy="1109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B8A5F76-A7FC-E050-BC7A-1606E1173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8671" y="429327"/>
            <a:ext cx="2751953" cy="15242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1327DD-E499-3638-5276-ED2E14D89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028" y="682550"/>
            <a:ext cx="1151852" cy="1137805"/>
          </a:xfrm>
          <a:prstGeom prst="rect">
            <a:avLst/>
          </a:prstGeom>
        </p:spPr>
      </p:pic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5234DE73-2E94-A82C-CF97-CC4A3D44ADC7}"/>
              </a:ext>
            </a:extLst>
          </p:cNvPr>
          <p:cNvSpPr txBox="1">
            <a:spLocks/>
          </p:cNvSpPr>
          <p:nvPr/>
        </p:nvSpPr>
        <p:spPr>
          <a:xfrm>
            <a:off x="968120" y="4365104"/>
            <a:ext cx="5183439" cy="62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5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teplic@mail.ru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7E51DE-566D-2F74-9656-60DB31FFC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137" y="4008361"/>
            <a:ext cx="2159863" cy="28366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F48238-0E6E-0957-627A-0C96B81AF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6635" y="4868118"/>
            <a:ext cx="1516654" cy="19746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405BCF-E1AE-5057-463A-031F19F6FD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7" name="Picture 2" descr="C:\Users\Marina\Desktop\лысая девочк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4642896"/>
            <a:ext cx="4051126" cy="2425095"/>
          </a:xfrm>
          <a:prstGeom prst="ellipse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0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2666999" y="-2667001"/>
            <a:ext cx="6858000" cy="121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3782" y="116632"/>
            <a:ext cx="900554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«Реабилитационный мероприятия» </a:t>
            </a:r>
            <a:endParaRPr lang="ru-RU" sz="32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Александра\Desktop\ИТОГИ 0\фото к слайдам\lMCNMa-O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684" y="3755170"/>
            <a:ext cx="3419872" cy="2564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Александра\Desktop\ИТОГИ 0\фото к слайдам\ij0XcCKzUc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7156" y="1052736"/>
            <a:ext cx="4252024" cy="2963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C:\Users\Александра\Desktop\ИТОГИ 0\фото к слайдам\tXtNkaZncS4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882076" y="3737286"/>
            <a:ext cx="3419871" cy="2564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6" descr="C:\Users\Александра\Desktop\ИТОГИ 0\фото к слайдам\tw91j6MsSB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8480" y="1362841"/>
            <a:ext cx="4401191" cy="45345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2504" y="5897349"/>
            <a:ext cx="1461824" cy="80968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43872" y="6331937"/>
            <a:ext cx="2105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«Озорной клубок»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49610" y="6358252"/>
            <a:ext cx="1428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«Домовята»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95615" y="1052736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«Посиделки»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9943" y="5897349"/>
            <a:ext cx="1461824" cy="8096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21150" y="5845914"/>
            <a:ext cx="381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«Фестиваль - конкурс «Виктория»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1416270" y="-1269255"/>
            <a:ext cx="6858000" cy="939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50497" y="116632"/>
            <a:ext cx="740273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мобильной бригады» </a:t>
            </a:r>
            <a:endParaRPr lang="ru-RU" sz="32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ownloads\26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r="7511"/>
          <a:stretch/>
        </p:blipFill>
        <p:spPr bwMode="auto">
          <a:xfrm rot="5400000">
            <a:off x="48647" y="2916874"/>
            <a:ext cx="3550047" cy="3036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9"/>
          <a:stretch/>
        </p:blipFill>
        <p:spPr bwMode="auto">
          <a:xfrm>
            <a:off x="8888635" y="912451"/>
            <a:ext cx="3162940" cy="3707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943" y="5897349"/>
            <a:ext cx="1461824" cy="8096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368" y="6176349"/>
            <a:ext cx="250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«Мобильная бригада»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598" y="6433819"/>
            <a:ext cx="308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«Межведомственный рейд»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6939" y="4573457"/>
            <a:ext cx="250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«Мобильная бригада»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mycdn.me/i?r=AyH4iRPQ2q0otWIFepML2LxRaEsVqYRx0DMc6ezNe3CJtA&amp;fn=w_54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t="18931" r="523" b="12311"/>
          <a:stretch/>
        </p:blipFill>
        <p:spPr bwMode="auto">
          <a:xfrm>
            <a:off x="3935760" y="1104777"/>
            <a:ext cx="3168350" cy="3111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4861" y="4296458"/>
            <a:ext cx="2221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«Предоставление одежды и обуви»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 r="27123"/>
          <a:stretch>
            <a:fillRect/>
          </a:stretch>
        </p:blipFill>
        <p:spPr bwMode="auto">
          <a:xfrm>
            <a:off x="5951984" y="3620145"/>
            <a:ext cx="2880320" cy="2826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09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-136625" y="136625"/>
            <a:ext cx="6873306" cy="660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C:\Users\user\YandexDisk\Скриншоты\2022-08-16_11-48-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82675">
            <a:off x="5539548" y="867583"/>
            <a:ext cx="6203093" cy="305469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478"/>
            <a:ext cx="10515600" cy="931222"/>
          </a:xfrm>
        </p:spPr>
        <p:txBody>
          <a:bodyPr anchor="t">
            <a:normAutofit fontScale="90000"/>
          </a:bodyPr>
          <a:lstStyle/>
          <a:p>
            <a: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Реестр доказательных</a:t>
            </a:r>
            <a:b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</a:br>
            <a: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       практик</a:t>
            </a:r>
            <a:b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1785926"/>
            <a:ext cx="3900478" cy="3668798"/>
          </a:xfrm>
        </p:spPr>
        <p:txBody>
          <a:bodyPr>
            <a:norm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Практика успешно прошла верификацию  и  была включена в «Реестр (Банк) доказательных практик» Благотворительного Фонда «Елены и Геннадия Тимченко» </a:t>
            </a:r>
          </a:p>
          <a:p>
            <a:pPr algn="just" fontAlgn="base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г. Санкт - Петербург.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4" descr="C:\Users\user\Desktop\ОБЩАЯ ПАПКА\Конкурсы, ПУбликации\2022\Зырянова СОННЭТ\Фото 1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6"/>
          <a:srcRect l="18924" r="18924"/>
          <a:stretch>
            <a:fillRect/>
          </a:stretch>
        </p:blipFill>
        <p:spPr bwMode="auto">
          <a:xfrm>
            <a:off x="5095868" y="2071678"/>
            <a:ext cx="6607183" cy="3194060"/>
          </a:xfrm>
          <a:prstGeom prst="rect">
            <a:avLst/>
          </a:prstGeom>
          <a:ln w="2286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-118901" y="118901"/>
            <a:ext cx="6873306" cy="663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C:\Users\user\Desktop\ugli-zelenih-ottenko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112781" y="152636"/>
            <a:ext cx="4464496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510325" y="327920"/>
            <a:ext cx="3635846" cy="1012280"/>
          </a:xfrm>
          <a:prstGeom prst="rect">
            <a:avLst/>
          </a:prstGeom>
          <a:solidFill>
            <a:srgbClr val="92CDDC"/>
          </a:solidFill>
          <a:ln w="127000" cmpd="dbl">
            <a:solidFill>
              <a:srgbClr val="31849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Вы сможете ознакомиться с информацией о практике </a:t>
            </a:r>
            <a:endParaRPr kumimoji="0" lang="ru-RU" alt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«Семейный  очаг» на сайте</a:t>
            </a:r>
            <a:r>
              <a:rPr kumimoji="0" lang="ru-RU" alt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ru-RU" altLang="ru-RU" sz="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cs typeface="Arial" pitchFamily="34" charset="0"/>
              </a:rPr>
              <a:t>«Сервис по поиску лучших практик»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ссылка на сайт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hlinkClick r:id="rId4"/>
              </a:rPr>
              <a:t>https://smarteka.com/practices/roditelskij-klub-semejnyj-ocag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Уверенны, Вы найдете для себя полезную информацию!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user\Desktop\91d0ab4356021a04142534643370cf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1214" y="4941168"/>
            <a:ext cx="1610706" cy="1152128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user\YandexDisk\Скриншоты\2022-08-16_12-06-3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5534" y="1694334"/>
            <a:ext cx="2368860" cy="1315591"/>
          </a:xfrm>
          <a:prstGeom prst="rect">
            <a:avLst/>
          </a:prstGeom>
          <a:noFill/>
        </p:spPr>
      </p:pic>
      <p:pic>
        <p:nvPicPr>
          <p:cNvPr id="6" name="Рисунок 5" descr="C:\Users\user\Desktop\ОБЩАЯ ПАПКА\Конкурсы, ПУбликации\2022\Зырянова СОННЭТ\Фото 2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0325" y="2803367"/>
            <a:ext cx="2583744" cy="1683311"/>
          </a:xfrm>
          <a:prstGeom prst="rect">
            <a:avLst/>
          </a:prstGeom>
          <a:ln w="2286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C:\Users\user\Desktop\1661763844280 (1)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80376" y="3789040"/>
            <a:ext cx="976486" cy="93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Marina\Desktop\лысая девочка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747" y="4984150"/>
            <a:ext cx="1779425" cy="13416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552384" y="2996952"/>
            <a:ext cx="904478" cy="57606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20586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Отсканируйте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код  для перехода на сайт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9403850">
            <a:off x="2168165" y="5228630"/>
            <a:ext cx="308404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«Сервис по поиску лучших практик»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0176" y="5920995"/>
            <a:ext cx="1461824" cy="809682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196752"/>
            <a:ext cx="10515600" cy="931222"/>
          </a:xfrm>
        </p:spPr>
        <p:txBody>
          <a:bodyPr anchor="t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АСИ СМАРТЕКА</a:t>
            </a:r>
            <a:endParaRPr lang="ru-RU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7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392" y="2420888"/>
            <a:ext cx="3900478" cy="2578038"/>
          </a:xfrm>
        </p:spPr>
        <p:txBody>
          <a:bodyPr>
            <a:norm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Размещена на платформе  АСИ СМАРТЕКА,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собраны самые востребованные направления в работе с родителями и детьми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2740507" y="-2593493"/>
            <a:ext cx="6858000" cy="1204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931222"/>
          </a:xfrm>
        </p:spPr>
        <p:txBody>
          <a:bodyPr anchor="t">
            <a:noAutofit/>
          </a:bodyPr>
          <a:lstStyle/>
          <a:p>
            <a:pPr algn="ctr"/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«Ребенок – зеркало семьи»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xmlns="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3432" y="2348880"/>
            <a:ext cx="10515599" cy="292053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Всероссийского конкурса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Семейная гавань -2020»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Благотворительного фонда Елены и Геннадия Тимченко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г. Санкт -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Петербург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026" name="Picture 2" descr="https://www.hse.ru/pubs/share/direct/3412475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30" y="4941168"/>
            <a:ext cx="4536504" cy="166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1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846018" y="-699003"/>
            <a:ext cx="6858000" cy="82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124" y="404664"/>
            <a:ext cx="10515600" cy="931222"/>
          </a:xfrm>
        </p:spPr>
        <p:txBody>
          <a:bodyPr anchor="t">
            <a:normAutofit/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Задачи проекта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628800"/>
            <a:ext cx="5916488" cy="49820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39816" y="179144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Увеличение числа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детей,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вернувшихся в кровную семью после реабилитационных мероприятий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39816" y="31216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Уменьшение количества повторных поступлений детей в Центр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35681" y="4437112"/>
            <a:ext cx="3582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Гармонизация внутрисемейных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отношений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33209" y="57001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Соблюдение здорового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образа жизни всеми членами семьи</a:t>
            </a:r>
          </a:p>
        </p:txBody>
      </p:sp>
      <p:sp>
        <p:nvSpPr>
          <p:cNvPr id="17" name="Овал 16"/>
          <p:cNvSpPr/>
          <p:nvPr/>
        </p:nvSpPr>
        <p:spPr>
          <a:xfrm>
            <a:off x="3452725" y="1844824"/>
            <a:ext cx="1008112" cy="86345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525097" y="3013066"/>
            <a:ext cx="1008112" cy="86345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525097" y="4266378"/>
            <a:ext cx="1008112" cy="86345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25097" y="5557879"/>
            <a:ext cx="1008112" cy="86345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 bwMode="auto">
          <a:xfrm rot="5400000">
            <a:off x="772511" y="-772511"/>
            <a:ext cx="6858000" cy="840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59974"/>
            <a:ext cx="10657184" cy="672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04128" y="2157422"/>
            <a:ext cx="3039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Партнеры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83632" y="299642"/>
            <a:ext cx="28083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Управление образования Администрации Беловского городского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3432" y="2143306"/>
            <a:ext cx="2831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Государственное казенное учреждение </a:t>
            </a: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занятости населения города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Белово»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56040" y="283171"/>
            <a:ext cx="27363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ГБУЗ КО </a:t>
            </a: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психоневрологический диспансер"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28248" y="2012502"/>
            <a:ext cx="26879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Межмуниципальный отдел Министерства внутренних дел Российской Федерации «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83633" y="4149080"/>
            <a:ext cx="280831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«Спортивно-оздоровительный комплекс» г. Белово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28048" y="4018274"/>
            <a:ext cx="27363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Администрации Беловского городского округа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9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538</Words>
  <Application>Microsoft Office PowerPoint</Application>
  <PresentationFormat>Произвольный</PresentationFormat>
  <Paragraphs>98</Paragraphs>
  <Slides>23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Реестр доказательных         практик </vt:lpstr>
      <vt:lpstr>АСИ СМАРТЕКА</vt:lpstr>
      <vt:lpstr>Проект  «Ребенок – зеркало семьи»</vt:lpstr>
      <vt:lpstr>Задачи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Контакты: Кемеровская область – Кузбасс,  г. Белово, пгт. Новый Городок, ул. Гражданская, д.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100</cp:revision>
  <dcterms:modified xsi:type="dcterms:W3CDTF">2022-09-14T15:07:09Z</dcterms:modified>
</cp:coreProperties>
</file>