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60" r:id="rId4"/>
    <p:sldId id="259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603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854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70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729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004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567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504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866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428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787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14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910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04\Desktop\1639529567_47-www-funnyart-club-p-strogie-foni-dlya-prezentatsii-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5" y="4456"/>
            <a:ext cx="9138059" cy="685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404664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Бюджетное учреждение социального обслуживания  Вологодской области </a:t>
            </a:r>
          </a:p>
          <a:p>
            <a:pPr algn="ctr"/>
            <a:r>
              <a:rPr lang="ru-RU" dirty="0" smtClean="0"/>
              <a:t>«Комплексный центр социального обслуживания населения Сокольского района»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0105" y="2492896"/>
            <a:ext cx="736381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«СЕРЕБРЯНЫЙ»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КУРЬЕР БЕЗОПАСНОСТИ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01954" y="1988840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ПРОЕКТ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75928" y="6021288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2023 год Сокол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893847" y="4581128"/>
            <a:ext cx="4112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Ю.О. Киселева – заместитель директора БУ СО ВО «Комплексный центр социального обслуживания населения Сокольского района»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0287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04\Desktop\1639529567_47-www-funnyart-club-p-strogie-foni-dlya-prezentatsii-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5" y="-19039"/>
            <a:ext cx="9138059" cy="685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04\Desktop\серебряный возраст\Логотип хороших историй без фон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659" y="4768121"/>
            <a:ext cx="2610048" cy="182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04\Desktop\серебряный возраст\Логотип конкурс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56"/>
            <a:ext cx="6242050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1288" y="1628800"/>
            <a:ext cx="86409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ЦЕЛЬ:</a:t>
            </a:r>
            <a:r>
              <a:rPr lang="ru-RU" dirty="0" smtClean="0"/>
              <a:t> повышение </a:t>
            </a:r>
            <a:r>
              <a:rPr lang="ru-RU" dirty="0"/>
              <a:t>информированности пожилых людей, проживающих на территории Сокольского муниципального района, о правилах безопасного поведения в различных жизненных ситуациях.</a:t>
            </a:r>
          </a:p>
          <a:p>
            <a:pPr algn="just"/>
            <a:r>
              <a:rPr lang="ru-RU" b="1" dirty="0"/>
              <a:t> </a:t>
            </a:r>
            <a:endParaRPr lang="ru-RU" dirty="0"/>
          </a:p>
          <a:p>
            <a:pPr algn="just"/>
            <a:r>
              <a:rPr lang="ru-RU" b="1" dirty="0" smtClean="0"/>
              <a:t>ЗАДАЧИ:</a:t>
            </a:r>
            <a:endParaRPr lang="ru-RU" dirty="0" smtClean="0"/>
          </a:p>
          <a:p>
            <a:pPr marL="342900" lvl="0" indent="-342900" algn="just">
              <a:buFont typeface="+mj-lt"/>
              <a:buAutoNum type="arabicPeriod"/>
            </a:pPr>
            <a:r>
              <a:rPr lang="ru-RU" dirty="0" smtClean="0"/>
              <a:t>Информирование </a:t>
            </a:r>
            <a:r>
              <a:rPr lang="ru-RU" dirty="0"/>
              <a:t>граждан старшего возраста о возможных путях получения своевременной помощи при возникновении несчастных случаев.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dirty="0"/>
              <a:t>Вовлечение людей старшего возраста  в добровольческую деятельность</a:t>
            </a:r>
            <a:r>
              <a:rPr lang="ru-RU" dirty="0" smtClean="0"/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/>
              <a:t>Разработка информационных материалов для людей старшего возраста о правилах безопасного поведения в различных жизненных ситуациях.</a:t>
            </a:r>
          </a:p>
          <a:p>
            <a:pPr lvl="0" algn="just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4581128"/>
            <a:ext cx="6170042" cy="2016224"/>
          </a:xfrm>
          <a:prstGeom prst="roundRect">
            <a:avLst/>
          </a:prstGeom>
          <a:solidFill>
            <a:schemeClr val="bg1">
              <a:alpha val="28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67544" y="4601758"/>
            <a:ext cx="60980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smtClean="0"/>
              <a:t>ОЖИДАЕМЫЕ РЕЗУЛЬТАТЫ: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 smtClean="0"/>
              <a:t>в </a:t>
            </a:r>
            <a:r>
              <a:rPr lang="ru-RU" dirty="0"/>
              <a:t>проекте приняли участие не менее 520 </a:t>
            </a:r>
            <a:r>
              <a:rPr lang="ru-RU" dirty="0" smtClean="0"/>
              <a:t>граждан </a:t>
            </a:r>
            <a:r>
              <a:rPr lang="ru-RU" dirty="0"/>
              <a:t>в возрасте 50+, из них 20   «серебряные» </a:t>
            </a:r>
            <a:r>
              <a:rPr lang="ru-RU" dirty="0" smtClean="0"/>
              <a:t>волонтеры;</a:t>
            </a:r>
            <a:endParaRPr lang="ru-RU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 smtClean="0"/>
              <a:t>выдано </a:t>
            </a:r>
            <a:r>
              <a:rPr lang="ru-RU" dirty="0"/>
              <a:t>не менее </a:t>
            </a:r>
            <a:r>
              <a:rPr lang="ru-RU" dirty="0" smtClean="0"/>
              <a:t>3000 </a:t>
            </a:r>
            <a:r>
              <a:rPr lang="ru-RU" dirty="0"/>
              <a:t>информационных </a:t>
            </a:r>
            <a:r>
              <a:rPr lang="ru-RU" dirty="0" smtClean="0"/>
              <a:t>памяток;</a:t>
            </a:r>
            <a:endParaRPr lang="ru-RU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 smtClean="0"/>
              <a:t>привлечены </a:t>
            </a:r>
            <a:r>
              <a:rPr lang="ru-RU" dirty="0"/>
              <a:t>5 межведомственных </a:t>
            </a:r>
            <a:r>
              <a:rPr lang="ru-RU" dirty="0" smtClean="0"/>
              <a:t>учреждений;</a:t>
            </a:r>
            <a:endParaRPr lang="ru-RU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 smtClean="0"/>
              <a:t>у </a:t>
            </a:r>
            <a:r>
              <a:rPr lang="ru-RU" dirty="0"/>
              <a:t>100% участников повысился  уровень осведомленности в области обеспечения безопасности.</a:t>
            </a:r>
          </a:p>
          <a:p>
            <a:r>
              <a:rPr lang="ru-RU" dirty="0"/>
              <a:t> 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6025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04\Desktop\1639529567_47-www-funnyart-club-p-strogie-foni-dlya-prezentatsii-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5" y="4456"/>
            <a:ext cx="9138059" cy="685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04\Desktop\серебряный возраст\bklqJoIcH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6" y="4457"/>
            <a:ext cx="3530318" cy="26477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04\Desktop\серебряный возраст\P4cBUDW_9j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7" y="4071561"/>
            <a:ext cx="3472936" cy="26047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1880" y="267027"/>
            <a:ext cx="566867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Подготовительный этап: </a:t>
            </a:r>
          </a:p>
          <a:p>
            <a:pPr marL="285750" lvl="0" indent="-285750">
              <a:buClr>
                <a:srgbClr val="FF0000"/>
              </a:buClr>
              <a:buFont typeface="Wingdings" pitchFamily="2" charset="2"/>
              <a:buChar char="q"/>
            </a:pPr>
            <a:r>
              <a:rPr lang="ru-RU" dirty="0"/>
              <a:t>Создание рабочей </a:t>
            </a:r>
            <a:r>
              <a:rPr lang="ru-RU" dirty="0" smtClean="0"/>
              <a:t>группы. </a:t>
            </a:r>
          </a:p>
          <a:p>
            <a:pPr marL="285750" lvl="0" indent="-285750">
              <a:buClr>
                <a:srgbClr val="FF0000"/>
              </a:buClr>
              <a:buFont typeface="Wingdings" pitchFamily="2" charset="2"/>
              <a:buChar char="q"/>
            </a:pPr>
            <a:r>
              <a:rPr lang="ru-RU" dirty="0" smtClean="0"/>
              <a:t>Формирование  </a:t>
            </a:r>
            <a:r>
              <a:rPr lang="ru-RU" dirty="0"/>
              <a:t>отряда «серебряных»   добровольцев. </a:t>
            </a:r>
            <a:endParaRPr lang="ru-RU" dirty="0" smtClean="0"/>
          </a:p>
          <a:p>
            <a:pPr marL="285750" lvl="0" indent="-285750">
              <a:buClr>
                <a:srgbClr val="FF0000"/>
              </a:buClr>
              <a:buFont typeface="Wingdings" pitchFamily="2" charset="2"/>
              <a:buChar char="q"/>
            </a:pPr>
            <a:r>
              <a:rPr lang="ru-RU" dirty="0" smtClean="0"/>
              <a:t>Разработка </a:t>
            </a:r>
            <a:r>
              <a:rPr lang="ru-RU" dirty="0"/>
              <a:t>и публикация  информационных материалов по безопасному поведению.</a:t>
            </a:r>
          </a:p>
          <a:p>
            <a:pPr marL="285750" lvl="0" indent="-285750">
              <a:buClr>
                <a:srgbClr val="FF0000"/>
              </a:buClr>
              <a:buFont typeface="Wingdings" pitchFamily="2" charset="2"/>
              <a:buChar char="q"/>
            </a:pPr>
            <a:r>
              <a:rPr lang="ru-RU" dirty="0"/>
              <a:t>Формирование информационных </a:t>
            </a:r>
            <a:r>
              <a:rPr lang="ru-RU" dirty="0" smtClean="0"/>
              <a:t>пакетов-кейсов.</a:t>
            </a:r>
          </a:p>
          <a:p>
            <a:pPr lvl="0" algn="ctr"/>
            <a:r>
              <a:rPr lang="ru-RU" b="1" dirty="0" smtClean="0">
                <a:solidFill>
                  <a:srgbClr val="FF0000"/>
                </a:solidFill>
              </a:rPr>
              <a:t>Основной этап:</a:t>
            </a:r>
          </a:p>
          <a:p>
            <a:pPr marL="285750" lvl="0" indent="-285750">
              <a:buClr>
                <a:srgbClr val="FF0000"/>
              </a:buClr>
              <a:buFont typeface="Wingdings" pitchFamily="2" charset="2"/>
              <a:buChar char="q"/>
            </a:pPr>
            <a:r>
              <a:rPr lang="ru-RU" dirty="0" smtClean="0"/>
              <a:t>Презентация проекта.</a:t>
            </a:r>
          </a:p>
          <a:p>
            <a:pPr marL="285750" lvl="0" indent="-285750">
              <a:buClr>
                <a:srgbClr val="FF0000"/>
              </a:buClr>
              <a:buFont typeface="Wingdings" pitchFamily="2" charset="2"/>
              <a:buChar char="q"/>
            </a:pPr>
            <a:r>
              <a:rPr lang="ru-RU" dirty="0" smtClean="0"/>
              <a:t>Проведение обучающих </a:t>
            </a:r>
            <a:r>
              <a:rPr lang="ru-RU" dirty="0"/>
              <a:t>семинаров для «серебряных» волонтеров по различным направлениям обеспечения безопасного поведения. </a:t>
            </a:r>
          </a:p>
          <a:p>
            <a:pPr marL="285750" lvl="0" indent="-285750">
              <a:buClr>
                <a:srgbClr val="FF0000"/>
              </a:buClr>
              <a:buFont typeface="Wingdings" pitchFamily="2" charset="2"/>
              <a:buChar char="q"/>
            </a:pPr>
            <a:r>
              <a:rPr lang="ru-RU" dirty="0"/>
              <a:t>Проведение инструктажа о правилах общения с гражданами и предоставления информации. </a:t>
            </a:r>
          </a:p>
          <a:p>
            <a:pPr marL="285750" lvl="0" indent="-285750">
              <a:buClr>
                <a:srgbClr val="FF0000"/>
              </a:buClr>
              <a:buFont typeface="Wingdings" pitchFamily="2" charset="2"/>
              <a:buChar char="q"/>
            </a:pPr>
            <a:r>
              <a:rPr lang="ru-RU" dirty="0"/>
              <a:t>Разработка </a:t>
            </a:r>
            <a:r>
              <a:rPr lang="ru-RU" dirty="0" smtClean="0"/>
              <a:t>маршрутов для курьеров.</a:t>
            </a:r>
            <a:endParaRPr lang="ru-RU" dirty="0"/>
          </a:p>
          <a:p>
            <a:pPr marL="285750" lvl="0" indent="-285750">
              <a:buClr>
                <a:srgbClr val="FF0000"/>
              </a:buClr>
              <a:buFont typeface="Wingdings" pitchFamily="2" charset="2"/>
              <a:buChar char="q"/>
            </a:pPr>
            <a:r>
              <a:rPr lang="ru-RU" dirty="0"/>
              <a:t>Торжественное </a:t>
            </a:r>
            <a:r>
              <a:rPr lang="ru-RU" dirty="0" smtClean="0"/>
              <a:t>открытие.</a:t>
            </a:r>
          </a:p>
          <a:p>
            <a:pPr marL="285750" lvl="0" indent="-285750">
              <a:buClr>
                <a:srgbClr val="FF0000"/>
              </a:buClr>
              <a:buFont typeface="Wingdings" pitchFamily="2" charset="2"/>
              <a:buChar char="q"/>
            </a:pPr>
            <a:r>
              <a:rPr lang="ru-RU" dirty="0" smtClean="0"/>
              <a:t>Выезды </a:t>
            </a:r>
            <a:r>
              <a:rPr lang="ru-RU" dirty="0"/>
              <a:t>в сельские </a:t>
            </a:r>
            <a:r>
              <a:rPr lang="ru-RU" dirty="0" smtClean="0"/>
              <a:t>поселения.</a:t>
            </a:r>
          </a:p>
          <a:p>
            <a:pPr marL="285750" lvl="0" indent="-285750">
              <a:buClr>
                <a:srgbClr val="FF0000"/>
              </a:buClr>
              <a:buFont typeface="Wingdings" pitchFamily="2" charset="2"/>
              <a:buChar char="q"/>
            </a:pPr>
            <a:r>
              <a:rPr lang="ru-RU" dirty="0" smtClean="0"/>
              <a:t>Обеспечение </a:t>
            </a:r>
            <a:r>
              <a:rPr lang="ru-RU" dirty="0"/>
              <a:t>информационного освещения </a:t>
            </a:r>
            <a:r>
              <a:rPr lang="ru-RU" dirty="0" smtClean="0"/>
              <a:t>проекта.</a:t>
            </a:r>
            <a:endParaRPr lang="ru-RU" dirty="0"/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Заключительный этап: </a:t>
            </a:r>
          </a:p>
          <a:p>
            <a:pPr marL="285750" lvl="0" indent="-285750">
              <a:buClr>
                <a:srgbClr val="FF0000"/>
              </a:buClr>
              <a:buFont typeface="Wingdings" pitchFamily="2" charset="2"/>
              <a:buChar char="q"/>
            </a:pPr>
            <a:r>
              <a:rPr lang="ru-RU" dirty="0"/>
              <a:t>Получение обратной связи от курьеров-волонтеров и мониторинг отзывов всех участников проекта.</a:t>
            </a:r>
          </a:p>
          <a:p>
            <a:pPr marL="285750" lvl="0" indent="-285750">
              <a:buClr>
                <a:srgbClr val="FF0000"/>
              </a:buClr>
              <a:buFont typeface="Wingdings" pitchFamily="2" charset="2"/>
              <a:buChar char="q"/>
            </a:pPr>
            <a:r>
              <a:rPr lang="ru-RU" dirty="0"/>
              <a:t>Составление аналитического и финансового </a:t>
            </a:r>
            <a:r>
              <a:rPr lang="ru-RU" dirty="0" smtClean="0"/>
              <a:t>отчетов.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8222" y="2625011"/>
            <a:ext cx="366651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ЭТАПЫ</a:t>
            </a:r>
          </a:p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РЕАЛИЗАЦИИ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5611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04\Desktop\1639529567_47-www-funnyart-club-p-strogie-foni-dlya-prezentatsii-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5" y="4456"/>
            <a:ext cx="9138059" cy="685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04\Desktop\серебряный возраст\tIVwrVxFS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3" y="46851"/>
            <a:ext cx="4564985" cy="34237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04\Desktop\серебряный возраст\xvEYPYhVL3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166" y="3516555"/>
            <a:ext cx="4064154" cy="30481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86703" y="188640"/>
            <a:ext cx="44279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 июня 2023 г. Торжественное открытие.</a:t>
            </a:r>
          </a:p>
          <a:p>
            <a:r>
              <a:rPr lang="ru-RU" dirty="0" smtClean="0"/>
              <a:t>С 1.06.2023 г. – 1.11.2023 г.  выдача «серебряными» курьерами информационных кейсов пожилым людям: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q"/>
            </a:pPr>
            <a:r>
              <a:rPr lang="ru-RU" dirty="0" smtClean="0"/>
              <a:t>друзьям, знакомым, родственникам;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q"/>
            </a:pPr>
            <a:r>
              <a:rPr lang="ru-RU" dirty="0" smtClean="0"/>
              <a:t>участникам районных мероприятий;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q"/>
            </a:pPr>
            <a:r>
              <a:rPr lang="ru-RU" dirty="0" smtClean="0"/>
              <a:t>жителям сельской местности (мобильные бригады)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q"/>
            </a:pPr>
            <a:r>
              <a:rPr lang="ru-RU" dirty="0" smtClean="0"/>
              <a:t>коллегам из ЦАД «Забота» Вологодской области.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9022" y="3494781"/>
            <a:ext cx="51410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Качественные результаты:</a:t>
            </a:r>
          </a:p>
          <a:p>
            <a:pPr marL="285750" lvl="0" indent="-285750">
              <a:buClr>
                <a:srgbClr val="FF0000"/>
              </a:buClr>
              <a:buFont typeface="Wingdings" pitchFamily="2" charset="2"/>
              <a:buChar char="q"/>
            </a:pPr>
            <a:r>
              <a:rPr lang="ru-RU" dirty="0" smtClean="0"/>
              <a:t>обеспечение </a:t>
            </a:r>
            <a:r>
              <a:rPr lang="ru-RU" dirty="0"/>
              <a:t>самореализации </a:t>
            </a:r>
            <a:r>
              <a:rPr lang="ru-RU" dirty="0" smtClean="0"/>
              <a:t>граждан </a:t>
            </a:r>
            <a:r>
              <a:rPr lang="ru-RU" dirty="0"/>
              <a:t>старшего возраста;</a:t>
            </a:r>
          </a:p>
          <a:p>
            <a:pPr marL="285750" lvl="0" indent="-285750">
              <a:buClr>
                <a:srgbClr val="FF0000"/>
              </a:buClr>
              <a:buFont typeface="Wingdings" pitchFamily="2" charset="2"/>
              <a:buChar char="q"/>
            </a:pPr>
            <a:r>
              <a:rPr lang="ru-RU" dirty="0"/>
              <a:t>обученные «серебряные» волонтеры стали надежным источником информации для своих сверстников;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q"/>
            </a:pPr>
            <a:r>
              <a:rPr lang="ru-RU" dirty="0"/>
              <a:t> в организации/на территории муниципального округа организована деятельность, направленная на поддержание активного долголетия, формирование ответственного отношения к своему здоровью и жизни граждан старшего возраста.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5066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04\Desktop\1639529567_47-www-funnyart-club-p-strogie-foni-dlya-prezentatsii-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5" y="4456"/>
            <a:ext cx="9138059" cy="685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04\Desktop\серебряный возраст\sv0nwGREmc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21" y="3645024"/>
            <a:ext cx="4821346" cy="3212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04\Desktop\серебряный возраст\Lxm7UBfxoEw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340" y="3645023"/>
            <a:ext cx="4312508" cy="32343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9" t="7793" r="7021" b="16016"/>
          <a:stretch/>
        </p:blipFill>
        <p:spPr bwMode="auto">
          <a:xfrm>
            <a:off x="5220072" y="81965"/>
            <a:ext cx="3834149" cy="2698963"/>
          </a:xfrm>
          <a:prstGeom prst="rect">
            <a:avLst/>
          </a:prstGeom>
          <a:noFill/>
          <a:ln w="2540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0" t="8419" r="7300" b="15825"/>
          <a:stretch/>
        </p:blipFill>
        <p:spPr bwMode="auto">
          <a:xfrm>
            <a:off x="2771800" y="476672"/>
            <a:ext cx="3784135" cy="2648267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6" t="7785" r="6772" b="14742"/>
          <a:stretch/>
        </p:blipFill>
        <p:spPr bwMode="auto">
          <a:xfrm>
            <a:off x="94503" y="68192"/>
            <a:ext cx="3829425" cy="2712736"/>
          </a:xfrm>
          <a:prstGeom prst="rect">
            <a:avLst/>
          </a:prstGeom>
          <a:noFill/>
          <a:ln w="25400">
            <a:solidFill>
              <a:schemeClr val="accent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09204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</TotalTime>
  <Words>314</Words>
  <Application>Microsoft Office PowerPoint</Application>
  <PresentationFormat>Экран (4:3)</PresentationFormat>
  <Paragraphs>47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04</dc:creator>
  <cp:lastModifiedBy>04</cp:lastModifiedBy>
  <cp:revision>6</cp:revision>
  <dcterms:created xsi:type="dcterms:W3CDTF">2023-08-21T10:46:10Z</dcterms:created>
  <dcterms:modified xsi:type="dcterms:W3CDTF">2023-08-21T11:45:18Z</dcterms:modified>
</cp:coreProperties>
</file>