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1" r:id="rId4"/>
    <p:sldId id="428" r:id="rId5"/>
    <p:sldId id="432" r:id="rId6"/>
    <p:sldId id="433" r:id="rId7"/>
    <p:sldId id="434" r:id="rId8"/>
    <p:sldId id="435" r:id="rId9"/>
  </p:sldIdLst>
  <p:sldSz cx="12192000" cy="6858000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5046"/>
    <a:srgbClr val="F98F25"/>
    <a:srgbClr val="FEECEC"/>
    <a:srgbClr val="DDEDD2"/>
    <a:srgbClr val="C00000"/>
    <a:srgbClr val="FCD4D4"/>
    <a:srgbClr val="8BC266"/>
    <a:srgbClr val="C0DEA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æ æ ·å¼ï¼æ ç½æ 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6" autoAdjust="0"/>
    <p:restoredTop sz="96197" autoAdjust="0"/>
  </p:normalViewPr>
  <p:slideViewPr>
    <p:cSldViewPr snapToGrid="0" snapToObjects="1" showGuides="1">
      <p:cViewPr>
        <p:scale>
          <a:sx n="90" d="100"/>
          <a:sy n="90" d="100"/>
        </p:scale>
        <p:origin x="-1722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88" cy="76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Char char="•"/>
            </a:pPr>
            <a:endParaRPr lang="en-US" altLang="zh-CN" sz="1200" strike="noStrike" noProof="1">
              <a:ea typeface="SimSun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>
              <a:buChar char="•"/>
            </a:pPr>
            <a:endParaRPr lang="en-US" altLang="zh-CN" sz="1200" strike="noStrike" noProof="1">
              <a:ea typeface="SimSun" pitchFamily="2" charset="-122"/>
            </a:endParaRPr>
          </a:p>
        </p:txBody>
      </p:sp>
      <p:sp>
        <p:nvSpPr>
          <p:cNvPr id="2052" name="Образ слайда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Заметки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eaLnBrk="1" fontAlgn="base" hangingPunct="1">
              <a:buChar char="•"/>
            </a:pPr>
            <a:endParaRPr lang="en-US" altLang="zh-CN" sz="1200" strike="noStrike" noProof="1">
              <a:ea typeface="SimSun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200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z="1200" strike="noStrike" noProof="1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279939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ru-RU" strike="noStrike" noProof="1"/>
              <a:t>Образец подзаголовка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zh-CN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ru-RU" altLang="zh-CN" dirty="0"/>
              <a:t>Образец текста</a:t>
            </a:r>
          </a:p>
          <a:p>
            <a:pPr lvl="1" indent="-228600"/>
            <a:r>
              <a:rPr lang="ru-RU" altLang="zh-CN" dirty="0"/>
              <a:t>Второй уровень</a:t>
            </a:r>
          </a:p>
          <a:p>
            <a:pPr lvl="2" indent="-228600"/>
            <a:r>
              <a:rPr lang="ru-RU" altLang="zh-CN" dirty="0"/>
              <a:t>Третий уровень</a:t>
            </a:r>
          </a:p>
          <a:p>
            <a:pPr lvl="3" indent="-228600"/>
            <a:r>
              <a:rPr lang="ru-RU" altLang="zh-CN" dirty="0"/>
              <a:t>Четвертый уровень</a:t>
            </a:r>
          </a:p>
          <a:p>
            <a:pPr lvl="4" indent="-228600"/>
            <a:r>
              <a:rPr lang="ru-RU" altLang="zh-CN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等线"/>
              </a:defRPr>
            </a:lvl1pPr>
          </a:lstStyle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等线"/>
              </a:defRPr>
            </a:lvl1pPr>
          </a:lstStyle>
          <a:p>
            <a:pPr lvl="0" eaLnBrk="1" fontAlgn="base" hangingPunct="1">
              <a:buChar char="•"/>
            </a:pPr>
            <a:endParaRPr lang="en-US" altLang="zh-CN" strike="noStrike" noProof="1"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等线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Calibri" pitchFamily="34" charset="0"/>
                <a:ea typeface="等线"/>
                <a:cs typeface="+mn-cs"/>
              </a:rPr>
              <a:t>‹#›</a:t>
            </a:fld>
            <a:endParaRPr lang="en-US" altLang="zh-CN" strike="noStrike" noProof="1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" y="3933826"/>
            <a:ext cx="121832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Montserrat"/>
            </a:endParaRPr>
          </a:p>
          <a:p>
            <a:endParaRPr lang="ru-RU" sz="2400" b="1" dirty="0">
              <a:latin typeface="Montserrat"/>
            </a:endParaRPr>
          </a:p>
          <a:p>
            <a:r>
              <a:rPr lang="ru-RU" sz="2400" b="1" dirty="0" smtClean="0">
                <a:latin typeface="Montserrat"/>
              </a:rPr>
              <a:t>ИНСТРУКЦИЯ  ПО  ПОДАЧЕ  ЗАЯВЛЕНИЯ  НА  РПГУ  </a:t>
            </a:r>
          </a:p>
          <a:p>
            <a:r>
              <a:rPr lang="ru-RU" sz="2400" b="1" dirty="0" smtClean="0">
                <a:latin typeface="Montserrat"/>
              </a:rPr>
              <a:t>ДЛЯ  ПОЛУЧЕНИЯ  УСЛУГИ  ПО 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Montserrat"/>
              </a:rPr>
              <a:t>ЗАКЛЮЧЕНИЮ  СОГЛАШЕНИЯ  С  ПОСТАВЩИКОМ  СОЦУСЛУГ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Montserrat"/>
              </a:rPr>
              <a:t>О  ВЫПЛАТЕ  КОМПЕНСАЦИИ</a:t>
            </a:r>
          </a:p>
          <a:p>
            <a:endParaRPr lang="ru-RU" sz="2400" b="1" dirty="0">
              <a:latin typeface="Montserrat"/>
            </a:endParaRPr>
          </a:p>
          <a:p>
            <a:endParaRPr lang="ru-RU" sz="2400" b="1" dirty="0" smtClean="0">
              <a:latin typeface="Montserrat"/>
            </a:endParaRPr>
          </a:p>
          <a:p>
            <a:endParaRPr lang="ru-RU" sz="2000" b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7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973" y="230971"/>
            <a:ext cx="120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</a:pPr>
            <a:r>
              <a:rPr lang="ru-RU" sz="2400" b="1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ВХОД НА РПГУ</a:t>
            </a:r>
            <a:endParaRPr lang="ru-RU" dirty="0"/>
          </a:p>
        </p:txBody>
      </p:sp>
      <p:pic>
        <p:nvPicPr>
          <p:cNvPr id="2" name="Picture 2" descr="Z:\home\master\Рабочий стол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48" r="707" b="8225"/>
          <a:stretch/>
        </p:blipFill>
        <p:spPr bwMode="auto">
          <a:xfrm>
            <a:off x="967099" y="695303"/>
            <a:ext cx="4412424" cy="19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42510" y="71256"/>
            <a:ext cx="510656" cy="510641"/>
          </a:xfrm>
          <a:prstGeom prst="ellipse">
            <a:avLst/>
          </a:prstGeom>
          <a:solidFill>
            <a:srgbClr val="FF5046"/>
          </a:solidFill>
          <a:ln>
            <a:solidFill>
              <a:srgbClr val="FF5046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16405"/>
              </p:ext>
            </p:extLst>
          </p:nvPr>
        </p:nvGraphicFramePr>
        <p:xfrm>
          <a:off x="5713096" y="701839"/>
          <a:ext cx="5669851" cy="592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7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9486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1.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заходит на сайт РПГУ, нажимает на кнопку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войти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9428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2.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accent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Авторизация заявителя через ЕСИА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5678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3.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выбирает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свою организацию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и завершает процесс входа на РПГУ</a:t>
                      </a: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 descr="Z:\home\master\Рабочий стол\СКРИНЫ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4" r="1039" b="7878"/>
          <a:stretch/>
        </p:blipFill>
        <p:spPr bwMode="auto">
          <a:xfrm>
            <a:off x="969471" y="2690721"/>
            <a:ext cx="4410052" cy="19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home\master\Рабочий стол\СКРИНЫ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r="844" b="7879"/>
          <a:stretch/>
        </p:blipFill>
        <p:spPr bwMode="auto">
          <a:xfrm>
            <a:off x="969471" y="4678718"/>
            <a:ext cx="4410052" cy="19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6200000">
            <a:off x="4846966" y="1288828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23189" y="581897"/>
            <a:ext cx="710713" cy="403958"/>
          </a:xfrm>
          <a:prstGeom prst="ellipse">
            <a:avLst/>
          </a:prstGeom>
          <a:noFill/>
          <a:ln w="76200">
            <a:solidFill>
              <a:srgbClr val="FF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219964">
            <a:off x="4174079" y="5523814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9262" y="5696679"/>
            <a:ext cx="1852722" cy="522448"/>
          </a:xfrm>
          <a:prstGeom prst="ellipse">
            <a:avLst/>
          </a:prstGeom>
          <a:noFill/>
          <a:ln w="76200">
            <a:solidFill>
              <a:srgbClr val="FF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home\master\Рабочий стол\СКРИНЫ\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r="673" b="8154"/>
          <a:stretch/>
        </p:blipFill>
        <p:spPr bwMode="auto">
          <a:xfrm>
            <a:off x="973368" y="654231"/>
            <a:ext cx="4406155" cy="19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973" y="230971"/>
            <a:ext cx="120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</a:pPr>
            <a:r>
              <a:rPr lang="ru-RU" sz="2400" b="1" dirty="0">
                <a:latin typeface="Montserrat Light"/>
                <a:ea typeface="Montserrat Light"/>
                <a:cs typeface="Montserrat Light"/>
                <a:sym typeface="Montserrat Light"/>
              </a:rPr>
              <a:t>ПОИСК </a:t>
            </a:r>
            <a:r>
              <a:rPr lang="ru-RU" sz="2400" b="1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 УСЛУГИ  И  ПЕРЕХОД  К  ЗАПОЛНЕНИЮ  ЗАЯВЛЕНИЯ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142510" y="71256"/>
            <a:ext cx="510656" cy="510641"/>
          </a:xfrm>
          <a:prstGeom prst="ellipse">
            <a:avLst/>
          </a:prstGeom>
          <a:solidFill>
            <a:srgbClr val="FF5046"/>
          </a:solidFill>
          <a:ln>
            <a:solidFill>
              <a:srgbClr val="FF5046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2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56684"/>
              </p:ext>
            </p:extLst>
          </p:nvPr>
        </p:nvGraphicFramePr>
        <p:xfrm>
          <a:off x="5713096" y="701839"/>
          <a:ext cx="5669851" cy="5857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7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9486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1.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выбирает услугу, переходит на ее страницу</a:t>
                      </a: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2433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2.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нажимает на кнопку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получить услугу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</a:t>
                      </a:r>
                      <a:b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</a:b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и переходит к 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предзаполнению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</a:t>
                      </a:r>
                      <a:r>
                        <a:rPr lang="ru-RU" sz="1600" b="0" i="1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формы заявления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5678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3.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выбирает цель обращения</a:t>
                      </a:r>
                      <a:r>
                        <a:rPr lang="ru-RU" sz="1600" b="0" u="none" kern="1200" baseline="0" dirty="0" smtClean="0">
                          <a:solidFill>
                            <a:srgbClr val="FF5046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(предлагается одна), указывает организационно-правовую форму своей организации и переходит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к заполнению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формы заявления</a:t>
                      </a: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rot="10800000">
            <a:off x="4663721" y="1664524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Z:\home\master\Рабочий стол\СКРИНЫ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12326" r="872" b="9316"/>
          <a:stretch/>
        </p:blipFill>
        <p:spPr bwMode="auto">
          <a:xfrm>
            <a:off x="973368" y="2639833"/>
            <a:ext cx="4406155" cy="195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1408682" y="4059795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49262" y="4015998"/>
            <a:ext cx="1120149" cy="261224"/>
          </a:xfrm>
          <a:prstGeom prst="ellipse">
            <a:avLst/>
          </a:prstGeom>
          <a:noFill/>
          <a:ln w="76200">
            <a:solidFill>
              <a:srgbClr val="FF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 descr="Z:\home\master\Рабочий стол\СКРИНЫ\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 r="872" b="6290"/>
          <a:stretch/>
        </p:blipFill>
        <p:spPr bwMode="auto">
          <a:xfrm>
            <a:off x="973368" y="4606362"/>
            <a:ext cx="4406155" cy="20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 вправо 27"/>
          <p:cNvSpPr/>
          <p:nvPr/>
        </p:nvSpPr>
        <p:spPr>
          <a:xfrm>
            <a:off x="1142196" y="6179018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904261" y="6138406"/>
            <a:ext cx="1120149" cy="261224"/>
          </a:xfrm>
          <a:prstGeom prst="ellipse">
            <a:avLst/>
          </a:prstGeom>
          <a:noFill/>
          <a:ln w="76200">
            <a:solidFill>
              <a:srgbClr val="FF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Z:\home\master\Рабочий стол\СКРИНЫ\СОГЛАСИЕ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1" r="1156" b="6684"/>
          <a:stretch/>
        </p:blipFill>
        <p:spPr bwMode="auto">
          <a:xfrm>
            <a:off x="973368" y="692636"/>
            <a:ext cx="4406155" cy="1942178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973" y="230971"/>
            <a:ext cx="120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</a:pPr>
            <a:r>
              <a:rPr lang="ru-RU" sz="2400" b="1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ЗАПОЛНЕНИЕ  ФОРМЫ  ЗАЯВЛЕНИЯ (СОГЛАСИЕ,  ПРЕДСТАВИТЕЛЬ)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2510" y="71256"/>
            <a:ext cx="510656" cy="510641"/>
          </a:xfrm>
          <a:prstGeom prst="ellipse">
            <a:avLst/>
          </a:prstGeom>
          <a:solidFill>
            <a:srgbClr val="FF5046"/>
          </a:solidFill>
          <a:ln>
            <a:solidFill>
              <a:srgbClr val="FF5046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19050"/>
              </p:ext>
            </p:extLst>
          </p:nvPr>
        </p:nvGraphicFramePr>
        <p:xfrm>
          <a:off x="5713096" y="701839"/>
          <a:ext cx="5669851" cy="5929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7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36586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1.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дает свое согласие 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на обработку персональных данных,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подтверждает достоверность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предоставляемой информации,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соглашается со сроками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предоставления услуги – ставит одну </a:t>
                      </a:r>
                      <a:r>
                        <a:rPr lang="ru-RU" sz="1800" b="0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соглашаясь со всеми пунктами</a:t>
                      </a: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2.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В случае если заявитель не является руководителем, предлагается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заполнить информацию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о представителе заявителя (ФИО, СНИЛС, данные паспорта, контактная информация)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Некоторые атрибуты заполняются </a:t>
                      </a:r>
                      <a:r>
                        <a:rPr lang="ru-RU" sz="1600" b="0" u="none" kern="1200" baseline="0" dirty="0" smtClean="0">
                          <a:solidFill>
                            <a:schemeClr val="accent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автоматически через ЕСИА</a:t>
                      </a:r>
                      <a:endParaRPr lang="ru-RU" sz="1600" b="0" u="none" kern="1200" baseline="0" dirty="0" smtClean="0">
                        <a:solidFill>
                          <a:srgbClr val="C0000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5678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3.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Если заявление заполняет руководитель дополнительная информация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не требуется</a:t>
                      </a: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Стрелка вправо 24"/>
          <p:cNvSpPr/>
          <p:nvPr/>
        </p:nvSpPr>
        <p:spPr>
          <a:xfrm>
            <a:off x="1980667" y="1902212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Z:\home\master\Рабочий стол\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r="1147" b="5555"/>
          <a:stretch/>
        </p:blipFill>
        <p:spPr bwMode="auto">
          <a:xfrm>
            <a:off x="973367" y="2634814"/>
            <a:ext cx="4406155" cy="2068448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:\home\master\Рабочий стол\6565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r="1016" b="6389"/>
          <a:stretch/>
        </p:blipFill>
        <p:spPr bwMode="auto">
          <a:xfrm>
            <a:off x="973367" y="4703262"/>
            <a:ext cx="4406155" cy="2041368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трелка вправо 50"/>
          <p:cNvSpPr/>
          <p:nvPr/>
        </p:nvSpPr>
        <p:spPr>
          <a:xfrm rot="10800000">
            <a:off x="4047024" y="3708076"/>
            <a:ext cx="648000" cy="180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6200000">
            <a:off x="3190342" y="5959862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973" y="230971"/>
            <a:ext cx="120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</a:pPr>
            <a:r>
              <a:rPr lang="ru-RU" sz="2400" b="1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ЗАПОЛНЕНИЕ  ФОРМЫ  ЗАЯВЛЕНИЯ  (ЗАЯВИТЕЛЬ)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2510" y="71256"/>
            <a:ext cx="510656" cy="510641"/>
          </a:xfrm>
          <a:prstGeom prst="ellipse">
            <a:avLst/>
          </a:prstGeom>
          <a:solidFill>
            <a:srgbClr val="FF5046"/>
          </a:solidFill>
          <a:ln>
            <a:solidFill>
              <a:srgbClr val="FF5046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42880"/>
              </p:ext>
            </p:extLst>
          </p:nvPr>
        </p:nvGraphicFramePr>
        <p:xfrm>
          <a:off x="5713096" y="701839"/>
          <a:ext cx="5669851" cy="5996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7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2311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1.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Заполнение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общей информации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об организации </a:t>
                      </a:r>
                      <a:r>
                        <a:rPr lang="ru-RU" sz="1600" b="0" u="none" kern="1200" baseline="0" dirty="0" smtClean="0">
                          <a:solidFill>
                            <a:schemeClr val="accent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(ОГРН, ИНН и др.)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8350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2.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Заполнение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сведений о руководителе 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организации</a:t>
                      </a: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5678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3.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Заполнение контактной информации и платежных реквизитов</a:t>
                      </a: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Стрелка вправо 24"/>
          <p:cNvSpPr/>
          <p:nvPr/>
        </p:nvSpPr>
        <p:spPr>
          <a:xfrm>
            <a:off x="1980667" y="1902212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Z:\home\master\Рабочий стол\6565655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 r="937" b="5972"/>
          <a:stretch/>
        </p:blipFill>
        <p:spPr bwMode="auto">
          <a:xfrm>
            <a:off x="973367" y="669468"/>
            <a:ext cx="4406155" cy="2064082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home\master\Рабочий стол\1-40-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r="1094" b="7059"/>
          <a:stretch/>
        </p:blipFill>
        <p:spPr bwMode="auto">
          <a:xfrm>
            <a:off x="973366" y="2733550"/>
            <a:ext cx="4406155" cy="2026177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0800000">
            <a:off x="3180817" y="1264037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405292" y="2759462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Z:\home\master\Рабочий стол\ 11-43-3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r="1016" b="6528"/>
          <a:stretch/>
        </p:blipFill>
        <p:spPr bwMode="auto">
          <a:xfrm>
            <a:off x="973366" y="4759727"/>
            <a:ext cx="4406155" cy="2023980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1980667" y="4740677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971142" y="5978927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home\master\Рабочий стол\СВАВВ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12223" r="24297" b="7639"/>
          <a:stretch/>
        </p:blipFill>
        <p:spPr bwMode="auto">
          <a:xfrm>
            <a:off x="932098" y="730414"/>
            <a:ext cx="3171246" cy="2755736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973" y="230971"/>
            <a:ext cx="120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</a:pPr>
            <a:r>
              <a:rPr lang="ru-RU" sz="2400" b="1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ЗАПОЛНЕНИЕ  ФОРМЫ  ЗАЯВЛЕНИЯ  (УСЛУГИ)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2510" y="71256"/>
            <a:ext cx="510656" cy="510641"/>
          </a:xfrm>
          <a:prstGeom prst="ellipse">
            <a:avLst/>
          </a:prstGeom>
          <a:solidFill>
            <a:srgbClr val="FF5046"/>
          </a:solidFill>
          <a:ln>
            <a:solidFill>
              <a:srgbClr val="FF5046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71185"/>
              </p:ext>
            </p:extLst>
          </p:nvPr>
        </p:nvGraphicFramePr>
        <p:xfrm>
          <a:off x="2238376" y="3666866"/>
          <a:ext cx="7868058" cy="83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68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460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1.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 выбирает 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государственную(</a:t>
                      </a:r>
                      <a:r>
                        <a:rPr lang="ru-RU" sz="1600" b="0" u="none" kern="1200" baseline="0" dirty="0" err="1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ые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 услугу(и) , которую(</a:t>
                      </a:r>
                      <a:r>
                        <a:rPr lang="ru-RU" sz="1600" b="0" u="none" kern="1200" baseline="0" dirty="0" err="1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ые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оказал получателям услуг, 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и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срок(и) оказания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социальных услуг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Стрелка вправо 24"/>
          <p:cNvSpPr/>
          <p:nvPr/>
        </p:nvSpPr>
        <p:spPr>
          <a:xfrm>
            <a:off x="3283757" y="5455037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604767" y="2464202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Z:\home\master\Рабочий стол\АПАВП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19306" r="24375" b="6805"/>
          <a:stretch/>
        </p:blipFill>
        <p:spPr bwMode="auto">
          <a:xfrm>
            <a:off x="4227170" y="732991"/>
            <a:ext cx="3441448" cy="2753159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home\master\Рабочий стол\Снимок экрана от 2023-04-10 12-05-2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19444" r="25000" b="5972"/>
          <a:stretch/>
        </p:blipFill>
        <p:spPr bwMode="auto">
          <a:xfrm>
            <a:off x="7792443" y="732992"/>
            <a:ext cx="3373202" cy="2757092"/>
          </a:xfrm>
          <a:prstGeom prst="rect">
            <a:avLst/>
          </a:prstGeom>
          <a:noFill/>
          <a:effectLst>
            <a:glow rad="101600">
              <a:srgbClr val="FF504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home\master\Рабочий стол\2334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1016" b="7500"/>
          <a:stretch/>
        </p:blipFill>
        <p:spPr bwMode="auto">
          <a:xfrm>
            <a:off x="869069" y="4437749"/>
            <a:ext cx="4829375" cy="22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98120"/>
              </p:ext>
            </p:extLst>
          </p:nvPr>
        </p:nvGraphicFramePr>
        <p:xfrm>
          <a:off x="5947894" y="4456799"/>
          <a:ext cx="5891681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66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460">
                <a:tc>
                  <a:txBody>
                    <a:bodyPr/>
                    <a:lstStyle/>
                    <a:p>
                      <a:pPr marL="7200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</a:rPr>
                        <a:t>2.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Заявитель указывает свой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регистрационный номер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в реестре поставщиков 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соцуслуг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МО и подтверждает, что организация является победителем отбора</a:t>
                      </a:r>
                      <a:b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</a:b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/>
                      </a:r>
                      <a:b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</a:b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Перечень победителей доступен </a:t>
                      </a:r>
                      <a:r>
                        <a:rPr lang="ru-RU" sz="1600" b="0" u="none" kern="1200" baseline="0" dirty="0" smtClean="0">
                          <a:solidFill>
                            <a:schemeClr val="accent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по ссылке внизу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Стрелка вправо 18"/>
          <p:cNvSpPr/>
          <p:nvPr/>
        </p:nvSpPr>
        <p:spPr>
          <a:xfrm rot="10800000">
            <a:off x="4169068" y="6424700"/>
            <a:ext cx="648000" cy="180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4178593" y="6071538"/>
            <a:ext cx="648000" cy="180000"/>
          </a:xfrm>
          <a:prstGeom prst="rightArrow">
            <a:avLst/>
          </a:prstGeom>
          <a:solidFill>
            <a:srgbClr val="F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973" y="230971"/>
            <a:ext cx="120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</a:pPr>
            <a:r>
              <a:rPr lang="ru-RU" sz="2400" b="1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ЗАПОЛНЕНИЕ  ФОРМЫ  ЗАЯВЛЕНИЯ  (ДОКУМЕНТЫ)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2510" y="71256"/>
            <a:ext cx="510656" cy="510641"/>
          </a:xfrm>
          <a:prstGeom prst="ellipse">
            <a:avLst/>
          </a:prstGeom>
          <a:solidFill>
            <a:srgbClr val="FF5046"/>
          </a:solidFill>
          <a:ln>
            <a:solidFill>
              <a:srgbClr val="FF5046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25527"/>
              </p:ext>
            </p:extLst>
          </p:nvPr>
        </p:nvGraphicFramePr>
        <p:xfrm>
          <a:off x="6358270" y="680483"/>
          <a:ext cx="5614655" cy="6585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4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5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Представление (прикрепление)  документов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в формате архивного файла .</a:t>
                      </a:r>
                      <a:r>
                        <a:rPr lang="ru-RU" sz="1600" b="0" u="none" kern="1200" baseline="0" dirty="0" err="1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zip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00B05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Обязательные 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(отмечены «*»)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приказ об утверждении стоимости услуг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отчет о получателях социальных услуг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, 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xls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акты сдачи-приемки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,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xls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расчет размера компенсации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,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xls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сведения по качеству оказания услуг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,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doc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план мероприятий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отчет по плану мероприятий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,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doc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паспорт доступности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штатное расписание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сведения по данным портала ФГИС «Единый реестр проверок»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Информационные материалы, фотоматериалы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,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doc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Необязательные 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(в случае смерти получателя услуг)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свидетельство о смерти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сведения о получении 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соцуслуг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(формат .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pdf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00B050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Z:\home\master\Рабочий стол\ДОКУМЕНТЫ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11944" r="24844" b="6250"/>
          <a:stretch/>
        </p:blipFill>
        <p:spPr bwMode="auto">
          <a:xfrm>
            <a:off x="161559" y="835188"/>
            <a:ext cx="6001697" cy="53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973" y="230971"/>
            <a:ext cx="120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</a:pPr>
            <a:r>
              <a:rPr lang="ru-RU" sz="2400" b="1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ЗАПОЛНЕНИЕ ФОРМЫ ЗАЯВЛЕНИЯ (ПРЕДПРОСОМТР)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2510" y="71256"/>
            <a:ext cx="510656" cy="510641"/>
          </a:xfrm>
          <a:prstGeom prst="ellipse">
            <a:avLst/>
          </a:prstGeom>
          <a:solidFill>
            <a:srgbClr val="FF5046"/>
          </a:solidFill>
          <a:ln>
            <a:solidFill>
              <a:srgbClr val="FF5046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10268"/>
              </p:ext>
            </p:extLst>
          </p:nvPr>
        </p:nvGraphicFramePr>
        <p:xfrm>
          <a:off x="6341746" y="1901589"/>
          <a:ext cx="5707379" cy="326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7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2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После окончании заполнения заявления  доступен </a:t>
                      </a:r>
                      <a:r>
                        <a:rPr lang="ru-RU" sz="1600" b="0" u="none" kern="1200" baseline="0" dirty="0" err="1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предпросмотр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 </a:t>
                      </a:r>
                      <a:r>
                        <a:rPr lang="ru-RU" sz="1600" b="0" i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заявления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rgbClr val="FF5046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После финальной проверки заявления заявитель нажимает на кнопку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отправить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Срок принятия решения </a:t>
                      </a:r>
                      <a:r>
                        <a:rPr lang="ru-RU" sz="1600" b="0" u="none" kern="1200" baseline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-</a:t>
                      </a:r>
                      <a:r>
                        <a:rPr lang="ru-RU" sz="1600" b="0" u="none" kern="1200" baseline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</a:t>
                      </a:r>
                      <a:r>
                        <a:rPr lang="ru-RU" sz="1600" b="0" u="none" kern="1200" baseline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7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дней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u="none" kern="1200" baseline="0" dirty="0" smtClean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Результат – </a:t>
                      </a:r>
                      <a:r>
                        <a:rPr lang="ru-RU" sz="1600" b="0" u="none" kern="1200" baseline="0" dirty="0" smtClean="0">
                          <a:solidFill>
                            <a:srgbClr val="00B050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заключение соглашения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  <a:t> (дополнительного соглашения)</a:t>
                      </a:r>
                      <a:b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Montserrat Light" pitchFamily="2" charset="0"/>
                          <a:ea typeface="+mn-ea"/>
                          <a:cs typeface="+mn-cs"/>
                          <a:sym typeface="Montserrat"/>
                        </a:rPr>
                      </a:br>
                      <a:endParaRPr lang="ru-RU" sz="1600" b="0" u="none" kern="1200" baseline="0" dirty="0" smtClean="0">
                        <a:solidFill>
                          <a:schemeClr val="tx1"/>
                        </a:solidFill>
                        <a:latin typeface="Montserrat Light" pitchFamily="2" charset="0"/>
                        <a:ea typeface="+mn-ea"/>
                        <a:cs typeface="+mn-cs"/>
                        <a:sym typeface="Montserra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 descr="Z:\home\master\Рабочий стол\ауавпва-04-10 13-38-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2361" r="24609" b="8055"/>
          <a:stretch/>
        </p:blipFill>
        <p:spPr bwMode="auto">
          <a:xfrm>
            <a:off x="352633" y="904875"/>
            <a:ext cx="5922438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home\master\Рабочий стол\Снимок экрана от 2023-04-10 13-30-3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1" t="87783" r="26953" b="8884"/>
          <a:stretch/>
        </p:blipFill>
        <p:spPr bwMode="auto">
          <a:xfrm>
            <a:off x="4772024" y="6010275"/>
            <a:ext cx="147796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9199</TotalTime>
  <Words>466</Words>
  <Application>Microsoft Office PowerPoint</Application>
  <PresentationFormat>Произвольный</PresentationFormat>
  <Paragraphs>87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�</dc:creator>
  <cp:lastModifiedBy>master</cp:lastModifiedBy>
  <cp:revision>1418</cp:revision>
  <dcterms:created xsi:type="dcterms:W3CDTF">2022-10-03T15:02:27Z</dcterms:created>
  <dcterms:modified xsi:type="dcterms:W3CDTF">2023-08-18T08:58:46Z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1049-10.1.0.6757</vt:lpwstr>
  </property>
</Properties>
</file>