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8" r:id="rId2"/>
    <p:sldId id="298" r:id="rId3"/>
    <p:sldId id="318" r:id="rId4"/>
    <p:sldId id="340" r:id="rId5"/>
    <p:sldId id="333" r:id="rId6"/>
  </p:sldIdLst>
  <p:sldSz cx="13436600" cy="7562850"/>
  <p:notesSz cx="9866313" cy="6735763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Geometria" charset="-52"/>
      <p:regular r:id="rId12"/>
      <p:bold r:id="rId13"/>
      <p:italic r:id="rId14"/>
      <p:boldItalic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AE02"/>
    <a:srgbClr val="1AD831"/>
    <a:srgbClr val="13A124"/>
    <a:srgbClr val="9DFD83"/>
    <a:srgbClr val="F4F4F4"/>
    <a:srgbClr val="038F24"/>
    <a:srgbClr val="04C833"/>
    <a:srgbClr val="F3F3F3"/>
    <a:srgbClr val="55FC28"/>
    <a:srgbClr val="84FD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102" d="100"/>
          <a:sy n="102" d="100"/>
        </p:scale>
        <p:origin x="-390" y="-96"/>
      </p:cViewPr>
      <p:guideLst>
        <p:guide orient="horz" pos="28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OM\Desktop\&#1075;&#1088;&#1072;&#1092;&#1080;&#1082;%20&#1076;&#1083;&#1103;%20&#1087;&#1088;&#1077;&#1079;&#1099;%2021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'график 2021-2022'!$B$28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44878425574408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20370097746843E-2"/>
                  <c:y val="2.69366268131849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 2021-2022'!$C$27:$F$27</c:f>
              <c:strCache>
                <c:ptCount val="4"/>
                <c:pt idx="0">
                  <c:v>Кв-л 1</c:v>
                </c:pt>
                <c:pt idx="1">
                  <c:v>Кв-2</c:v>
                </c:pt>
                <c:pt idx="2">
                  <c:v>Кв-3</c:v>
                </c:pt>
                <c:pt idx="3">
                  <c:v>Кв-4</c:v>
                </c:pt>
              </c:strCache>
            </c:strRef>
          </c:cat>
          <c:val>
            <c:numRef>
              <c:f>'график 2021-2022'!$C$28:$F$28</c:f>
              <c:numCache>
                <c:formatCode>0%</c:formatCode>
                <c:ptCount val="4"/>
                <c:pt idx="0">
                  <c:v>7.0039022425910133E-2</c:v>
                </c:pt>
                <c:pt idx="1">
                  <c:v>7.9596192532260468E-2</c:v>
                </c:pt>
                <c:pt idx="2">
                  <c:v>9.3815316445113317E-2</c:v>
                </c:pt>
              </c:numCache>
            </c:numRef>
          </c:val>
        </c:ser>
        <c:ser>
          <c:idx val="1"/>
          <c:order val="1"/>
          <c:tx>
            <c:strRef>
              <c:f>'график 2021-2022'!$B$29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547838642864703E-2"/>
                  <c:y val="-1.7141489790208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67283496244519E-2"/>
                  <c:y val="-2.20390583016967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07098447371381E-2"/>
                  <c:y val="-4.6526900859137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 2021-2022'!$C$27:$F$27</c:f>
              <c:strCache>
                <c:ptCount val="4"/>
                <c:pt idx="0">
                  <c:v>Кв-л 1</c:v>
                </c:pt>
                <c:pt idx="1">
                  <c:v>Кв-2</c:v>
                </c:pt>
                <c:pt idx="2">
                  <c:v>Кв-3</c:v>
                </c:pt>
                <c:pt idx="3">
                  <c:v>Кв-4</c:v>
                </c:pt>
              </c:strCache>
            </c:strRef>
          </c:cat>
          <c:val>
            <c:numRef>
              <c:f>'график 2021-2022'!$C$29:$F$29</c:f>
              <c:numCache>
                <c:formatCode>0%</c:formatCode>
                <c:ptCount val="4"/>
                <c:pt idx="0">
                  <c:v>6.067439391413456E-2</c:v>
                </c:pt>
                <c:pt idx="1">
                  <c:v>1.7997245319593944E-2</c:v>
                </c:pt>
                <c:pt idx="2">
                  <c:v>6.2074642317679604E-2</c:v>
                </c:pt>
                <c:pt idx="3">
                  <c:v>5.7956950567606698E-2</c:v>
                </c:pt>
              </c:numCache>
            </c:numRef>
          </c:val>
        </c:ser>
        <c:ser>
          <c:idx val="2"/>
          <c:order val="2"/>
          <c:tx>
            <c:strRef>
              <c:f>'график 2021-2022'!$B$30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28393789484858E-2"/>
                  <c:y val="2.93854110689290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20370097746843E-2"/>
                  <c:y val="2.69366268131849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469133984978374E-3"/>
                  <c:y val="-1.7141489790208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07098447371381E-2"/>
                  <c:y val="2.44878425574408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 2021-2022'!$C$27:$F$27</c:f>
              <c:strCache>
                <c:ptCount val="4"/>
                <c:pt idx="0">
                  <c:v>Кв-л 1</c:v>
                </c:pt>
                <c:pt idx="1">
                  <c:v>Кв-2</c:v>
                </c:pt>
                <c:pt idx="2">
                  <c:v>Кв-3</c:v>
                </c:pt>
                <c:pt idx="3">
                  <c:v>Кв-4</c:v>
                </c:pt>
              </c:strCache>
            </c:strRef>
          </c:cat>
          <c:val>
            <c:numRef>
              <c:f>'график 2021-2022'!$C$30:$F$30</c:f>
              <c:numCache>
                <c:formatCode>0%</c:formatCode>
                <c:ptCount val="4"/>
                <c:pt idx="0">
                  <c:v>5.9783209821922381E-2</c:v>
                </c:pt>
                <c:pt idx="1">
                  <c:v>7.000226776315005E-2</c:v>
                </c:pt>
                <c:pt idx="2">
                  <c:v>7.2134561473768524E-2</c:v>
                </c:pt>
                <c:pt idx="3">
                  <c:v>5.8469335165779075E-2</c:v>
                </c:pt>
              </c:numCache>
            </c:numRef>
          </c:val>
        </c:ser>
        <c:dLbls/>
        <c:marker val="1"/>
        <c:axId val="134486656"/>
        <c:axId val="134521216"/>
      </c:lineChart>
      <c:catAx>
        <c:axId val="134486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21216"/>
        <c:crosses val="autoZero"/>
        <c:auto val="1"/>
        <c:lblAlgn val="ctr"/>
        <c:lblOffset val="100"/>
      </c:catAx>
      <c:valAx>
        <c:axId val="13452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8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713" cy="337920"/>
          </a:xfrm>
          <a:prstGeom prst="rect">
            <a:avLst/>
          </a:prstGeom>
        </p:spPr>
        <p:txBody>
          <a:bodyPr vert="horz" lIns="72283" tIns="36142" rIns="72283" bIns="36142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269" y="0"/>
            <a:ext cx="4275713" cy="337920"/>
          </a:xfrm>
          <a:prstGeom prst="rect">
            <a:avLst/>
          </a:prstGeom>
        </p:spPr>
        <p:txBody>
          <a:bodyPr vert="horz" lIns="72283" tIns="36142" rIns="72283" bIns="36142" rtlCol="0"/>
          <a:lstStyle>
            <a:lvl1pPr algn="r">
              <a:defRPr sz="900"/>
            </a:lvl1pPr>
          </a:lstStyle>
          <a:p>
            <a:fld id="{5B55B2A0-9305-4FEE-ACFF-F48B094C1B7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2963"/>
            <a:ext cx="403383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283" tIns="36142" rIns="72283" bIns="36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165" y="3242046"/>
            <a:ext cx="7893983" cy="2652454"/>
          </a:xfrm>
          <a:prstGeom prst="rect">
            <a:avLst/>
          </a:prstGeom>
        </p:spPr>
        <p:txBody>
          <a:bodyPr vert="horz" lIns="72283" tIns="36142" rIns="72283" bIns="361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44"/>
            <a:ext cx="4275713" cy="337919"/>
          </a:xfrm>
          <a:prstGeom prst="rect">
            <a:avLst/>
          </a:prstGeom>
        </p:spPr>
        <p:txBody>
          <a:bodyPr vert="horz" lIns="72283" tIns="36142" rIns="72283" bIns="36142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269" y="6397844"/>
            <a:ext cx="4275713" cy="337919"/>
          </a:xfrm>
          <a:prstGeom prst="rect">
            <a:avLst/>
          </a:prstGeom>
        </p:spPr>
        <p:txBody>
          <a:bodyPr vert="horz" lIns="72283" tIns="36142" rIns="72283" bIns="36142" rtlCol="0" anchor="b"/>
          <a:lstStyle>
            <a:lvl1pPr algn="r">
              <a:defRPr sz="900"/>
            </a:lvl1pPr>
          </a:lstStyle>
          <a:p>
            <a:fld id="{74E0475B-ADFB-44FA-8F99-F5919A020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475B-ADFB-44FA-8F99-F5919A020C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0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3440029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439327"/>
            <a:ext cx="13440410" cy="5121275"/>
          </a:xfrm>
          <a:custGeom>
            <a:avLst/>
            <a:gdLst/>
            <a:ahLst/>
            <a:cxnLst/>
            <a:rect l="l" t="t" r="r" b="b"/>
            <a:pathLst>
              <a:path w="13440410" h="5121275">
                <a:moveTo>
                  <a:pt x="0" y="5120690"/>
                </a:moveTo>
                <a:lnTo>
                  <a:pt x="13440029" y="5120690"/>
                </a:lnTo>
                <a:lnTo>
                  <a:pt x="13440029" y="0"/>
                </a:lnTo>
                <a:lnTo>
                  <a:pt x="0" y="0"/>
                </a:lnTo>
                <a:lnTo>
                  <a:pt x="0" y="5120690"/>
                </a:lnTo>
                <a:close/>
              </a:path>
            </a:pathLst>
          </a:custGeom>
          <a:solidFill>
            <a:srgbClr val="223346">
              <a:alpha val="256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3440410" cy="2439670"/>
          </a:xfrm>
          <a:custGeom>
            <a:avLst/>
            <a:gdLst/>
            <a:ahLst/>
            <a:cxnLst/>
            <a:rect l="l" t="t" r="r" b="b"/>
            <a:pathLst>
              <a:path w="13440410" h="2439670">
                <a:moveTo>
                  <a:pt x="0" y="0"/>
                </a:moveTo>
                <a:lnTo>
                  <a:pt x="13440029" y="0"/>
                </a:lnTo>
                <a:lnTo>
                  <a:pt x="13440029" y="2439339"/>
                </a:lnTo>
                <a:lnTo>
                  <a:pt x="0" y="24393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8895" y="578396"/>
            <a:ext cx="120967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25983" y="7007905"/>
            <a:ext cx="15240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70"/>
              </a:lnSpc>
            </a:pPr>
            <a:fld id="{81D60167-4931-47E6-BA6A-407CBD079E47}" type="slidenum">
              <a:rPr spc="100" dirty="0"/>
              <a:pPr marL="25400">
                <a:lnSpc>
                  <a:spcPts val="1270"/>
                </a:lnSpc>
              </a:pPr>
              <a:t>‹#›</a:t>
            </a:fld>
            <a:endParaRPr spc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16"/>
          <a:stretch/>
        </p:blipFill>
        <p:spPr>
          <a:xfrm>
            <a:off x="0" y="8639"/>
            <a:ext cx="13436600" cy="7591425"/>
          </a:xfrm>
          <a:prstGeom prst="rect">
            <a:avLst/>
          </a:prstGeom>
        </p:spPr>
      </p:pic>
      <p:sp>
        <p:nvSpPr>
          <p:cNvPr id="108" name="object 4"/>
          <p:cNvSpPr/>
          <p:nvPr/>
        </p:nvSpPr>
        <p:spPr>
          <a:xfrm>
            <a:off x="0" y="2459207"/>
            <a:ext cx="13436600" cy="5126459"/>
          </a:xfrm>
          <a:custGeom>
            <a:avLst/>
            <a:gdLst/>
            <a:ahLst/>
            <a:cxnLst/>
            <a:rect l="l" t="t" r="r" b="b"/>
            <a:pathLst>
              <a:path w="9986645" h="7511415">
                <a:moveTo>
                  <a:pt x="0" y="7511008"/>
                </a:moveTo>
                <a:lnTo>
                  <a:pt x="9986378" y="7511008"/>
                </a:lnTo>
                <a:lnTo>
                  <a:pt x="9986378" y="0"/>
                </a:lnTo>
                <a:lnTo>
                  <a:pt x="0" y="0"/>
                </a:lnTo>
                <a:lnTo>
                  <a:pt x="0" y="7511008"/>
                </a:lnTo>
                <a:close/>
              </a:path>
            </a:pathLst>
          </a:custGeom>
          <a:solidFill>
            <a:srgbClr val="233347">
              <a:alpha val="619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0"/>
            <a:ext cx="13436600" cy="24479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object 5"/>
          <p:cNvSpPr/>
          <p:nvPr/>
        </p:nvSpPr>
        <p:spPr>
          <a:xfrm>
            <a:off x="6718300" y="4848225"/>
            <a:ext cx="6671945" cy="0"/>
          </a:xfrm>
          <a:custGeom>
            <a:avLst/>
            <a:gdLst/>
            <a:ahLst/>
            <a:cxnLst/>
            <a:rect l="l" t="t" r="r" b="b"/>
            <a:pathLst>
              <a:path w="6671945">
                <a:moveTo>
                  <a:pt x="0" y="0"/>
                </a:moveTo>
                <a:lnTo>
                  <a:pt x="6671729" y="0"/>
                </a:lnTo>
              </a:path>
            </a:pathLst>
          </a:custGeom>
          <a:ln w="762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4"/>
          <p:cNvSpPr txBox="1"/>
          <p:nvPr/>
        </p:nvSpPr>
        <p:spPr>
          <a:xfrm>
            <a:off x="6713718" y="3989593"/>
            <a:ext cx="69011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Единая диспетчерская служба </a:t>
            </a:r>
            <a:br>
              <a:rPr lang="ru-RU" sz="2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sz="2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Московской области</a:t>
            </a:r>
            <a:endParaRPr sz="24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12" name="object 14"/>
          <p:cNvSpPr txBox="1"/>
          <p:nvPr/>
        </p:nvSpPr>
        <p:spPr>
          <a:xfrm>
            <a:off x="6728327" y="5000279"/>
            <a:ext cx="67089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eds.mosreg.ru</a:t>
            </a:r>
            <a:endParaRPr lang="ru-RU" sz="2400" b="1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13" name="object 5"/>
          <p:cNvSpPr/>
          <p:nvPr/>
        </p:nvSpPr>
        <p:spPr>
          <a:xfrm>
            <a:off x="12709397" y="690433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35"/>
          <p:cNvSpPr txBox="1">
            <a:spLocks/>
          </p:cNvSpPr>
          <p:nvPr/>
        </p:nvSpPr>
        <p:spPr>
          <a:xfrm>
            <a:off x="12808966" y="7011476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416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436600" cy="7558088"/>
          </a:xfrm>
          <a:prstGeom prst="rect">
            <a:avLst/>
          </a:prstGeom>
        </p:spPr>
      </p:pic>
      <p:sp>
        <p:nvSpPr>
          <p:cNvPr id="50" name="object 4"/>
          <p:cNvSpPr/>
          <p:nvPr/>
        </p:nvSpPr>
        <p:spPr>
          <a:xfrm>
            <a:off x="0" y="-19850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27710" h="7560309">
                <a:moveTo>
                  <a:pt x="0" y="7560005"/>
                </a:moveTo>
                <a:lnTo>
                  <a:pt x="0" y="0"/>
                </a:lnTo>
                <a:lnTo>
                  <a:pt x="13427329" y="0"/>
                </a:lnTo>
                <a:lnTo>
                  <a:pt x="13427329" y="7560005"/>
                </a:lnTo>
                <a:lnTo>
                  <a:pt x="0" y="7560005"/>
                </a:lnTo>
                <a:close/>
              </a:path>
            </a:pathLst>
          </a:custGeom>
          <a:solidFill>
            <a:srgbClr val="233347">
              <a:alpha val="74902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"/>
          <p:cNvSpPr txBox="1"/>
          <p:nvPr/>
        </p:nvSpPr>
        <p:spPr>
          <a:xfrm>
            <a:off x="7587330" y="1859502"/>
            <a:ext cx="37839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Житель 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Московской области</a:t>
            </a: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61" name="object 27"/>
          <p:cNvSpPr/>
          <p:nvPr/>
        </p:nvSpPr>
        <p:spPr>
          <a:xfrm>
            <a:off x="7385742" y="2356399"/>
            <a:ext cx="3799204" cy="0"/>
          </a:xfrm>
          <a:custGeom>
            <a:avLst/>
            <a:gdLst/>
            <a:ahLst/>
            <a:cxnLst/>
            <a:rect l="l" t="t" r="r" b="b"/>
            <a:pathLst>
              <a:path w="3799204">
                <a:moveTo>
                  <a:pt x="0" y="0"/>
                </a:moveTo>
                <a:lnTo>
                  <a:pt x="3799154" y="0"/>
                </a:lnTo>
              </a:path>
            </a:pathLst>
          </a:custGeom>
          <a:ln w="381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8"/>
          <p:cNvSpPr/>
          <p:nvPr/>
        </p:nvSpPr>
        <p:spPr>
          <a:xfrm>
            <a:off x="9314740" y="2853279"/>
            <a:ext cx="179156" cy="764280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2"/>
          <p:cNvSpPr/>
          <p:nvPr/>
        </p:nvSpPr>
        <p:spPr>
          <a:xfrm>
            <a:off x="6589380" y="5747039"/>
            <a:ext cx="1762406" cy="412082"/>
          </a:xfrm>
          <a:custGeom>
            <a:avLst/>
            <a:gdLst/>
            <a:ahLst/>
            <a:cxnLst/>
            <a:rect l="l" t="t" r="r" b="b"/>
            <a:pathLst>
              <a:path w="4656455" h="951864">
                <a:moveTo>
                  <a:pt x="4655870" y="799109"/>
                </a:moveTo>
                <a:lnTo>
                  <a:pt x="4648100" y="847277"/>
                </a:lnTo>
                <a:lnTo>
                  <a:pt x="4626464" y="889112"/>
                </a:lnTo>
                <a:lnTo>
                  <a:pt x="4593473" y="922103"/>
                </a:lnTo>
                <a:lnTo>
                  <a:pt x="4551638" y="943739"/>
                </a:lnTo>
                <a:lnTo>
                  <a:pt x="4503470" y="951509"/>
                </a:lnTo>
                <a:lnTo>
                  <a:pt x="152400" y="951509"/>
                </a:lnTo>
                <a:lnTo>
                  <a:pt x="104226" y="943739"/>
                </a:lnTo>
                <a:lnTo>
                  <a:pt x="62391" y="922103"/>
                </a:lnTo>
                <a:lnTo>
                  <a:pt x="29402" y="889112"/>
                </a:lnTo>
                <a:lnTo>
                  <a:pt x="7768" y="847277"/>
                </a:lnTo>
                <a:lnTo>
                  <a:pt x="0" y="799109"/>
                </a:lnTo>
                <a:lnTo>
                  <a:pt x="0" y="152399"/>
                </a:lnTo>
                <a:lnTo>
                  <a:pt x="7768" y="104226"/>
                </a:lnTo>
                <a:lnTo>
                  <a:pt x="29402" y="62391"/>
                </a:lnTo>
                <a:lnTo>
                  <a:pt x="62391" y="29402"/>
                </a:lnTo>
                <a:lnTo>
                  <a:pt x="104226" y="7768"/>
                </a:lnTo>
                <a:lnTo>
                  <a:pt x="152400" y="0"/>
                </a:lnTo>
                <a:lnTo>
                  <a:pt x="4503470" y="0"/>
                </a:lnTo>
                <a:lnTo>
                  <a:pt x="4551638" y="7768"/>
                </a:lnTo>
                <a:lnTo>
                  <a:pt x="4593473" y="29402"/>
                </a:lnTo>
                <a:lnTo>
                  <a:pt x="4626464" y="62391"/>
                </a:lnTo>
                <a:lnTo>
                  <a:pt x="4648100" y="104226"/>
                </a:lnTo>
                <a:lnTo>
                  <a:pt x="4655870" y="152399"/>
                </a:lnTo>
                <a:lnTo>
                  <a:pt x="4655870" y="799109"/>
                </a:lnTo>
                <a:close/>
              </a:path>
            </a:pathLst>
          </a:custGeom>
          <a:solidFill>
            <a:srgbClr val="78BE61"/>
          </a:solidFill>
          <a:ln w="508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1"/>
          <p:cNvSpPr txBox="1"/>
          <p:nvPr/>
        </p:nvSpPr>
        <p:spPr>
          <a:xfrm>
            <a:off x="6641029" y="5798238"/>
            <a:ext cx="55265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Контроль ГЖИ</a:t>
            </a:r>
            <a:endParaRPr lang="ru-RU" spc="-5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5" name="object 5"/>
          <p:cNvSpPr txBox="1"/>
          <p:nvPr/>
        </p:nvSpPr>
        <p:spPr>
          <a:xfrm>
            <a:off x="3935367" y="349325"/>
            <a:ext cx="5163031" cy="450123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800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63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РАБОТА С ЗАЯВКАМИ</a:t>
            </a:r>
          </a:p>
        </p:txBody>
      </p:sp>
      <p:sp>
        <p:nvSpPr>
          <p:cNvPr id="86" name="object 12"/>
          <p:cNvSpPr txBox="1"/>
          <p:nvPr/>
        </p:nvSpPr>
        <p:spPr>
          <a:xfrm>
            <a:off x="-442211" y="785050"/>
            <a:ext cx="4307981" cy="19255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7365"/>
              </a:lnSpc>
              <a:spcBef>
                <a:spcPts val="114"/>
              </a:spcBef>
            </a:pPr>
            <a:endParaRPr lang="ru-RU" sz="6400" b="1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algn="ctr">
              <a:lnSpc>
                <a:spcPts val="7365"/>
              </a:lnSpc>
              <a:spcBef>
                <a:spcPts val="114"/>
              </a:spcBef>
            </a:pPr>
            <a:r>
              <a:rPr lang="ru-RU" sz="6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53,5</a:t>
            </a:r>
            <a:endParaRPr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7" name="object 13"/>
          <p:cNvSpPr txBox="1"/>
          <p:nvPr/>
        </p:nvSpPr>
        <p:spPr>
          <a:xfrm>
            <a:off x="2164606" y="1884057"/>
            <a:ext cx="2971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т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ысяч </a:t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МКД</a:t>
            </a:r>
            <a:endParaRPr sz="14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8" name="object 13"/>
          <p:cNvSpPr txBox="1"/>
          <p:nvPr/>
        </p:nvSpPr>
        <p:spPr>
          <a:xfrm>
            <a:off x="1902996" y="3292585"/>
            <a:ext cx="3578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иллионов </a:t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метров кв.</a:t>
            </a:r>
            <a:endParaRPr sz="14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9" name="object 12"/>
          <p:cNvSpPr txBox="1"/>
          <p:nvPr/>
        </p:nvSpPr>
        <p:spPr>
          <a:xfrm>
            <a:off x="-401040" y="2167468"/>
            <a:ext cx="4307981" cy="19255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7365"/>
              </a:lnSpc>
              <a:spcBef>
                <a:spcPts val="114"/>
              </a:spcBef>
            </a:pPr>
            <a:endParaRPr lang="ru-RU" sz="6400" b="1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algn="ctr">
              <a:lnSpc>
                <a:spcPts val="7365"/>
              </a:lnSpc>
              <a:spcBef>
                <a:spcPts val="114"/>
              </a:spcBef>
            </a:pPr>
            <a:r>
              <a:rPr lang="ru-RU" sz="6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270</a:t>
            </a:r>
            <a:endParaRPr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0" name="object 12"/>
          <p:cNvSpPr txBox="1"/>
          <p:nvPr/>
        </p:nvSpPr>
        <p:spPr>
          <a:xfrm>
            <a:off x="-424685" y="3526119"/>
            <a:ext cx="4307981" cy="19255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7365"/>
              </a:lnSpc>
              <a:spcBef>
                <a:spcPts val="114"/>
              </a:spcBef>
            </a:pPr>
            <a:endParaRPr lang="ru-RU" sz="6400" b="1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algn="ctr">
              <a:lnSpc>
                <a:spcPts val="7365"/>
              </a:lnSpc>
              <a:spcBef>
                <a:spcPts val="114"/>
              </a:spcBef>
            </a:pPr>
            <a:r>
              <a:rPr lang="ru-RU" sz="6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891</a:t>
            </a:r>
            <a:endParaRPr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1" name="object 13"/>
          <p:cNvSpPr txBox="1"/>
          <p:nvPr/>
        </p:nvSpPr>
        <p:spPr>
          <a:xfrm>
            <a:off x="1709576" y="4554696"/>
            <a:ext cx="39723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правляющих 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организаций</a:t>
            </a:r>
            <a:endParaRPr sz="14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2" name="object 12"/>
          <p:cNvSpPr txBox="1"/>
          <p:nvPr/>
        </p:nvSpPr>
        <p:spPr>
          <a:xfrm>
            <a:off x="-450954" y="5000601"/>
            <a:ext cx="4307981" cy="19255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7365"/>
              </a:lnSpc>
              <a:spcBef>
                <a:spcPts val="114"/>
              </a:spcBef>
            </a:pPr>
            <a:endParaRPr lang="ru-RU" sz="6400" b="1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algn="ctr">
              <a:lnSpc>
                <a:spcPts val="7365"/>
              </a:lnSpc>
              <a:spcBef>
                <a:spcPts val="114"/>
              </a:spcBef>
            </a:pPr>
            <a:r>
              <a:rPr lang="ru-RU" sz="6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1183</a:t>
            </a:r>
            <a:endParaRPr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3" name="object 13"/>
          <p:cNvSpPr txBox="1"/>
          <p:nvPr/>
        </p:nvSpPr>
        <p:spPr>
          <a:xfrm>
            <a:off x="1758793" y="6004729"/>
            <a:ext cx="397238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ТСЖ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ТСН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ЖСК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endParaRPr sz="14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4" name="object 5"/>
          <p:cNvSpPr/>
          <p:nvPr/>
        </p:nvSpPr>
        <p:spPr>
          <a:xfrm>
            <a:off x="12709397" y="690433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5"/>
          <p:cNvSpPr txBox="1">
            <a:spLocks/>
          </p:cNvSpPr>
          <p:nvPr/>
        </p:nvSpPr>
        <p:spPr>
          <a:xfrm>
            <a:off x="12808966" y="7011476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3</a:t>
            </a:r>
          </a:p>
        </p:txBody>
      </p:sp>
      <p:sp>
        <p:nvSpPr>
          <p:cNvPr id="30" name="object 12"/>
          <p:cNvSpPr/>
          <p:nvPr/>
        </p:nvSpPr>
        <p:spPr>
          <a:xfrm>
            <a:off x="7786448" y="2869916"/>
            <a:ext cx="2997791" cy="393904"/>
          </a:xfrm>
          <a:custGeom>
            <a:avLst/>
            <a:gdLst/>
            <a:ahLst/>
            <a:cxnLst/>
            <a:rect l="l" t="t" r="r" b="b"/>
            <a:pathLst>
              <a:path w="4656455" h="951864">
                <a:moveTo>
                  <a:pt x="4655870" y="799109"/>
                </a:moveTo>
                <a:lnTo>
                  <a:pt x="4648100" y="847277"/>
                </a:lnTo>
                <a:lnTo>
                  <a:pt x="4626464" y="889112"/>
                </a:lnTo>
                <a:lnTo>
                  <a:pt x="4593473" y="922103"/>
                </a:lnTo>
                <a:lnTo>
                  <a:pt x="4551638" y="943739"/>
                </a:lnTo>
                <a:lnTo>
                  <a:pt x="4503470" y="951509"/>
                </a:lnTo>
                <a:lnTo>
                  <a:pt x="152400" y="951509"/>
                </a:lnTo>
                <a:lnTo>
                  <a:pt x="104226" y="943739"/>
                </a:lnTo>
                <a:lnTo>
                  <a:pt x="62391" y="922103"/>
                </a:lnTo>
                <a:lnTo>
                  <a:pt x="29402" y="889112"/>
                </a:lnTo>
                <a:lnTo>
                  <a:pt x="7768" y="847277"/>
                </a:lnTo>
                <a:lnTo>
                  <a:pt x="0" y="799109"/>
                </a:lnTo>
                <a:lnTo>
                  <a:pt x="0" y="152399"/>
                </a:lnTo>
                <a:lnTo>
                  <a:pt x="7768" y="104226"/>
                </a:lnTo>
                <a:lnTo>
                  <a:pt x="29402" y="62391"/>
                </a:lnTo>
                <a:lnTo>
                  <a:pt x="62391" y="29402"/>
                </a:lnTo>
                <a:lnTo>
                  <a:pt x="104226" y="7768"/>
                </a:lnTo>
                <a:lnTo>
                  <a:pt x="152400" y="0"/>
                </a:lnTo>
                <a:lnTo>
                  <a:pt x="4503470" y="0"/>
                </a:lnTo>
                <a:lnTo>
                  <a:pt x="4551638" y="7768"/>
                </a:lnTo>
                <a:lnTo>
                  <a:pt x="4593473" y="29402"/>
                </a:lnTo>
                <a:lnTo>
                  <a:pt x="4626464" y="62391"/>
                </a:lnTo>
                <a:lnTo>
                  <a:pt x="4648100" y="104226"/>
                </a:lnTo>
                <a:lnTo>
                  <a:pt x="4655870" y="152399"/>
                </a:lnTo>
                <a:lnTo>
                  <a:pt x="4655870" y="799109"/>
                </a:lnTo>
                <a:close/>
              </a:path>
            </a:pathLst>
          </a:custGeom>
          <a:solidFill>
            <a:srgbClr val="78BE61"/>
          </a:solidFill>
          <a:ln w="508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 txBox="1"/>
          <p:nvPr/>
        </p:nvSpPr>
        <p:spPr>
          <a:xfrm>
            <a:off x="7911927" y="2905628"/>
            <a:ext cx="55265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Поступает заявка в ЕДС</a:t>
            </a:r>
            <a:endParaRPr lang="ru-RU" b="1" spc="-5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32" name="object 12"/>
          <p:cNvSpPr/>
          <p:nvPr/>
        </p:nvSpPr>
        <p:spPr>
          <a:xfrm>
            <a:off x="6201497" y="4964861"/>
            <a:ext cx="2471734" cy="369073"/>
          </a:xfrm>
          <a:custGeom>
            <a:avLst/>
            <a:gdLst/>
            <a:ahLst/>
            <a:cxnLst/>
            <a:rect l="l" t="t" r="r" b="b"/>
            <a:pathLst>
              <a:path w="4656455" h="951864">
                <a:moveTo>
                  <a:pt x="4655870" y="799109"/>
                </a:moveTo>
                <a:lnTo>
                  <a:pt x="4648100" y="847277"/>
                </a:lnTo>
                <a:lnTo>
                  <a:pt x="4626464" y="889112"/>
                </a:lnTo>
                <a:lnTo>
                  <a:pt x="4593473" y="922103"/>
                </a:lnTo>
                <a:lnTo>
                  <a:pt x="4551638" y="943739"/>
                </a:lnTo>
                <a:lnTo>
                  <a:pt x="4503470" y="951509"/>
                </a:lnTo>
                <a:lnTo>
                  <a:pt x="152400" y="951509"/>
                </a:lnTo>
                <a:lnTo>
                  <a:pt x="104226" y="943739"/>
                </a:lnTo>
                <a:lnTo>
                  <a:pt x="62391" y="922103"/>
                </a:lnTo>
                <a:lnTo>
                  <a:pt x="29402" y="889112"/>
                </a:lnTo>
                <a:lnTo>
                  <a:pt x="7768" y="847277"/>
                </a:lnTo>
                <a:lnTo>
                  <a:pt x="0" y="799109"/>
                </a:lnTo>
                <a:lnTo>
                  <a:pt x="0" y="152399"/>
                </a:lnTo>
                <a:lnTo>
                  <a:pt x="7768" y="104226"/>
                </a:lnTo>
                <a:lnTo>
                  <a:pt x="29402" y="62391"/>
                </a:lnTo>
                <a:lnTo>
                  <a:pt x="62391" y="29402"/>
                </a:lnTo>
                <a:lnTo>
                  <a:pt x="104226" y="7768"/>
                </a:lnTo>
                <a:lnTo>
                  <a:pt x="152400" y="0"/>
                </a:lnTo>
                <a:lnTo>
                  <a:pt x="4503470" y="0"/>
                </a:lnTo>
                <a:lnTo>
                  <a:pt x="4551638" y="7768"/>
                </a:lnTo>
                <a:lnTo>
                  <a:pt x="4593473" y="29402"/>
                </a:lnTo>
                <a:lnTo>
                  <a:pt x="4626464" y="62391"/>
                </a:lnTo>
                <a:lnTo>
                  <a:pt x="4648100" y="104226"/>
                </a:lnTo>
                <a:lnTo>
                  <a:pt x="4655870" y="152399"/>
                </a:lnTo>
                <a:lnTo>
                  <a:pt x="4655870" y="799109"/>
                </a:lnTo>
                <a:close/>
              </a:path>
            </a:pathLst>
          </a:custGeom>
          <a:solidFill>
            <a:srgbClr val="78BE61"/>
          </a:solidFill>
          <a:ln w="508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1"/>
          <p:cNvSpPr txBox="1"/>
          <p:nvPr/>
        </p:nvSpPr>
        <p:spPr>
          <a:xfrm>
            <a:off x="6218182" y="4984378"/>
            <a:ext cx="3835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Проблема </a:t>
            </a: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не устранена</a:t>
            </a:r>
            <a:endParaRPr sz="16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33" name="object 12"/>
          <p:cNvSpPr/>
          <p:nvPr/>
        </p:nvSpPr>
        <p:spPr>
          <a:xfrm>
            <a:off x="9857458" y="4955639"/>
            <a:ext cx="2493786" cy="1297873"/>
          </a:xfrm>
          <a:custGeom>
            <a:avLst/>
            <a:gdLst/>
            <a:ahLst/>
            <a:cxnLst/>
            <a:rect l="l" t="t" r="r" b="b"/>
            <a:pathLst>
              <a:path w="4656455" h="951864">
                <a:moveTo>
                  <a:pt x="4655870" y="799109"/>
                </a:moveTo>
                <a:lnTo>
                  <a:pt x="4648100" y="847277"/>
                </a:lnTo>
                <a:lnTo>
                  <a:pt x="4626464" y="889112"/>
                </a:lnTo>
                <a:lnTo>
                  <a:pt x="4593473" y="922103"/>
                </a:lnTo>
                <a:lnTo>
                  <a:pt x="4551638" y="943739"/>
                </a:lnTo>
                <a:lnTo>
                  <a:pt x="4503470" y="951509"/>
                </a:lnTo>
                <a:lnTo>
                  <a:pt x="152400" y="951509"/>
                </a:lnTo>
                <a:lnTo>
                  <a:pt x="104226" y="943739"/>
                </a:lnTo>
                <a:lnTo>
                  <a:pt x="62391" y="922103"/>
                </a:lnTo>
                <a:lnTo>
                  <a:pt x="29402" y="889112"/>
                </a:lnTo>
                <a:lnTo>
                  <a:pt x="7768" y="847277"/>
                </a:lnTo>
                <a:lnTo>
                  <a:pt x="0" y="799109"/>
                </a:lnTo>
                <a:lnTo>
                  <a:pt x="0" y="152399"/>
                </a:lnTo>
                <a:lnTo>
                  <a:pt x="7768" y="104226"/>
                </a:lnTo>
                <a:lnTo>
                  <a:pt x="29402" y="62391"/>
                </a:lnTo>
                <a:lnTo>
                  <a:pt x="62391" y="29402"/>
                </a:lnTo>
                <a:lnTo>
                  <a:pt x="104226" y="7768"/>
                </a:lnTo>
                <a:lnTo>
                  <a:pt x="152400" y="0"/>
                </a:lnTo>
                <a:lnTo>
                  <a:pt x="4503470" y="0"/>
                </a:lnTo>
                <a:lnTo>
                  <a:pt x="4551638" y="7768"/>
                </a:lnTo>
                <a:lnTo>
                  <a:pt x="4593473" y="29402"/>
                </a:lnTo>
                <a:lnTo>
                  <a:pt x="4626464" y="62391"/>
                </a:lnTo>
                <a:lnTo>
                  <a:pt x="4648100" y="104226"/>
                </a:lnTo>
                <a:lnTo>
                  <a:pt x="4655870" y="152399"/>
                </a:lnTo>
                <a:lnTo>
                  <a:pt x="4655870" y="799109"/>
                </a:lnTo>
                <a:close/>
              </a:path>
            </a:pathLst>
          </a:custGeom>
          <a:solidFill>
            <a:srgbClr val="78BE61"/>
          </a:solidFill>
          <a:ln w="508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1"/>
          <p:cNvSpPr txBox="1"/>
          <p:nvPr/>
        </p:nvSpPr>
        <p:spPr>
          <a:xfrm>
            <a:off x="9886954" y="5423455"/>
            <a:ext cx="3835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Проблема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устранена</a:t>
            </a:r>
            <a:endParaRPr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36" name="object 18"/>
          <p:cNvSpPr/>
          <p:nvPr/>
        </p:nvSpPr>
        <p:spPr>
          <a:xfrm>
            <a:off x="9314740" y="2448578"/>
            <a:ext cx="117157" cy="290454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9"/>
          <p:cNvSpPr/>
          <p:nvPr/>
        </p:nvSpPr>
        <p:spPr>
          <a:xfrm>
            <a:off x="9189962" y="2235432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120954" y="0"/>
                </a:moveTo>
                <a:lnTo>
                  <a:pt x="73873" y="9505"/>
                </a:lnTo>
                <a:lnTo>
                  <a:pt x="35426" y="35426"/>
                </a:lnTo>
                <a:lnTo>
                  <a:pt x="9505" y="73873"/>
                </a:lnTo>
                <a:lnTo>
                  <a:pt x="0" y="120954"/>
                </a:lnTo>
                <a:lnTo>
                  <a:pt x="9505" y="168036"/>
                </a:lnTo>
                <a:lnTo>
                  <a:pt x="35426" y="206482"/>
                </a:lnTo>
                <a:lnTo>
                  <a:pt x="73873" y="232404"/>
                </a:lnTo>
                <a:lnTo>
                  <a:pt x="120954" y="241909"/>
                </a:lnTo>
                <a:lnTo>
                  <a:pt x="168036" y="232404"/>
                </a:lnTo>
                <a:lnTo>
                  <a:pt x="206482" y="206482"/>
                </a:lnTo>
                <a:lnTo>
                  <a:pt x="232404" y="168036"/>
                </a:lnTo>
                <a:lnTo>
                  <a:pt x="241909" y="120954"/>
                </a:lnTo>
                <a:lnTo>
                  <a:pt x="232404" y="73873"/>
                </a:lnTo>
                <a:lnTo>
                  <a:pt x="206482" y="35426"/>
                </a:lnTo>
                <a:lnTo>
                  <a:pt x="168036" y="9505"/>
                </a:lnTo>
                <a:lnTo>
                  <a:pt x="120954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9257590" y="2730908"/>
            <a:ext cx="106680" cy="91440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/>
          <p:cNvSpPr/>
          <p:nvPr/>
        </p:nvSpPr>
        <p:spPr>
          <a:xfrm>
            <a:off x="9257590" y="3617576"/>
            <a:ext cx="106680" cy="91440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/>
          <p:cNvSpPr/>
          <p:nvPr/>
        </p:nvSpPr>
        <p:spPr>
          <a:xfrm rot="2306756">
            <a:off x="8976342" y="4154766"/>
            <a:ext cx="275312" cy="900473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/>
          <p:cNvSpPr/>
          <p:nvPr/>
        </p:nvSpPr>
        <p:spPr>
          <a:xfrm rot="19406868">
            <a:off x="9842934" y="4827701"/>
            <a:ext cx="113537" cy="104395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/>
          <p:cNvSpPr/>
          <p:nvPr/>
        </p:nvSpPr>
        <p:spPr>
          <a:xfrm rot="18311200">
            <a:off x="8645547" y="4850589"/>
            <a:ext cx="104285" cy="99718"/>
          </a:xfrm>
          <a:custGeom>
            <a:avLst/>
            <a:gdLst/>
            <a:ahLst/>
            <a:cxnLst/>
            <a:rect l="l" t="t" r="r" b="b"/>
            <a:pathLst>
              <a:path w="91439" h="106680">
                <a:moveTo>
                  <a:pt x="91325" y="0"/>
                </a:moveTo>
                <a:lnTo>
                  <a:pt x="0" y="53225"/>
                </a:lnTo>
                <a:lnTo>
                  <a:pt x="91325" y="106451"/>
                </a:lnTo>
                <a:lnTo>
                  <a:pt x="9132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 rot="8402787">
            <a:off x="9362226" y="4181618"/>
            <a:ext cx="275312" cy="841441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2"/>
          <p:cNvSpPr/>
          <p:nvPr/>
        </p:nvSpPr>
        <p:spPr>
          <a:xfrm>
            <a:off x="7864938" y="3765845"/>
            <a:ext cx="3014243" cy="406436"/>
          </a:xfrm>
          <a:custGeom>
            <a:avLst/>
            <a:gdLst/>
            <a:ahLst/>
            <a:cxnLst/>
            <a:rect l="l" t="t" r="r" b="b"/>
            <a:pathLst>
              <a:path w="4656455" h="951864">
                <a:moveTo>
                  <a:pt x="4655870" y="799109"/>
                </a:moveTo>
                <a:lnTo>
                  <a:pt x="4648100" y="847277"/>
                </a:lnTo>
                <a:lnTo>
                  <a:pt x="4626464" y="889112"/>
                </a:lnTo>
                <a:lnTo>
                  <a:pt x="4593473" y="922103"/>
                </a:lnTo>
                <a:lnTo>
                  <a:pt x="4551638" y="943739"/>
                </a:lnTo>
                <a:lnTo>
                  <a:pt x="4503470" y="951509"/>
                </a:lnTo>
                <a:lnTo>
                  <a:pt x="152400" y="951509"/>
                </a:lnTo>
                <a:lnTo>
                  <a:pt x="104226" y="943739"/>
                </a:lnTo>
                <a:lnTo>
                  <a:pt x="62391" y="922103"/>
                </a:lnTo>
                <a:lnTo>
                  <a:pt x="29402" y="889112"/>
                </a:lnTo>
                <a:lnTo>
                  <a:pt x="7768" y="847277"/>
                </a:lnTo>
                <a:lnTo>
                  <a:pt x="0" y="799109"/>
                </a:lnTo>
                <a:lnTo>
                  <a:pt x="0" y="152399"/>
                </a:lnTo>
                <a:lnTo>
                  <a:pt x="7768" y="104226"/>
                </a:lnTo>
                <a:lnTo>
                  <a:pt x="29402" y="62391"/>
                </a:lnTo>
                <a:lnTo>
                  <a:pt x="62391" y="29402"/>
                </a:lnTo>
                <a:lnTo>
                  <a:pt x="104226" y="7768"/>
                </a:lnTo>
                <a:lnTo>
                  <a:pt x="152400" y="0"/>
                </a:lnTo>
                <a:lnTo>
                  <a:pt x="4503470" y="0"/>
                </a:lnTo>
                <a:lnTo>
                  <a:pt x="4551638" y="7768"/>
                </a:lnTo>
                <a:lnTo>
                  <a:pt x="4593473" y="29402"/>
                </a:lnTo>
                <a:lnTo>
                  <a:pt x="4626464" y="62391"/>
                </a:lnTo>
                <a:lnTo>
                  <a:pt x="4648100" y="104226"/>
                </a:lnTo>
                <a:lnTo>
                  <a:pt x="4655870" y="152399"/>
                </a:lnTo>
                <a:lnTo>
                  <a:pt x="4655870" y="799109"/>
                </a:lnTo>
                <a:close/>
              </a:path>
            </a:pathLst>
          </a:custGeom>
          <a:solidFill>
            <a:srgbClr val="78BE61"/>
          </a:solidFill>
          <a:ln w="508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/>
          <p:cNvSpPr txBox="1"/>
          <p:nvPr/>
        </p:nvSpPr>
        <p:spPr>
          <a:xfrm>
            <a:off x="7886981" y="3837576"/>
            <a:ext cx="32581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Личный кабинет УК</a:t>
            </a: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45" name="object 18"/>
          <p:cNvSpPr/>
          <p:nvPr/>
        </p:nvSpPr>
        <p:spPr>
          <a:xfrm rot="10800000">
            <a:off x="7302216" y="5366105"/>
            <a:ext cx="168367" cy="241593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/>
          <p:cNvSpPr/>
          <p:nvPr/>
        </p:nvSpPr>
        <p:spPr>
          <a:xfrm>
            <a:off x="7417243" y="5617623"/>
            <a:ext cx="106680" cy="91440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8"/>
          <p:cNvSpPr/>
          <p:nvPr/>
        </p:nvSpPr>
        <p:spPr>
          <a:xfrm rot="16200000">
            <a:off x="8804507" y="4974687"/>
            <a:ext cx="489805" cy="1338314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1"/>
          <p:cNvSpPr/>
          <p:nvPr/>
        </p:nvSpPr>
        <p:spPr>
          <a:xfrm>
            <a:off x="9718567" y="5825344"/>
            <a:ext cx="91440" cy="106680"/>
          </a:xfrm>
          <a:custGeom>
            <a:avLst/>
            <a:gdLst/>
            <a:ahLst/>
            <a:cxnLst/>
            <a:rect l="l" t="t" r="r" b="b"/>
            <a:pathLst>
              <a:path w="91440" h="106679">
                <a:moveTo>
                  <a:pt x="0" y="106451"/>
                </a:moveTo>
                <a:lnTo>
                  <a:pt x="91325" y="53225"/>
                </a:lnTo>
                <a:lnTo>
                  <a:pt x="0" y="0"/>
                </a:lnTo>
                <a:lnTo>
                  <a:pt x="0" y="1064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2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4"/>
          <p:cNvSpPr txBox="1"/>
          <p:nvPr/>
        </p:nvSpPr>
        <p:spPr>
          <a:xfrm>
            <a:off x="-1249948" y="5074399"/>
            <a:ext cx="526361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УО, ТСЖ, 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ЖК, ЖСК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endParaRPr lang="ru-RU" sz="1200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12709397" y="690433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5"/>
          <p:cNvSpPr txBox="1">
            <a:spLocks/>
          </p:cNvSpPr>
          <p:nvPr/>
        </p:nvSpPr>
        <p:spPr>
          <a:xfrm>
            <a:off x="12808966" y="7011476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2700" y="0"/>
            <a:ext cx="9613900" cy="7548485"/>
          </a:xfrm>
          <a:prstGeom prst="rect">
            <a:avLst/>
          </a:prstGeom>
        </p:spPr>
      </p:pic>
      <p:sp>
        <p:nvSpPr>
          <p:cNvPr id="52" name="object 4"/>
          <p:cNvSpPr/>
          <p:nvPr/>
        </p:nvSpPr>
        <p:spPr>
          <a:xfrm>
            <a:off x="12700" y="-36094"/>
            <a:ext cx="13427710" cy="7584580"/>
          </a:xfrm>
          <a:custGeom>
            <a:avLst/>
            <a:gdLst/>
            <a:ahLst/>
            <a:cxnLst/>
            <a:rect l="l" t="t" r="r" b="b"/>
            <a:pathLst>
              <a:path w="13427710" h="7560309">
                <a:moveTo>
                  <a:pt x="0" y="7560005"/>
                </a:moveTo>
                <a:lnTo>
                  <a:pt x="0" y="0"/>
                </a:lnTo>
                <a:lnTo>
                  <a:pt x="13427329" y="0"/>
                </a:lnTo>
                <a:lnTo>
                  <a:pt x="13427329" y="7560005"/>
                </a:lnTo>
                <a:lnTo>
                  <a:pt x="0" y="7560005"/>
                </a:lnTo>
                <a:close/>
              </a:path>
            </a:pathLst>
          </a:custGeom>
          <a:solidFill>
            <a:srgbClr val="233347">
              <a:alpha val="6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/>
          <p:cNvSpPr/>
          <p:nvPr/>
        </p:nvSpPr>
        <p:spPr>
          <a:xfrm>
            <a:off x="-37106" y="-67737"/>
            <a:ext cx="6162556" cy="7576458"/>
          </a:xfrm>
          <a:custGeom>
            <a:avLst/>
            <a:gdLst/>
            <a:ahLst/>
            <a:cxnLst/>
            <a:rect l="l" t="t" r="r" b="b"/>
            <a:pathLst>
              <a:path w="13427710" h="7560309">
                <a:moveTo>
                  <a:pt x="0" y="7560005"/>
                </a:moveTo>
                <a:lnTo>
                  <a:pt x="0" y="0"/>
                </a:lnTo>
                <a:lnTo>
                  <a:pt x="13427329" y="0"/>
                </a:lnTo>
                <a:lnTo>
                  <a:pt x="13427329" y="7560005"/>
                </a:lnTo>
                <a:lnTo>
                  <a:pt x="0" y="7560005"/>
                </a:lnTo>
                <a:close/>
              </a:path>
            </a:pathLst>
          </a:custGeom>
          <a:solidFill>
            <a:srgbClr val="233347">
              <a:alpha val="74902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6"/>
          <p:cNvSpPr txBox="1">
            <a:spLocks/>
          </p:cNvSpPr>
          <p:nvPr/>
        </p:nvSpPr>
        <p:spPr>
          <a:xfrm>
            <a:off x="407832" y="318287"/>
            <a:ext cx="5147391" cy="341119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3302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0489">
              <a:spcBef>
                <a:spcPts val="260"/>
              </a:spcBef>
            </a:pPr>
            <a:r>
              <a:rPr lang="ru-RU" sz="2000" kern="0" dirty="0" smtClean="0">
                <a:latin typeface="Geometria" panose="020B0503020204020204" pitchFamily="34" charset="-52"/>
              </a:rPr>
              <a:t>ПОПУЛЯРИЗАЦИЯ ПОРТАЛА ЕДС МО</a:t>
            </a:r>
            <a:endParaRPr lang="ru-RU" sz="2000" kern="0" dirty="0">
              <a:latin typeface="Geometria" panose="020B0503020204020204" pitchFamily="34" charset="-52"/>
            </a:endParaRPr>
          </a:p>
        </p:txBody>
      </p:sp>
      <p:sp>
        <p:nvSpPr>
          <p:cNvPr id="85" name="object 7"/>
          <p:cNvSpPr txBox="1"/>
          <p:nvPr/>
        </p:nvSpPr>
        <p:spPr>
          <a:xfrm>
            <a:off x="86197" y="1006268"/>
            <a:ext cx="6076359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Информация по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работе 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портала </a:t>
            </a:r>
            <a:r>
              <a:rPr lang="ru-RU" b="1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за </a:t>
            </a:r>
            <a:r>
              <a:rPr lang="ru-RU" b="1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2019-2023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гг.: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spcBef>
                <a:spcPts val="100"/>
              </a:spcBef>
              <a:tabLst>
                <a:tab pos="166370" algn="l"/>
              </a:tabLst>
            </a:pPr>
            <a:endParaRPr lang="ru-RU" sz="20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6" name="object 27"/>
          <p:cNvSpPr/>
          <p:nvPr/>
        </p:nvSpPr>
        <p:spPr>
          <a:xfrm flipV="1">
            <a:off x="494625" y="1472808"/>
            <a:ext cx="2064290" cy="45719"/>
          </a:xfrm>
          <a:custGeom>
            <a:avLst/>
            <a:gdLst/>
            <a:ahLst/>
            <a:cxnLst/>
            <a:rect l="l" t="t" r="r" b="b"/>
            <a:pathLst>
              <a:path w="3799204">
                <a:moveTo>
                  <a:pt x="0" y="0"/>
                </a:moveTo>
                <a:lnTo>
                  <a:pt x="3799154" y="0"/>
                </a:lnTo>
              </a:path>
            </a:pathLst>
          </a:custGeom>
          <a:ln w="381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"/>
          <p:cNvSpPr txBox="1"/>
          <p:nvPr/>
        </p:nvSpPr>
        <p:spPr>
          <a:xfrm>
            <a:off x="495705" y="1888299"/>
            <a:ext cx="574358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Прирост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</a:t>
            </a: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пользователей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304 тыс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.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(</a:t>
            </a:r>
            <a:r>
              <a:rPr lang="ru-RU" sz="14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январь 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2019 – </a:t>
            </a:r>
            <a:r>
              <a:rPr lang="ru-RU" sz="14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6 тыс., декабрь 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2020 – 113 тыс., декабрь 2021 – </a:t>
            </a:r>
            <a:r>
              <a:rPr lang="en-US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1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95 тыс., декабрь 2022 – 270 тыс., сентябрь 2023 – 310 тыс.) </a:t>
            </a:r>
            <a:endParaRPr lang="ru-RU" sz="1400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8" name="object 7"/>
          <p:cNvSpPr txBox="1"/>
          <p:nvPr/>
        </p:nvSpPr>
        <p:spPr>
          <a:xfrm>
            <a:off x="494626" y="2971468"/>
            <a:ext cx="5558964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Увеличение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среднего числа заявок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</a:t>
            </a:r>
            <a:r>
              <a:rPr lang="en-US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22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тыс.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sz="14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(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январь 2019 </a:t>
            </a:r>
            <a:r>
              <a:rPr lang="ru-RU" sz="14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9,3 тыс., 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декабрь 2020 </a:t>
            </a:r>
            <a:r>
              <a:rPr lang="ru-RU" sz="14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16,1 тыс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., декабрь 2021 – 43,3 тыс., декабрь 2022 – 44,6 тыс., сентябрь 2023 – </a:t>
            </a:r>
            <a:r>
              <a:rPr lang="en-US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31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,</a:t>
            </a:r>
            <a:r>
              <a:rPr lang="en-US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1</a:t>
            </a: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тыс.)</a:t>
            </a:r>
            <a:endParaRPr lang="ru-RU" sz="1400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9" name="object 8"/>
          <p:cNvSpPr/>
          <p:nvPr/>
        </p:nvSpPr>
        <p:spPr>
          <a:xfrm>
            <a:off x="126543" y="1986563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241922" y="120954"/>
                </a:moveTo>
                <a:lnTo>
                  <a:pt x="232417" y="168036"/>
                </a:lnTo>
                <a:lnTo>
                  <a:pt x="206495" y="206482"/>
                </a:lnTo>
                <a:lnTo>
                  <a:pt x="168048" y="232404"/>
                </a:lnTo>
                <a:lnTo>
                  <a:pt x="120967" y="241909"/>
                </a:lnTo>
                <a:lnTo>
                  <a:pt x="73878" y="232404"/>
                </a:lnTo>
                <a:lnTo>
                  <a:pt x="35428" y="206482"/>
                </a:lnTo>
                <a:lnTo>
                  <a:pt x="9505" y="168036"/>
                </a:lnTo>
                <a:lnTo>
                  <a:pt x="0" y="120954"/>
                </a:lnTo>
                <a:lnTo>
                  <a:pt x="9505" y="73873"/>
                </a:lnTo>
                <a:lnTo>
                  <a:pt x="35428" y="35426"/>
                </a:lnTo>
                <a:lnTo>
                  <a:pt x="73878" y="9505"/>
                </a:lnTo>
                <a:lnTo>
                  <a:pt x="120967" y="0"/>
                </a:lnTo>
                <a:lnTo>
                  <a:pt x="168048" y="9505"/>
                </a:lnTo>
                <a:lnTo>
                  <a:pt x="206495" y="35426"/>
                </a:lnTo>
                <a:lnTo>
                  <a:pt x="232417" y="73873"/>
                </a:lnTo>
                <a:lnTo>
                  <a:pt x="241922" y="120954"/>
                </a:lnTo>
                <a:close/>
              </a:path>
            </a:pathLst>
          </a:custGeom>
          <a:ln w="762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"/>
          <p:cNvSpPr/>
          <p:nvPr/>
        </p:nvSpPr>
        <p:spPr>
          <a:xfrm>
            <a:off x="131722" y="3077018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241922" y="120954"/>
                </a:moveTo>
                <a:lnTo>
                  <a:pt x="232417" y="168036"/>
                </a:lnTo>
                <a:lnTo>
                  <a:pt x="206495" y="206482"/>
                </a:lnTo>
                <a:lnTo>
                  <a:pt x="168048" y="232404"/>
                </a:lnTo>
                <a:lnTo>
                  <a:pt x="120967" y="241909"/>
                </a:lnTo>
                <a:lnTo>
                  <a:pt x="73878" y="232404"/>
                </a:lnTo>
                <a:lnTo>
                  <a:pt x="35428" y="206482"/>
                </a:lnTo>
                <a:lnTo>
                  <a:pt x="9505" y="168036"/>
                </a:lnTo>
                <a:lnTo>
                  <a:pt x="0" y="120954"/>
                </a:lnTo>
                <a:lnTo>
                  <a:pt x="9505" y="73873"/>
                </a:lnTo>
                <a:lnTo>
                  <a:pt x="35428" y="35426"/>
                </a:lnTo>
                <a:lnTo>
                  <a:pt x="73878" y="9505"/>
                </a:lnTo>
                <a:lnTo>
                  <a:pt x="120967" y="0"/>
                </a:lnTo>
                <a:lnTo>
                  <a:pt x="168048" y="9505"/>
                </a:lnTo>
                <a:lnTo>
                  <a:pt x="206495" y="35426"/>
                </a:lnTo>
                <a:lnTo>
                  <a:pt x="232417" y="73873"/>
                </a:lnTo>
                <a:lnTo>
                  <a:pt x="241922" y="120954"/>
                </a:lnTo>
                <a:close/>
              </a:path>
            </a:pathLst>
          </a:custGeom>
          <a:ln w="762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7"/>
          <p:cNvSpPr txBox="1"/>
          <p:nvPr/>
        </p:nvSpPr>
        <p:spPr>
          <a:xfrm>
            <a:off x="195166" y="4086270"/>
            <a:ext cx="5858423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Преимущества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системы:</a:t>
            </a:r>
          </a:p>
          <a:p>
            <a:pPr marL="12700">
              <a:spcBef>
                <a:spcPts val="100"/>
              </a:spcBef>
              <a:tabLst>
                <a:tab pos="166370" algn="l"/>
              </a:tabLst>
            </a:pP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spcBef>
                <a:spcPts val="100"/>
              </a:spcBef>
              <a:tabLst>
                <a:tab pos="166370" algn="l"/>
              </a:tabLst>
            </a:pPr>
            <a:endParaRPr lang="ru-RU" sz="20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2" name="object 27"/>
          <p:cNvSpPr/>
          <p:nvPr/>
        </p:nvSpPr>
        <p:spPr>
          <a:xfrm flipV="1">
            <a:off x="331705" y="4513533"/>
            <a:ext cx="2064290" cy="45719"/>
          </a:xfrm>
          <a:custGeom>
            <a:avLst/>
            <a:gdLst/>
            <a:ahLst/>
            <a:cxnLst/>
            <a:rect l="l" t="t" r="r" b="b"/>
            <a:pathLst>
              <a:path w="3799204">
                <a:moveTo>
                  <a:pt x="0" y="0"/>
                </a:moveTo>
                <a:lnTo>
                  <a:pt x="3799154" y="0"/>
                </a:lnTo>
              </a:path>
            </a:pathLst>
          </a:custGeom>
          <a:ln w="381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"/>
          <p:cNvSpPr txBox="1"/>
          <p:nvPr/>
        </p:nvSpPr>
        <p:spPr>
          <a:xfrm>
            <a:off x="497680" y="6191223"/>
            <a:ext cx="5008723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Прозрачность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Возможность </a:t>
            </a:r>
            <a:r>
              <a:rPr lang="ru-RU" dirty="0" err="1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мониторить</a:t>
            </a: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ход движения заявки 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 </a:t>
            </a: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решения вопроса 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заявителя</a:t>
            </a:r>
            <a:endParaRPr lang="ru-RU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5" name="object 8"/>
          <p:cNvSpPr/>
          <p:nvPr/>
        </p:nvSpPr>
        <p:spPr>
          <a:xfrm>
            <a:off x="157598" y="5280942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241922" y="120954"/>
                </a:moveTo>
                <a:lnTo>
                  <a:pt x="232417" y="168036"/>
                </a:lnTo>
                <a:lnTo>
                  <a:pt x="206495" y="206482"/>
                </a:lnTo>
                <a:lnTo>
                  <a:pt x="168048" y="232404"/>
                </a:lnTo>
                <a:lnTo>
                  <a:pt x="120967" y="241909"/>
                </a:lnTo>
                <a:lnTo>
                  <a:pt x="73878" y="232404"/>
                </a:lnTo>
                <a:lnTo>
                  <a:pt x="35428" y="206482"/>
                </a:lnTo>
                <a:lnTo>
                  <a:pt x="9505" y="168036"/>
                </a:lnTo>
                <a:lnTo>
                  <a:pt x="0" y="120954"/>
                </a:lnTo>
                <a:lnTo>
                  <a:pt x="9505" y="73873"/>
                </a:lnTo>
                <a:lnTo>
                  <a:pt x="35428" y="35426"/>
                </a:lnTo>
                <a:lnTo>
                  <a:pt x="73878" y="9505"/>
                </a:lnTo>
                <a:lnTo>
                  <a:pt x="120967" y="0"/>
                </a:lnTo>
                <a:lnTo>
                  <a:pt x="168048" y="9505"/>
                </a:lnTo>
                <a:lnTo>
                  <a:pt x="206495" y="35426"/>
                </a:lnTo>
                <a:lnTo>
                  <a:pt x="232417" y="73873"/>
                </a:lnTo>
                <a:lnTo>
                  <a:pt x="241922" y="120954"/>
                </a:lnTo>
                <a:close/>
              </a:path>
            </a:pathLst>
          </a:custGeom>
          <a:ln w="762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8"/>
          <p:cNvSpPr/>
          <p:nvPr/>
        </p:nvSpPr>
        <p:spPr>
          <a:xfrm>
            <a:off x="156176" y="6402792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241922" y="120954"/>
                </a:moveTo>
                <a:lnTo>
                  <a:pt x="232417" y="168036"/>
                </a:lnTo>
                <a:lnTo>
                  <a:pt x="206495" y="206482"/>
                </a:lnTo>
                <a:lnTo>
                  <a:pt x="168048" y="232404"/>
                </a:lnTo>
                <a:lnTo>
                  <a:pt x="120967" y="241909"/>
                </a:lnTo>
                <a:lnTo>
                  <a:pt x="73878" y="232404"/>
                </a:lnTo>
                <a:lnTo>
                  <a:pt x="35428" y="206482"/>
                </a:lnTo>
                <a:lnTo>
                  <a:pt x="9505" y="168036"/>
                </a:lnTo>
                <a:lnTo>
                  <a:pt x="0" y="120954"/>
                </a:lnTo>
                <a:lnTo>
                  <a:pt x="9505" y="73873"/>
                </a:lnTo>
                <a:lnTo>
                  <a:pt x="35428" y="35426"/>
                </a:lnTo>
                <a:lnTo>
                  <a:pt x="73878" y="9505"/>
                </a:lnTo>
                <a:lnTo>
                  <a:pt x="120967" y="0"/>
                </a:lnTo>
                <a:lnTo>
                  <a:pt x="168048" y="9505"/>
                </a:lnTo>
                <a:lnTo>
                  <a:pt x="206495" y="35426"/>
                </a:lnTo>
                <a:lnTo>
                  <a:pt x="232417" y="73873"/>
                </a:lnTo>
                <a:lnTo>
                  <a:pt x="241922" y="120954"/>
                </a:lnTo>
                <a:close/>
              </a:path>
            </a:pathLst>
          </a:custGeom>
          <a:ln w="762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5"/>
          <p:cNvSpPr/>
          <p:nvPr/>
        </p:nvSpPr>
        <p:spPr>
          <a:xfrm>
            <a:off x="12861797" y="705673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5"/>
          <p:cNvSpPr txBox="1">
            <a:spLocks/>
          </p:cNvSpPr>
          <p:nvPr/>
        </p:nvSpPr>
        <p:spPr>
          <a:xfrm>
            <a:off x="12961366" y="7163876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4</a:t>
            </a:r>
          </a:p>
        </p:txBody>
      </p:sp>
      <p:sp>
        <p:nvSpPr>
          <p:cNvPr id="24" name="object 7"/>
          <p:cNvSpPr txBox="1"/>
          <p:nvPr/>
        </p:nvSpPr>
        <p:spPr>
          <a:xfrm>
            <a:off x="494625" y="5090699"/>
            <a:ext cx="563082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Мобильность и удобство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Позволяет решить проблемы за 24 часа, направляя заявку конечному исполнителю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endParaRPr sz="1800" dirty="0">
              <a:latin typeface="Geometria" panose="020B0503020204020204" pitchFamily="34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4"/>
          <p:cNvSpPr txBox="1"/>
          <p:nvPr/>
        </p:nvSpPr>
        <p:spPr>
          <a:xfrm>
            <a:off x="-711642" y="3798059"/>
            <a:ext cx="52636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ОМСУ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</a:t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endParaRPr lang="ru-RU" sz="1200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-711643" y="4534977"/>
            <a:ext cx="526361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УО, ТСЖ, 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ЖК, ЖСК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endParaRPr lang="ru-RU" sz="1200" dirty="0" smtClean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" t="2552" r="-95" b="12701"/>
          <a:stretch/>
        </p:blipFill>
        <p:spPr>
          <a:xfrm>
            <a:off x="0" y="0"/>
            <a:ext cx="13436600" cy="7591425"/>
          </a:xfrm>
          <a:prstGeom prst="rect">
            <a:avLst/>
          </a:prstGeom>
        </p:spPr>
      </p:pic>
      <p:sp>
        <p:nvSpPr>
          <p:cNvPr id="18" name="object 4"/>
          <p:cNvSpPr/>
          <p:nvPr/>
        </p:nvSpPr>
        <p:spPr>
          <a:xfrm>
            <a:off x="7453" y="0"/>
            <a:ext cx="13440410" cy="7611275"/>
          </a:xfrm>
          <a:custGeom>
            <a:avLst/>
            <a:gdLst/>
            <a:ahLst/>
            <a:cxnLst/>
            <a:rect l="l" t="t" r="r" b="b"/>
            <a:pathLst>
              <a:path w="13427710" h="7560309">
                <a:moveTo>
                  <a:pt x="0" y="7560005"/>
                </a:moveTo>
                <a:lnTo>
                  <a:pt x="0" y="0"/>
                </a:lnTo>
                <a:lnTo>
                  <a:pt x="13427329" y="0"/>
                </a:lnTo>
                <a:lnTo>
                  <a:pt x="13427329" y="7560005"/>
                </a:lnTo>
                <a:lnTo>
                  <a:pt x="0" y="7560005"/>
                </a:lnTo>
                <a:close/>
              </a:path>
            </a:pathLst>
          </a:custGeom>
          <a:solidFill>
            <a:srgbClr val="233347">
              <a:alpha val="74902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9" name="object 6"/>
          <p:cNvSpPr txBox="1">
            <a:spLocks/>
          </p:cNvSpPr>
          <p:nvPr/>
        </p:nvSpPr>
        <p:spPr>
          <a:xfrm>
            <a:off x="3213100" y="366916"/>
            <a:ext cx="5679947" cy="341119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3302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0489">
              <a:spcBef>
                <a:spcPts val="260"/>
              </a:spcBef>
            </a:pPr>
            <a:r>
              <a:rPr lang="ru-RU" sz="2000" kern="0" dirty="0" smtClean="0">
                <a:latin typeface="Geometria" panose="020B0503020204020204" pitchFamily="34" charset="-52"/>
              </a:rPr>
              <a:t>КАЧЕСТВО РАБОТЫ УО НА ПОРТАЛЕ ЕДС</a:t>
            </a:r>
            <a:endParaRPr lang="ru-RU" sz="2000" kern="0" dirty="0">
              <a:latin typeface="Geometria" panose="020B0503020204020204" pitchFamily="34" charset="-52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6072019" y="891528"/>
            <a:ext cx="7229422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Информация по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работе </a:t>
            </a:r>
            <a:r>
              <a:rPr lang="ru-RU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портала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за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2021-2022-2023 год (тыс.):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spcBef>
                <a:spcPts val="100"/>
              </a:spcBef>
              <a:tabLst>
                <a:tab pos="166370" algn="l"/>
              </a:tabLst>
            </a:pPr>
            <a:endParaRPr lang="ru-RU" sz="20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6" name="object 27"/>
          <p:cNvSpPr/>
          <p:nvPr/>
        </p:nvSpPr>
        <p:spPr>
          <a:xfrm flipV="1">
            <a:off x="7424854" y="1327091"/>
            <a:ext cx="2064290" cy="45719"/>
          </a:xfrm>
          <a:custGeom>
            <a:avLst/>
            <a:gdLst/>
            <a:ahLst/>
            <a:cxnLst/>
            <a:rect l="l" t="t" r="r" b="b"/>
            <a:pathLst>
              <a:path w="3799204">
                <a:moveTo>
                  <a:pt x="0" y="0"/>
                </a:moveTo>
                <a:lnTo>
                  <a:pt x="3799154" y="0"/>
                </a:lnTo>
              </a:path>
            </a:pathLst>
          </a:custGeom>
          <a:ln w="381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 txBox="1"/>
          <p:nvPr/>
        </p:nvSpPr>
        <p:spPr>
          <a:xfrm>
            <a:off x="7509264" y="1764730"/>
            <a:ext cx="4695436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1 229 741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общее количество заявок,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в том числе: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33" name="object 27"/>
          <p:cNvSpPr/>
          <p:nvPr/>
        </p:nvSpPr>
        <p:spPr>
          <a:xfrm flipV="1">
            <a:off x="7662126" y="3746195"/>
            <a:ext cx="2064290" cy="45719"/>
          </a:xfrm>
          <a:custGeom>
            <a:avLst/>
            <a:gdLst/>
            <a:ahLst/>
            <a:cxnLst/>
            <a:rect l="l" t="t" r="r" b="b"/>
            <a:pathLst>
              <a:path w="3799204">
                <a:moveTo>
                  <a:pt x="0" y="0"/>
                </a:moveTo>
                <a:lnTo>
                  <a:pt x="3799154" y="0"/>
                </a:lnTo>
              </a:path>
            </a:pathLst>
          </a:custGeom>
          <a:ln w="381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/>
          <p:cNvSpPr txBox="1"/>
          <p:nvPr/>
        </p:nvSpPr>
        <p:spPr>
          <a:xfrm>
            <a:off x="6775155" y="3137237"/>
            <a:ext cx="6315242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Динамика поступления 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обращений, возвращенных </a:t>
            </a:r>
            <a:b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в </a:t>
            </a:r>
            <a:r>
              <a:rPr lang="ru-RU" b="1" dirty="0" err="1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Добродел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 </a:t>
            </a: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(тыс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.):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2700">
              <a:spcBef>
                <a:spcPts val="100"/>
              </a:spcBef>
              <a:tabLst>
                <a:tab pos="166370" algn="l"/>
              </a:tabLst>
            </a:pPr>
            <a:endParaRPr lang="ru-RU" sz="20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2964654" y="714574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 txBox="1">
            <a:spLocks/>
          </p:cNvSpPr>
          <p:nvPr/>
        </p:nvSpPr>
        <p:spPr>
          <a:xfrm>
            <a:off x="13064223" y="7252891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5</a:t>
            </a:r>
          </a:p>
        </p:txBody>
      </p:sp>
      <p:sp>
        <p:nvSpPr>
          <p:cNvPr id="39" name="object 7"/>
          <p:cNvSpPr txBox="1"/>
          <p:nvPr/>
        </p:nvSpPr>
        <p:spPr>
          <a:xfrm>
            <a:off x="8053133" y="2470144"/>
            <a:ext cx="486321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har char="•"/>
              <a:tabLst>
                <a:tab pos="166370" algn="l"/>
              </a:tabLst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73 492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– возвращено в </a:t>
            </a:r>
            <a:r>
              <a:rPr lang="ru-RU" b="1" dirty="0" err="1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Добродел</a:t>
            </a:r>
            <a:endParaRPr lang="ru-RU" b="1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  <a:p>
            <a:pPr marL="165735" indent="-153035">
              <a:lnSpc>
                <a:spcPct val="100000"/>
              </a:lnSpc>
              <a:spcBef>
                <a:spcPts val="100"/>
              </a:spcBef>
              <a:buChar char="•"/>
              <a:tabLst>
                <a:tab pos="166370" algn="l"/>
              </a:tabLst>
            </a:pP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8901934"/>
              </p:ext>
            </p:extLst>
          </p:nvPr>
        </p:nvGraphicFramePr>
        <p:xfrm>
          <a:off x="6180846" y="4171790"/>
          <a:ext cx="6985801" cy="2805245"/>
        </p:xfrm>
        <a:graphic>
          <a:graphicData uri="http://schemas.openxmlformats.org/drawingml/2006/table">
            <a:tbl>
              <a:tblPr/>
              <a:tblGrid>
                <a:gridCol w="2381041"/>
                <a:gridCol w="1129310"/>
                <a:gridCol w="1129310"/>
                <a:gridCol w="1129310"/>
                <a:gridCol w="1216830"/>
              </a:tblGrid>
              <a:tr h="697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Годы/кварталы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2021/2022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/2023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2021/2022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/2023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2021/2022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/2023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2021/2022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IV</a:t>
                      </a: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заявок (тыс.)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73/114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/104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84/196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/81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125/118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/95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116/120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Ушло в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metria" panose="020B0604020202020204" charset="-52"/>
                          <a:cs typeface="Times New Roman" panose="02020603050405020304" pitchFamily="18" charset="0"/>
                        </a:rPr>
                        <a:t> (тыс.)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Geometria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4/7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6/3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9/7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7/7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object 7"/>
          <p:cNvSpPr txBox="1"/>
          <p:nvPr/>
        </p:nvSpPr>
        <p:spPr>
          <a:xfrm rot="16200000">
            <a:off x="-926086" y="3834879"/>
            <a:ext cx="23028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70" algn="l"/>
              </a:tabLst>
            </a:pPr>
            <a:r>
              <a:rPr lang="ru-RU" sz="14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% возвращенных в ДД</a:t>
            </a:r>
            <a:endParaRPr lang="ru-RU" sz="1200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1520221"/>
              </p:ext>
            </p:extLst>
          </p:nvPr>
        </p:nvGraphicFramePr>
        <p:xfrm>
          <a:off x="361820" y="1599563"/>
          <a:ext cx="5807763" cy="518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625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7" r="5371"/>
          <a:stretch/>
        </p:blipFill>
        <p:spPr>
          <a:xfrm>
            <a:off x="-1" y="-28575"/>
            <a:ext cx="13423901" cy="7631088"/>
          </a:xfrm>
          <a:prstGeom prst="rect">
            <a:avLst/>
          </a:prstGeom>
        </p:spPr>
      </p:pic>
      <p:sp>
        <p:nvSpPr>
          <p:cNvPr id="51" name="object 4"/>
          <p:cNvSpPr/>
          <p:nvPr/>
        </p:nvSpPr>
        <p:spPr>
          <a:xfrm>
            <a:off x="0" y="-6150"/>
            <a:ext cx="9232900" cy="7608663"/>
          </a:xfrm>
          <a:custGeom>
            <a:avLst/>
            <a:gdLst/>
            <a:ahLst/>
            <a:cxnLst/>
            <a:rect l="l" t="t" r="r" b="b"/>
            <a:pathLst>
              <a:path w="9986645" h="7511415">
                <a:moveTo>
                  <a:pt x="0" y="7511008"/>
                </a:moveTo>
                <a:lnTo>
                  <a:pt x="9986378" y="7511008"/>
                </a:lnTo>
                <a:lnTo>
                  <a:pt x="9986378" y="0"/>
                </a:lnTo>
                <a:lnTo>
                  <a:pt x="0" y="0"/>
                </a:lnTo>
                <a:lnTo>
                  <a:pt x="0" y="7511008"/>
                </a:lnTo>
                <a:close/>
              </a:path>
            </a:pathLst>
          </a:custGeom>
          <a:solidFill>
            <a:srgbClr val="233347">
              <a:alpha val="619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4"/>
          <p:cNvSpPr/>
          <p:nvPr/>
        </p:nvSpPr>
        <p:spPr>
          <a:xfrm>
            <a:off x="3175" y="-24063"/>
            <a:ext cx="9229725" cy="7626576"/>
          </a:xfrm>
          <a:custGeom>
            <a:avLst/>
            <a:gdLst/>
            <a:ahLst/>
            <a:cxnLst/>
            <a:rect l="l" t="t" r="r" b="b"/>
            <a:pathLst>
              <a:path w="9986645" h="7511415">
                <a:moveTo>
                  <a:pt x="0" y="7511008"/>
                </a:moveTo>
                <a:lnTo>
                  <a:pt x="9986378" y="7511008"/>
                </a:lnTo>
                <a:lnTo>
                  <a:pt x="9986378" y="0"/>
                </a:lnTo>
                <a:lnTo>
                  <a:pt x="0" y="0"/>
                </a:lnTo>
                <a:lnTo>
                  <a:pt x="0" y="7511008"/>
                </a:lnTo>
                <a:close/>
              </a:path>
            </a:pathLst>
          </a:custGeom>
          <a:solidFill>
            <a:srgbClr val="233347">
              <a:alpha val="619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6"/>
          <p:cNvSpPr txBox="1">
            <a:spLocks/>
          </p:cNvSpPr>
          <p:nvPr/>
        </p:nvSpPr>
        <p:spPr>
          <a:xfrm>
            <a:off x="317500" y="200025"/>
            <a:ext cx="5715000" cy="587340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3302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0489" algn="ctr">
              <a:spcBef>
                <a:spcPts val="260"/>
              </a:spcBef>
            </a:pPr>
            <a:r>
              <a:rPr lang="ru-RU" sz="1800" kern="0" dirty="0" smtClean="0">
                <a:latin typeface="Geometria" panose="020B0503020204020204" pitchFamily="34" charset="-52"/>
              </a:rPr>
              <a:t>РЕЗУЛЬТАТ - СНИЖЕНИЕ ОБРАЩЕНИЙ  </a:t>
            </a:r>
            <a:br>
              <a:rPr lang="ru-RU" sz="1800" kern="0" dirty="0" smtClean="0">
                <a:latin typeface="Geometria" panose="020B0503020204020204" pitchFamily="34" charset="-52"/>
              </a:rPr>
            </a:br>
            <a:r>
              <a:rPr lang="ru-RU" sz="1800" kern="0" dirty="0" smtClean="0">
                <a:latin typeface="Geometria" panose="020B0503020204020204" pitchFamily="34" charset="-52"/>
              </a:rPr>
              <a:t>В ДОБРОДЕЛ В СРАВНЕНИИ С АППГ</a:t>
            </a:r>
            <a:endParaRPr lang="ru-RU" sz="1800" kern="0" dirty="0">
              <a:latin typeface="Geometria" panose="020B0503020204020204" pitchFamily="34" charset="-52"/>
            </a:endParaRPr>
          </a:p>
        </p:txBody>
      </p:sp>
      <p:sp>
        <p:nvSpPr>
          <p:cNvPr id="171" name="object 12"/>
          <p:cNvSpPr/>
          <p:nvPr/>
        </p:nvSpPr>
        <p:spPr>
          <a:xfrm>
            <a:off x="1790601" y="1284872"/>
            <a:ext cx="1056741" cy="989991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2"/>
          <p:cNvSpPr/>
          <p:nvPr/>
        </p:nvSpPr>
        <p:spPr>
          <a:xfrm>
            <a:off x="3669599" y="1360769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5"/>
          <p:cNvSpPr txBox="1"/>
          <p:nvPr/>
        </p:nvSpPr>
        <p:spPr>
          <a:xfrm>
            <a:off x="1883539" y="1618605"/>
            <a:ext cx="266878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60 076</a:t>
            </a:r>
            <a:endParaRPr sz="20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77" name="object 6"/>
          <p:cNvSpPr/>
          <p:nvPr/>
        </p:nvSpPr>
        <p:spPr>
          <a:xfrm rot="5400000">
            <a:off x="3201478" y="1480040"/>
            <a:ext cx="46632" cy="671953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6"/>
          <p:cNvSpPr/>
          <p:nvPr/>
        </p:nvSpPr>
        <p:spPr>
          <a:xfrm rot="5400000">
            <a:off x="4935873" y="1437940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7"/>
          <p:cNvSpPr/>
          <p:nvPr/>
        </p:nvSpPr>
        <p:spPr>
          <a:xfrm rot="16200000" flipH="1">
            <a:off x="3550463" y="1764908"/>
            <a:ext cx="76202" cy="55586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7"/>
          <p:cNvSpPr txBox="1"/>
          <p:nvPr/>
        </p:nvSpPr>
        <p:spPr>
          <a:xfrm>
            <a:off x="3009801" y="1458111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43%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81" name="object 7"/>
          <p:cNvSpPr txBox="1"/>
          <p:nvPr/>
        </p:nvSpPr>
        <p:spPr>
          <a:xfrm>
            <a:off x="122317" y="1586699"/>
            <a:ext cx="16771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Новые обращения</a:t>
            </a:r>
            <a:endParaRPr lang="ru-RU" sz="16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82" name="object 12"/>
          <p:cNvSpPr/>
          <p:nvPr/>
        </p:nvSpPr>
        <p:spPr>
          <a:xfrm>
            <a:off x="1790601" y="2446771"/>
            <a:ext cx="1056741" cy="989991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9"/>
          <p:cNvSpPr/>
          <p:nvPr/>
        </p:nvSpPr>
        <p:spPr>
          <a:xfrm>
            <a:off x="5295801" y="2608595"/>
            <a:ext cx="735031" cy="67607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2"/>
          <p:cNvSpPr/>
          <p:nvPr/>
        </p:nvSpPr>
        <p:spPr>
          <a:xfrm>
            <a:off x="3669599" y="2522668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5"/>
          <p:cNvSpPr txBox="1"/>
          <p:nvPr/>
        </p:nvSpPr>
        <p:spPr>
          <a:xfrm>
            <a:off x="1992117" y="2780504"/>
            <a:ext cx="266878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</a:t>
            </a: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166</a:t>
            </a:r>
            <a:endParaRPr sz="20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86" name="object 15"/>
          <p:cNvSpPr txBox="1"/>
          <p:nvPr/>
        </p:nvSpPr>
        <p:spPr>
          <a:xfrm>
            <a:off x="3897117" y="2780503"/>
            <a:ext cx="2668783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b="1" dirty="0" smtClean="0">
                <a:solidFill>
                  <a:srgbClr val="7AC361"/>
                </a:solidFill>
                <a:latin typeface="Geometria" panose="020B0503020204020204" pitchFamily="34" charset="-52"/>
                <a:cs typeface="Arial"/>
              </a:rPr>
              <a:t>941</a:t>
            </a:r>
            <a:endParaRPr b="1" dirty="0">
              <a:solidFill>
                <a:srgbClr val="7AC361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87" name="object 15"/>
          <p:cNvSpPr txBox="1"/>
          <p:nvPr/>
        </p:nvSpPr>
        <p:spPr>
          <a:xfrm>
            <a:off x="5498985" y="2790825"/>
            <a:ext cx="53351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320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88" name="object 6"/>
          <p:cNvSpPr/>
          <p:nvPr/>
        </p:nvSpPr>
        <p:spPr>
          <a:xfrm rot="5400000">
            <a:off x="3201478" y="2641939"/>
            <a:ext cx="46632" cy="671953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6"/>
          <p:cNvSpPr/>
          <p:nvPr/>
        </p:nvSpPr>
        <p:spPr>
          <a:xfrm rot="5400000">
            <a:off x="4935873" y="2599839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7"/>
          <p:cNvSpPr/>
          <p:nvPr/>
        </p:nvSpPr>
        <p:spPr>
          <a:xfrm rot="16200000" flipH="1">
            <a:off x="3550463" y="2926807"/>
            <a:ext cx="76202" cy="55586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7"/>
          <p:cNvSpPr txBox="1"/>
          <p:nvPr/>
        </p:nvSpPr>
        <p:spPr>
          <a:xfrm>
            <a:off x="3009801" y="2620010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70%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2" name="object 7"/>
          <p:cNvSpPr txBox="1"/>
          <p:nvPr/>
        </p:nvSpPr>
        <p:spPr>
          <a:xfrm>
            <a:off x="88900" y="2779400"/>
            <a:ext cx="16771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Просроченные обращения</a:t>
            </a:r>
            <a:endParaRPr lang="ru-RU" sz="16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3" name="object 12"/>
          <p:cNvSpPr/>
          <p:nvPr/>
        </p:nvSpPr>
        <p:spPr>
          <a:xfrm>
            <a:off x="1790601" y="1284872"/>
            <a:ext cx="1056741" cy="989991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9"/>
          <p:cNvSpPr/>
          <p:nvPr/>
        </p:nvSpPr>
        <p:spPr>
          <a:xfrm>
            <a:off x="5127281" y="1238624"/>
            <a:ext cx="1072070" cy="1051390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3669599" y="1360769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5"/>
          <p:cNvSpPr txBox="1"/>
          <p:nvPr/>
        </p:nvSpPr>
        <p:spPr>
          <a:xfrm>
            <a:off x="1883539" y="1618605"/>
            <a:ext cx="266878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60 076</a:t>
            </a:r>
            <a:endParaRPr sz="20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7" name="object 15"/>
          <p:cNvSpPr txBox="1"/>
          <p:nvPr/>
        </p:nvSpPr>
        <p:spPr>
          <a:xfrm>
            <a:off x="3713424" y="1629207"/>
            <a:ext cx="2668783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b="1" dirty="0" smtClean="0">
                <a:solidFill>
                  <a:srgbClr val="7AC361"/>
                </a:solidFill>
                <a:latin typeface="Geometria" panose="020B0503020204020204" pitchFamily="34" charset="-52"/>
                <a:cs typeface="Arial"/>
              </a:rPr>
              <a:t>34 492</a:t>
            </a:r>
            <a:endParaRPr b="1" dirty="0">
              <a:solidFill>
                <a:srgbClr val="7AC361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8" name="object 15"/>
          <p:cNvSpPr txBox="1"/>
          <p:nvPr/>
        </p:nvSpPr>
        <p:spPr>
          <a:xfrm>
            <a:off x="5320631" y="1603403"/>
            <a:ext cx="2668783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34</a:t>
            </a:r>
            <a:r>
              <a:rPr lang="en-US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993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99" name="object 6"/>
          <p:cNvSpPr/>
          <p:nvPr/>
        </p:nvSpPr>
        <p:spPr>
          <a:xfrm rot="5400000">
            <a:off x="3201478" y="1480040"/>
            <a:ext cx="46632" cy="671953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6"/>
          <p:cNvSpPr/>
          <p:nvPr/>
        </p:nvSpPr>
        <p:spPr>
          <a:xfrm rot="5400000">
            <a:off x="4935873" y="1437940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7"/>
          <p:cNvSpPr/>
          <p:nvPr/>
        </p:nvSpPr>
        <p:spPr>
          <a:xfrm rot="16200000" flipH="1">
            <a:off x="3550463" y="1764908"/>
            <a:ext cx="76202" cy="55586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12"/>
          <p:cNvSpPr/>
          <p:nvPr/>
        </p:nvSpPr>
        <p:spPr>
          <a:xfrm>
            <a:off x="1790601" y="3581890"/>
            <a:ext cx="1056741" cy="989991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9"/>
          <p:cNvSpPr/>
          <p:nvPr/>
        </p:nvSpPr>
        <p:spPr>
          <a:xfrm>
            <a:off x="5295801" y="3743714"/>
            <a:ext cx="735031" cy="67607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12"/>
          <p:cNvSpPr/>
          <p:nvPr/>
        </p:nvSpPr>
        <p:spPr>
          <a:xfrm>
            <a:off x="3669599" y="3657787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15"/>
          <p:cNvSpPr txBox="1"/>
          <p:nvPr/>
        </p:nvSpPr>
        <p:spPr>
          <a:xfrm>
            <a:off x="2038248" y="3903427"/>
            <a:ext cx="266878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5 113</a:t>
            </a:r>
            <a:endParaRPr sz="20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07" name="object 15"/>
          <p:cNvSpPr txBox="1"/>
          <p:nvPr/>
        </p:nvSpPr>
        <p:spPr>
          <a:xfrm>
            <a:off x="3897117" y="3915622"/>
            <a:ext cx="2668783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b="1" dirty="0" smtClean="0">
                <a:solidFill>
                  <a:srgbClr val="7AC361"/>
                </a:solidFill>
                <a:latin typeface="Geometria" panose="020B0503020204020204" pitchFamily="34" charset="-52"/>
                <a:cs typeface="Arial"/>
              </a:rPr>
              <a:t>838</a:t>
            </a:r>
            <a:endParaRPr b="1" dirty="0">
              <a:solidFill>
                <a:srgbClr val="7AC361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08" name="object 15"/>
          <p:cNvSpPr txBox="1"/>
          <p:nvPr/>
        </p:nvSpPr>
        <p:spPr>
          <a:xfrm>
            <a:off x="5497321" y="3936118"/>
            <a:ext cx="48786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317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09" name="object 6"/>
          <p:cNvSpPr/>
          <p:nvPr/>
        </p:nvSpPr>
        <p:spPr>
          <a:xfrm rot="5400000">
            <a:off x="3201478" y="3777058"/>
            <a:ext cx="46632" cy="671953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6"/>
          <p:cNvSpPr/>
          <p:nvPr/>
        </p:nvSpPr>
        <p:spPr>
          <a:xfrm rot="5400000">
            <a:off x="4935873" y="3734958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7"/>
          <p:cNvSpPr/>
          <p:nvPr/>
        </p:nvSpPr>
        <p:spPr>
          <a:xfrm rot="16200000" flipH="1">
            <a:off x="3550463" y="4061926"/>
            <a:ext cx="76202" cy="55586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7"/>
          <p:cNvSpPr txBox="1"/>
          <p:nvPr/>
        </p:nvSpPr>
        <p:spPr>
          <a:xfrm>
            <a:off x="3009801" y="3755129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84%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13" name="object 7"/>
          <p:cNvSpPr txBox="1"/>
          <p:nvPr/>
        </p:nvSpPr>
        <p:spPr>
          <a:xfrm>
            <a:off x="88900" y="3914519"/>
            <a:ext cx="167716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&gt; </a:t>
            </a: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 повторов</a:t>
            </a:r>
          </a:p>
        </p:txBody>
      </p:sp>
      <p:sp>
        <p:nvSpPr>
          <p:cNvPr id="214" name="object 12"/>
          <p:cNvSpPr/>
          <p:nvPr/>
        </p:nvSpPr>
        <p:spPr>
          <a:xfrm>
            <a:off x="1790601" y="4715539"/>
            <a:ext cx="1056741" cy="989991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9"/>
          <p:cNvSpPr/>
          <p:nvPr/>
        </p:nvSpPr>
        <p:spPr>
          <a:xfrm>
            <a:off x="5295801" y="4877363"/>
            <a:ext cx="735031" cy="67607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2"/>
          <p:cNvSpPr/>
          <p:nvPr/>
        </p:nvSpPr>
        <p:spPr>
          <a:xfrm>
            <a:off x="3669599" y="4791436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5"/>
          <p:cNvSpPr txBox="1"/>
          <p:nvPr/>
        </p:nvSpPr>
        <p:spPr>
          <a:xfrm>
            <a:off x="2070100" y="5049272"/>
            <a:ext cx="2668783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774</a:t>
            </a:r>
            <a:endParaRPr sz="20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18" name="object 15"/>
          <p:cNvSpPr txBox="1"/>
          <p:nvPr/>
        </p:nvSpPr>
        <p:spPr>
          <a:xfrm>
            <a:off x="3898900" y="5049271"/>
            <a:ext cx="2668783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b="1" dirty="0" smtClean="0">
                <a:solidFill>
                  <a:srgbClr val="7AC361"/>
                </a:solidFill>
                <a:latin typeface="Geometria" panose="020B0503020204020204" pitchFamily="34" charset="-52"/>
                <a:cs typeface="Arial"/>
              </a:rPr>
              <a:t>225</a:t>
            </a:r>
            <a:endParaRPr b="1" dirty="0">
              <a:solidFill>
                <a:srgbClr val="7AC361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19" name="object 15"/>
          <p:cNvSpPr txBox="1"/>
          <p:nvPr/>
        </p:nvSpPr>
        <p:spPr>
          <a:xfrm>
            <a:off x="5523438" y="5068806"/>
            <a:ext cx="2668783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34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0" name="object 6"/>
          <p:cNvSpPr/>
          <p:nvPr/>
        </p:nvSpPr>
        <p:spPr>
          <a:xfrm rot="5400000">
            <a:off x="3201478" y="4910707"/>
            <a:ext cx="46632" cy="671953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6"/>
          <p:cNvSpPr/>
          <p:nvPr/>
        </p:nvSpPr>
        <p:spPr>
          <a:xfrm rot="5400000">
            <a:off x="4935873" y="4868607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7"/>
          <p:cNvSpPr/>
          <p:nvPr/>
        </p:nvSpPr>
        <p:spPr>
          <a:xfrm rot="16200000" flipH="1">
            <a:off x="3550463" y="5195575"/>
            <a:ext cx="76202" cy="55586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0" y="0"/>
                </a:moveTo>
                <a:lnTo>
                  <a:pt x="53225" y="91325"/>
                </a:lnTo>
                <a:lnTo>
                  <a:pt x="106451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7"/>
          <p:cNvSpPr txBox="1"/>
          <p:nvPr/>
        </p:nvSpPr>
        <p:spPr>
          <a:xfrm>
            <a:off x="3009801" y="4888778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71%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4" name="object 7"/>
          <p:cNvSpPr txBox="1"/>
          <p:nvPr/>
        </p:nvSpPr>
        <p:spPr>
          <a:xfrm>
            <a:off x="88900" y="5028758"/>
            <a:ext cx="174914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&gt; </a:t>
            </a:r>
            <a:r>
              <a:rPr lang="ru-RU" sz="1600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 раз отложено</a:t>
            </a:r>
          </a:p>
        </p:txBody>
      </p:sp>
      <p:sp>
        <p:nvSpPr>
          <p:cNvPr id="225" name="object 7"/>
          <p:cNvSpPr txBox="1"/>
          <p:nvPr/>
        </p:nvSpPr>
        <p:spPr>
          <a:xfrm>
            <a:off x="2100833" y="962357"/>
            <a:ext cx="134086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2019</a:t>
            </a:r>
            <a:endParaRPr lang="ru-RU"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6" name="object 7"/>
          <p:cNvSpPr txBox="1"/>
          <p:nvPr/>
        </p:nvSpPr>
        <p:spPr>
          <a:xfrm>
            <a:off x="3839266" y="961410"/>
            <a:ext cx="144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2020</a:t>
            </a:r>
            <a:endParaRPr lang="ru-RU"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7" name="object 7"/>
          <p:cNvSpPr txBox="1"/>
          <p:nvPr/>
        </p:nvSpPr>
        <p:spPr>
          <a:xfrm>
            <a:off x="5430040" y="962025"/>
            <a:ext cx="144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2021</a:t>
            </a:r>
            <a:endParaRPr lang="ru-RU"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8" name="object 5"/>
          <p:cNvSpPr txBox="1"/>
          <p:nvPr/>
        </p:nvSpPr>
        <p:spPr>
          <a:xfrm>
            <a:off x="716643" y="5886639"/>
            <a:ext cx="2133600" cy="314189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3683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9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ТОП категорий</a:t>
            </a:r>
            <a:r>
              <a:rPr lang="en-US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:</a:t>
            </a: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29" name="object 19"/>
          <p:cNvSpPr txBox="1"/>
          <p:nvPr/>
        </p:nvSpPr>
        <p:spPr>
          <a:xfrm>
            <a:off x="778742" y="6261205"/>
            <a:ext cx="5787158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1345"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Устранить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нарушения эксплуатации </a:t>
            </a: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/>
            </a:r>
            <a:b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</a:b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содержания общедомового </a:t>
            </a: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имущества МКД</a:t>
            </a:r>
          </a:p>
          <a:p>
            <a:pPr marL="12700" marR="601345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Провести уборку от мусора и грязи в подъезде</a:t>
            </a:r>
          </a:p>
          <a:p>
            <a:pPr marL="12700" marR="601345"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Устранить </a:t>
            </a:r>
            <a:r>
              <a:rPr lang="ru-RU" sz="1600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неисправности лифтового </a:t>
            </a: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оборудования</a:t>
            </a:r>
            <a:endParaRPr lang="ru-RU" sz="1600" dirty="0">
              <a:solidFill>
                <a:srgbClr val="FFFFFF"/>
              </a:solidFill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230" name="object 18"/>
          <p:cNvSpPr/>
          <p:nvPr/>
        </p:nvSpPr>
        <p:spPr>
          <a:xfrm>
            <a:off x="606987" y="6312380"/>
            <a:ext cx="255960" cy="1095483"/>
          </a:xfrm>
          <a:custGeom>
            <a:avLst/>
            <a:gdLst/>
            <a:ahLst/>
            <a:cxnLst/>
            <a:rect l="l" t="t" r="r" b="b"/>
            <a:pathLst>
              <a:path h="5280659">
                <a:moveTo>
                  <a:pt x="0" y="5280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19"/>
          <p:cNvSpPr/>
          <p:nvPr/>
        </p:nvSpPr>
        <p:spPr>
          <a:xfrm>
            <a:off x="484290" y="6405648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120954" y="0"/>
                </a:moveTo>
                <a:lnTo>
                  <a:pt x="73873" y="9505"/>
                </a:lnTo>
                <a:lnTo>
                  <a:pt x="35426" y="35426"/>
                </a:lnTo>
                <a:lnTo>
                  <a:pt x="9505" y="73873"/>
                </a:lnTo>
                <a:lnTo>
                  <a:pt x="0" y="120954"/>
                </a:lnTo>
                <a:lnTo>
                  <a:pt x="9505" y="168036"/>
                </a:lnTo>
                <a:lnTo>
                  <a:pt x="35426" y="206482"/>
                </a:lnTo>
                <a:lnTo>
                  <a:pt x="73873" y="232404"/>
                </a:lnTo>
                <a:lnTo>
                  <a:pt x="120954" y="241909"/>
                </a:lnTo>
                <a:lnTo>
                  <a:pt x="168036" y="232404"/>
                </a:lnTo>
                <a:lnTo>
                  <a:pt x="206482" y="206482"/>
                </a:lnTo>
                <a:lnTo>
                  <a:pt x="232404" y="168036"/>
                </a:lnTo>
                <a:lnTo>
                  <a:pt x="241909" y="120954"/>
                </a:lnTo>
                <a:lnTo>
                  <a:pt x="232404" y="73873"/>
                </a:lnTo>
                <a:lnTo>
                  <a:pt x="206482" y="35426"/>
                </a:lnTo>
                <a:lnTo>
                  <a:pt x="168036" y="9505"/>
                </a:lnTo>
                <a:lnTo>
                  <a:pt x="120954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19"/>
          <p:cNvSpPr/>
          <p:nvPr/>
        </p:nvSpPr>
        <p:spPr>
          <a:xfrm>
            <a:off x="484290" y="6714757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120954" y="0"/>
                </a:moveTo>
                <a:lnTo>
                  <a:pt x="73873" y="9505"/>
                </a:lnTo>
                <a:lnTo>
                  <a:pt x="35426" y="35426"/>
                </a:lnTo>
                <a:lnTo>
                  <a:pt x="9505" y="73873"/>
                </a:lnTo>
                <a:lnTo>
                  <a:pt x="0" y="120954"/>
                </a:lnTo>
                <a:lnTo>
                  <a:pt x="9505" y="168036"/>
                </a:lnTo>
                <a:lnTo>
                  <a:pt x="35426" y="206482"/>
                </a:lnTo>
                <a:lnTo>
                  <a:pt x="73873" y="232404"/>
                </a:lnTo>
                <a:lnTo>
                  <a:pt x="120954" y="241909"/>
                </a:lnTo>
                <a:lnTo>
                  <a:pt x="168036" y="232404"/>
                </a:lnTo>
                <a:lnTo>
                  <a:pt x="206482" y="206482"/>
                </a:lnTo>
                <a:lnTo>
                  <a:pt x="232404" y="168036"/>
                </a:lnTo>
                <a:lnTo>
                  <a:pt x="241909" y="120954"/>
                </a:lnTo>
                <a:lnTo>
                  <a:pt x="232404" y="73873"/>
                </a:lnTo>
                <a:lnTo>
                  <a:pt x="206482" y="35426"/>
                </a:lnTo>
                <a:lnTo>
                  <a:pt x="168036" y="9505"/>
                </a:lnTo>
                <a:lnTo>
                  <a:pt x="120954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19"/>
          <p:cNvSpPr/>
          <p:nvPr/>
        </p:nvSpPr>
        <p:spPr>
          <a:xfrm>
            <a:off x="484290" y="7023866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5">
                <a:moveTo>
                  <a:pt x="120954" y="0"/>
                </a:moveTo>
                <a:lnTo>
                  <a:pt x="73873" y="9505"/>
                </a:lnTo>
                <a:lnTo>
                  <a:pt x="35426" y="35426"/>
                </a:lnTo>
                <a:lnTo>
                  <a:pt x="9505" y="73873"/>
                </a:lnTo>
                <a:lnTo>
                  <a:pt x="0" y="120954"/>
                </a:lnTo>
                <a:lnTo>
                  <a:pt x="9505" y="168036"/>
                </a:lnTo>
                <a:lnTo>
                  <a:pt x="35426" y="206482"/>
                </a:lnTo>
                <a:lnTo>
                  <a:pt x="73873" y="232404"/>
                </a:lnTo>
                <a:lnTo>
                  <a:pt x="120954" y="241909"/>
                </a:lnTo>
                <a:lnTo>
                  <a:pt x="168036" y="232404"/>
                </a:lnTo>
                <a:lnTo>
                  <a:pt x="206482" y="206482"/>
                </a:lnTo>
                <a:lnTo>
                  <a:pt x="232404" y="168036"/>
                </a:lnTo>
                <a:lnTo>
                  <a:pt x="241909" y="120954"/>
                </a:lnTo>
                <a:lnTo>
                  <a:pt x="232404" y="73873"/>
                </a:lnTo>
                <a:lnTo>
                  <a:pt x="206482" y="35426"/>
                </a:lnTo>
                <a:lnTo>
                  <a:pt x="168036" y="9505"/>
                </a:lnTo>
                <a:lnTo>
                  <a:pt x="120954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35"/>
          <p:cNvSpPr txBox="1">
            <a:spLocks/>
          </p:cNvSpPr>
          <p:nvPr/>
        </p:nvSpPr>
        <p:spPr>
          <a:xfrm>
            <a:off x="476590" y="6460424"/>
            <a:ext cx="22697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1</a:t>
            </a:r>
          </a:p>
        </p:txBody>
      </p:sp>
      <p:sp>
        <p:nvSpPr>
          <p:cNvPr id="235" name="object 35"/>
          <p:cNvSpPr txBox="1">
            <a:spLocks/>
          </p:cNvSpPr>
          <p:nvPr/>
        </p:nvSpPr>
        <p:spPr>
          <a:xfrm>
            <a:off x="466242" y="6758713"/>
            <a:ext cx="22697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2</a:t>
            </a:r>
          </a:p>
        </p:txBody>
      </p:sp>
      <p:sp>
        <p:nvSpPr>
          <p:cNvPr id="238" name="object 35"/>
          <p:cNvSpPr txBox="1">
            <a:spLocks/>
          </p:cNvSpPr>
          <p:nvPr/>
        </p:nvSpPr>
        <p:spPr>
          <a:xfrm>
            <a:off x="479963" y="7072946"/>
            <a:ext cx="22697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3</a:t>
            </a:r>
          </a:p>
        </p:txBody>
      </p:sp>
      <p:sp>
        <p:nvSpPr>
          <p:cNvPr id="243" name="object 5"/>
          <p:cNvSpPr/>
          <p:nvPr/>
        </p:nvSpPr>
        <p:spPr>
          <a:xfrm>
            <a:off x="12878659" y="707864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499"/>
                </a:move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0999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499"/>
                </a:ln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35"/>
          <p:cNvSpPr txBox="1">
            <a:spLocks/>
          </p:cNvSpPr>
          <p:nvPr/>
        </p:nvSpPr>
        <p:spPr>
          <a:xfrm>
            <a:off x="12978228" y="7185785"/>
            <a:ext cx="1524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270"/>
              </a:lnSpc>
            </a:pPr>
            <a:r>
              <a:rPr lang="ru-RU" dirty="0">
                <a:latin typeface="Geometria" panose="020B0503020204020204" pitchFamily="34" charset="-52"/>
              </a:rPr>
              <a:t>2</a:t>
            </a:r>
          </a:p>
        </p:txBody>
      </p:sp>
      <p:sp>
        <p:nvSpPr>
          <p:cNvPr id="72" name="object 19"/>
          <p:cNvSpPr txBox="1"/>
          <p:nvPr/>
        </p:nvSpPr>
        <p:spPr>
          <a:xfrm>
            <a:off x="5909951" y="6390802"/>
            <a:ext cx="245501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1345"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Красногорск</a:t>
            </a:r>
          </a:p>
          <a:p>
            <a:pPr marL="12700" marR="601345"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Наро-Фоминск</a:t>
            </a:r>
          </a:p>
          <a:p>
            <a:pPr marL="12700" marR="601345">
              <a:spcBef>
                <a:spcPts val="100"/>
              </a:spcBef>
            </a:pPr>
            <a:r>
              <a:rPr lang="ru-RU" sz="1600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Лобня</a:t>
            </a:r>
            <a:endParaRPr lang="ru-RU" sz="1600" dirty="0" smtClean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73" name="object 5"/>
          <p:cNvSpPr txBox="1"/>
          <p:nvPr/>
        </p:nvSpPr>
        <p:spPr>
          <a:xfrm>
            <a:off x="5939197" y="5880449"/>
            <a:ext cx="1503899" cy="314189"/>
          </a:xfrm>
          <a:prstGeom prst="rect">
            <a:avLst/>
          </a:prstGeom>
          <a:solidFill>
            <a:srgbClr val="7AC361"/>
          </a:solidFill>
        </p:spPr>
        <p:txBody>
          <a:bodyPr vert="horz" wrap="square" lIns="0" tIns="3683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90"/>
              </a:spcBef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ТОП ОМСУ</a:t>
            </a:r>
            <a:r>
              <a:rPr lang="en-US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:</a:t>
            </a:r>
            <a:endParaRPr sz="1800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75" name="object 7"/>
          <p:cNvSpPr txBox="1"/>
          <p:nvPr/>
        </p:nvSpPr>
        <p:spPr>
          <a:xfrm>
            <a:off x="4737100" y="2647042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66%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76" name="object 7"/>
          <p:cNvSpPr txBox="1"/>
          <p:nvPr/>
        </p:nvSpPr>
        <p:spPr>
          <a:xfrm>
            <a:off x="4760726" y="3773554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55%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77" name="object 7"/>
          <p:cNvSpPr txBox="1"/>
          <p:nvPr/>
        </p:nvSpPr>
        <p:spPr>
          <a:xfrm>
            <a:off x="4780096" y="4908904"/>
            <a:ext cx="2414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b="1" dirty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8</a:t>
            </a:r>
            <a:r>
              <a:rPr lang="ru-RU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5%</a:t>
            </a:r>
            <a:endParaRPr lang="ru-RU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78" name="object 9"/>
          <p:cNvSpPr/>
          <p:nvPr/>
        </p:nvSpPr>
        <p:spPr>
          <a:xfrm>
            <a:off x="6734843" y="1455770"/>
            <a:ext cx="735031" cy="67607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"/>
          <p:cNvSpPr/>
          <p:nvPr/>
        </p:nvSpPr>
        <p:spPr>
          <a:xfrm rot="5400000">
            <a:off x="6489097" y="1450261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"/>
          <p:cNvSpPr/>
          <p:nvPr/>
        </p:nvSpPr>
        <p:spPr>
          <a:xfrm rot="5400000">
            <a:off x="6374915" y="2608913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"/>
          <p:cNvSpPr/>
          <p:nvPr/>
        </p:nvSpPr>
        <p:spPr>
          <a:xfrm>
            <a:off x="6452099" y="1189677"/>
            <a:ext cx="1268632" cy="1215353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9"/>
          <p:cNvSpPr/>
          <p:nvPr/>
        </p:nvSpPr>
        <p:spPr>
          <a:xfrm>
            <a:off x="6638515" y="3687790"/>
            <a:ext cx="826739" cy="766636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5"/>
          <p:cNvSpPr txBox="1"/>
          <p:nvPr/>
        </p:nvSpPr>
        <p:spPr>
          <a:xfrm>
            <a:off x="6870700" y="3933825"/>
            <a:ext cx="48786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373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87" name="object 6"/>
          <p:cNvSpPr/>
          <p:nvPr/>
        </p:nvSpPr>
        <p:spPr>
          <a:xfrm rot="5400000">
            <a:off x="6374915" y="3744032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"/>
          <p:cNvSpPr/>
          <p:nvPr/>
        </p:nvSpPr>
        <p:spPr>
          <a:xfrm>
            <a:off x="6604442" y="4764682"/>
            <a:ext cx="906252" cy="842833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6"/>
          <p:cNvSpPr/>
          <p:nvPr/>
        </p:nvSpPr>
        <p:spPr>
          <a:xfrm rot="5400000">
            <a:off x="6374915" y="4877681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7"/>
          <p:cNvSpPr txBox="1"/>
          <p:nvPr/>
        </p:nvSpPr>
        <p:spPr>
          <a:xfrm>
            <a:off x="6869082" y="962357"/>
            <a:ext cx="144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2022</a:t>
            </a:r>
            <a:endParaRPr lang="ru-RU"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5" name="object 15"/>
          <p:cNvSpPr txBox="1"/>
          <p:nvPr/>
        </p:nvSpPr>
        <p:spPr>
          <a:xfrm>
            <a:off x="6760186" y="1631694"/>
            <a:ext cx="2668783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35 881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6" name="object 15"/>
          <p:cNvSpPr txBox="1"/>
          <p:nvPr/>
        </p:nvSpPr>
        <p:spPr>
          <a:xfrm>
            <a:off x="6902568" y="5068243"/>
            <a:ext cx="2668783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88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7" name="object 9"/>
          <p:cNvSpPr/>
          <p:nvPr/>
        </p:nvSpPr>
        <p:spPr>
          <a:xfrm>
            <a:off x="6638515" y="2486024"/>
            <a:ext cx="890635" cy="874809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5"/>
          <p:cNvSpPr txBox="1"/>
          <p:nvPr/>
        </p:nvSpPr>
        <p:spPr>
          <a:xfrm>
            <a:off x="6870700" y="2783413"/>
            <a:ext cx="53351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664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92" name="object 9"/>
          <p:cNvSpPr/>
          <p:nvPr/>
        </p:nvSpPr>
        <p:spPr>
          <a:xfrm>
            <a:off x="8074985" y="1446696"/>
            <a:ext cx="735031" cy="67607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6"/>
          <p:cNvSpPr/>
          <p:nvPr/>
        </p:nvSpPr>
        <p:spPr>
          <a:xfrm rot="5400000">
            <a:off x="7829239" y="1441187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6"/>
          <p:cNvSpPr/>
          <p:nvPr/>
        </p:nvSpPr>
        <p:spPr>
          <a:xfrm rot="5400000">
            <a:off x="7715057" y="2599839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"/>
          <p:cNvSpPr/>
          <p:nvPr/>
        </p:nvSpPr>
        <p:spPr>
          <a:xfrm>
            <a:off x="8074985" y="1391056"/>
            <a:ext cx="775850" cy="731712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"/>
          <p:cNvSpPr/>
          <p:nvPr/>
        </p:nvSpPr>
        <p:spPr>
          <a:xfrm>
            <a:off x="8024185" y="3621499"/>
            <a:ext cx="920839" cy="922097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5"/>
          <p:cNvSpPr txBox="1"/>
          <p:nvPr/>
        </p:nvSpPr>
        <p:spPr>
          <a:xfrm>
            <a:off x="8287838" y="3933825"/>
            <a:ext cx="48786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448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01" name="object 6"/>
          <p:cNvSpPr/>
          <p:nvPr/>
        </p:nvSpPr>
        <p:spPr>
          <a:xfrm rot="5400000">
            <a:off x="7715057" y="3734958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"/>
          <p:cNvSpPr/>
          <p:nvPr/>
        </p:nvSpPr>
        <p:spPr>
          <a:xfrm>
            <a:off x="8024185" y="4829081"/>
            <a:ext cx="785831" cy="768297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6"/>
          <p:cNvSpPr/>
          <p:nvPr/>
        </p:nvSpPr>
        <p:spPr>
          <a:xfrm rot="5400000">
            <a:off x="7715057" y="4868607"/>
            <a:ext cx="45719" cy="739304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0"/>
                </a:lnTo>
              </a:path>
            </a:pathLst>
          </a:custGeom>
          <a:ln w="25400">
            <a:solidFill>
              <a:srgbClr val="7AC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7"/>
          <p:cNvSpPr txBox="1"/>
          <p:nvPr/>
        </p:nvSpPr>
        <p:spPr>
          <a:xfrm>
            <a:off x="8209224" y="962025"/>
            <a:ext cx="144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6370" algn="l"/>
              </a:tabLst>
            </a:pPr>
            <a:r>
              <a:rPr lang="ru-RU" sz="14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2023</a:t>
            </a:r>
            <a:endParaRPr lang="ru-RU"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05" name="object 9"/>
          <p:cNvSpPr/>
          <p:nvPr/>
        </p:nvSpPr>
        <p:spPr>
          <a:xfrm>
            <a:off x="8083461" y="2553390"/>
            <a:ext cx="785831" cy="768297"/>
          </a:xfrm>
          <a:custGeom>
            <a:avLst/>
            <a:gdLst/>
            <a:ahLst/>
            <a:cxnLst/>
            <a:rect l="l" t="t" r="r" b="b"/>
            <a:pathLst>
              <a:path w="1440180" h="1440180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8"/>
                </a:lnTo>
                <a:lnTo>
                  <a:pt x="535924" y="23744"/>
                </a:lnTo>
                <a:lnTo>
                  <a:pt x="492423" y="36705"/>
                </a:lnTo>
                <a:lnTo>
                  <a:pt x="450120" y="52287"/>
                </a:lnTo>
                <a:lnTo>
                  <a:pt x="409108" y="70393"/>
                </a:lnTo>
                <a:lnTo>
                  <a:pt x="369484" y="90930"/>
                </a:lnTo>
                <a:lnTo>
                  <a:pt x="331341" y="113803"/>
                </a:lnTo>
                <a:lnTo>
                  <a:pt x="294776" y="138917"/>
                </a:lnTo>
                <a:lnTo>
                  <a:pt x="259881" y="166176"/>
                </a:lnTo>
                <a:lnTo>
                  <a:pt x="226753" y="195487"/>
                </a:lnTo>
                <a:lnTo>
                  <a:pt x="195487" y="226753"/>
                </a:lnTo>
                <a:lnTo>
                  <a:pt x="166176" y="259881"/>
                </a:lnTo>
                <a:lnTo>
                  <a:pt x="138917" y="294776"/>
                </a:lnTo>
                <a:lnTo>
                  <a:pt x="113803" y="331341"/>
                </a:lnTo>
                <a:lnTo>
                  <a:pt x="90930" y="369484"/>
                </a:lnTo>
                <a:lnTo>
                  <a:pt x="70393" y="409108"/>
                </a:lnTo>
                <a:lnTo>
                  <a:pt x="52287" y="450120"/>
                </a:lnTo>
                <a:lnTo>
                  <a:pt x="36705" y="492423"/>
                </a:lnTo>
                <a:lnTo>
                  <a:pt x="23744" y="535924"/>
                </a:lnTo>
                <a:lnTo>
                  <a:pt x="13498" y="580527"/>
                </a:lnTo>
                <a:lnTo>
                  <a:pt x="6062" y="626137"/>
                </a:lnTo>
                <a:lnTo>
                  <a:pt x="1531" y="672660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0"/>
                </a:lnTo>
                <a:lnTo>
                  <a:pt x="1433939" y="626137"/>
                </a:lnTo>
                <a:lnTo>
                  <a:pt x="1426503" y="580527"/>
                </a:lnTo>
                <a:lnTo>
                  <a:pt x="1416257" y="535924"/>
                </a:lnTo>
                <a:lnTo>
                  <a:pt x="1403296" y="492423"/>
                </a:lnTo>
                <a:lnTo>
                  <a:pt x="1387715" y="450120"/>
                </a:lnTo>
                <a:lnTo>
                  <a:pt x="1369608" y="409108"/>
                </a:lnTo>
                <a:lnTo>
                  <a:pt x="1349071" y="369484"/>
                </a:lnTo>
                <a:lnTo>
                  <a:pt x="1326198" y="331341"/>
                </a:lnTo>
                <a:lnTo>
                  <a:pt x="1301084" y="294776"/>
                </a:lnTo>
                <a:lnTo>
                  <a:pt x="1273825" y="259881"/>
                </a:lnTo>
                <a:lnTo>
                  <a:pt x="1244515" y="226753"/>
                </a:lnTo>
                <a:lnTo>
                  <a:pt x="1213248" y="195487"/>
                </a:lnTo>
                <a:lnTo>
                  <a:pt x="1180120" y="166176"/>
                </a:lnTo>
                <a:lnTo>
                  <a:pt x="1145226" y="138917"/>
                </a:lnTo>
                <a:lnTo>
                  <a:pt x="1108660" y="113803"/>
                </a:lnTo>
                <a:lnTo>
                  <a:pt x="1070517" y="90930"/>
                </a:lnTo>
                <a:lnTo>
                  <a:pt x="1030893" y="70393"/>
                </a:lnTo>
                <a:lnTo>
                  <a:pt x="989882" y="52287"/>
                </a:lnTo>
                <a:lnTo>
                  <a:pt x="947578" y="36705"/>
                </a:lnTo>
                <a:lnTo>
                  <a:pt x="904078" y="23744"/>
                </a:lnTo>
                <a:lnTo>
                  <a:pt x="859475" y="13498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7A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5"/>
          <p:cNvSpPr txBox="1"/>
          <p:nvPr/>
        </p:nvSpPr>
        <p:spPr>
          <a:xfrm>
            <a:off x="8284988" y="2788156"/>
            <a:ext cx="53351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280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07" name="object 15"/>
          <p:cNvSpPr txBox="1"/>
          <p:nvPr/>
        </p:nvSpPr>
        <p:spPr>
          <a:xfrm>
            <a:off x="8161213" y="1620915"/>
            <a:ext cx="99548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26</a:t>
            </a:r>
            <a:r>
              <a:rPr lang="en-US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221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08" name="object 15"/>
          <p:cNvSpPr txBox="1"/>
          <p:nvPr/>
        </p:nvSpPr>
        <p:spPr>
          <a:xfrm>
            <a:off x="8221751" y="5090668"/>
            <a:ext cx="48786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Geometria" panose="020B0503020204020204" pitchFamily="34" charset="-52"/>
                <a:cs typeface="Arial"/>
              </a:rPr>
              <a:t>203</a:t>
            </a:r>
            <a:endParaRPr sz="1600" b="1" dirty="0">
              <a:latin typeface="Geometria" panose="020B0503020204020204" pitchFamily="34" charset="-52"/>
              <a:cs typeface="Arial"/>
            </a:endParaRPr>
          </a:p>
        </p:txBody>
      </p:sp>
      <p:sp>
        <p:nvSpPr>
          <p:cNvPr id="109" name="object 12"/>
          <p:cNvSpPr/>
          <p:nvPr/>
        </p:nvSpPr>
        <p:spPr>
          <a:xfrm>
            <a:off x="6460550" y="1223220"/>
            <a:ext cx="1197451" cy="1147876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2"/>
          <p:cNvSpPr/>
          <p:nvPr/>
        </p:nvSpPr>
        <p:spPr>
          <a:xfrm>
            <a:off x="6610522" y="2510381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2"/>
          <p:cNvSpPr/>
          <p:nvPr/>
        </p:nvSpPr>
        <p:spPr>
          <a:xfrm>
            <a:off x="8047499" y="3670618"/>
            <a:ext cx="882723" cy="838200"/>
          </a:xfrm>
          <a:custGeom>
            <a:avLst/>
            <a:gdLst/>
            <a:ahLst/>
            <a:cxnLst/>
            <a:rect l="l" t="t" r="r" b="b"/>
            <a:pathLst>
              <a:path w="1080135" h="1080135">
                <a:moveTo>
                  <a:pt x="1079995" y="540003"/>
                </a:moveTo>
                <a:lnTo>
                  <a:pt x="1077788" y="589155"/>
                </a:lnTo>
                <a:lnTo>
                  <a:pt x="1071295" y="637069"/>
                </a:lnTo>
                <a:lnTo>
                  <a:pt x="1060705" y="683557"/>
                </a:lnTo>
                <a:lnTo>
                  <a:pt x="1046211" y="728428"/>
                </a:lnTo>
                <a:lnTo>
                  <a:pt x="1028001" y="771490"/>
                </a:lnTo>
                <a:lnTo>
                  <a:pt x="1006268" y="812553"/>
                </a:lnTo>
                <a:lnTo>
                  <a:pt x="981201" y="851427"/>
                </a:lnTo>
                <a:lnTo>
                  <a:pt x="952992" y="887920"/>
                </a:lnTo>
                <a:lnTo>
                  <a:pt x="921831" y="921843"/>
                </a:lnTo>
                <a:lnTo>
                  <a:pt x="887908" y="953005"/>
                </a:lnTo>
                <a:lnTo>
                  <a:pt x="851414" y="981214"/>
                </a:lnTo>
                <a:lnTo>
                  <a:pt x="812540" y="1006281"/>
                </a:lnTo>
                <a:lnTo>
                  <a:pt x="771477" y="1028014"/>
                </a:lnTo>
                <a:lnTo>
                  <a:pt x="728415" y="1046223"/>
                </a:lnTo>
                <a:lnTo>
                  <a:pt x="683545" y="1060718"/>
                </a:lnTo>
                <a:lnTo>
                  <a:pt x="637057" y="1071307"/>
                </a:lnTo>
                <a:lnTo>
                  <a:pt x="589142" y="1077801"/>
                </a:lnTo>
                <a:lnTo>
                  <a:pt x="539991" y="1080008"/>
                </a:lnTo>
                <a:lnTo>
                  <a:pt x="490840" y="1077801"/>
                </a:lnTo>
                <a:lnTo>
                  <a:pt x="442925" y="1071307"/>
                </a:lnTo>
                <a:lnTo>
                  <a:pt x="396438" y="1060718"/>
                </a:lnTo>
                <a:lnTo>
                  <a:pt x="351568" y="1046223"/>
                </a:lnTo>
                <a:lnTo>
                  <a:pt x="308507" y="1028014"/>
                </a:lnTo>
                <a:lnTo>
                  <a:pt x="267445" y="1006281"/>
                </a:lnTo>
                <a:lnTo>
                  <a:pt x="228572" y="981214"/>
                </a:lnTo>
                <a:lnTo>
                  <a:pt x="192079" y="953005"/>
                </a:lnTo>
                <a:lnTo>
                  <a:pt x="158157" y="921843"/>
                </a:lnTo>
                <a:lnTo>
                  <a:pt x="126997" y="887920"/>
                </a:lnTo>
                <a:lnTo>
                  <a:pt x="98789" y="851427"/>
                </a:lnTo>
                <a:lnTo>
                  <a:pt x="73723" y="812553"/>
                </a:lnTo>
                <a:lnTo>
                  <a:pt x="51991" y="771490"/>
                </a:lnTo>
                <a:lnTo>
                  <a:pt x="33782" y="728428"/>
                </a:lnTo>
                <a:lnTo>
                  <a:pt x="19288" y="683557"/>
                </a:lnTo>
                <a:lnTo>
                  <a:pt x="8699" y="637069"/>
                </a:lnTo>
                <a:lnTo>
                  <a:pt x="2206" y="589155"/>
                </a:lnTo>
                <a:lnTo>
                  <a:pt x="0" y="540003"/>
                </a:lnTo>
                <a:lnTo>
                  <a:pt x="2206" y="490852"/>
                </a:lnTo>
                <a:lnTo>
                  <a:pt x="8699" y="442938"/>
                </a:lnTo>
                <a:lnTo>
                  <a:pt x="19288" y="396450"/>
                </a:lnTo>
                <a:lnTo>
                  <a:pt x="33782" y="351579"/>
                </a:lnTo>
                <a:lnTo>
                  <a:pt x="51991" y="308517"/>
                </a:lnTo>
                <a:lnTo>
                  <a:pt x="73723" y="267454"/>
                </a:lnTo>
                <a:lnTo>
                  <a:pt x="98789" y="228580"/>
                </a:lnTo>
                <a:lnTo>
                  <a:pt x="126997" y="192087"/>
                </a:lnTo>
                <a:lnTo>
                  <a:pt x="158157" y="158164"/>
                </a:lnTo>
                <a:lnTo>
                  <a:pt x="192079" y="127002"/>
                </a:lnTo>
                <a:lnTo>
                  <a:pt x="228572" y="98793"/>
                </a:lnTo>
                <a:lnTo>
                  <a:pt x="267445" y="73726"/>
                </a:lnTo>
                <a:lnTo>
                  <a:pt x="308507" y="51993"/>
                </a:lnTo>
                <a:lnTo>
                  <a:pt x="351568" y="33784"/>
                </a:lnTo>
                <a:lnTo>
                  <a:pt x="396438" y="19289"/>
                </a:lnTo>
                <a:lnTo>
                  <a:pt x="442925" y="8700"/>
                </a:lnTo>
                <a:lnTo>
                  <a:pt x="490840" y="2206"/>
                </a:lnTo>
                <a:lnTo>
                  <a:pt x="539991" y="0"/>
                </a:lnTo>
                <a:lnTo>
                  <a:pt x="589142" y="2206"/>
                </a:lnTo>
                <a:lnTo>
                  <a:pt x="637057" y="8700"/>
                </a:lnTo>
                <a:lnTo>
                  <a:pt x="683545" y="19289"/>
                </a:lnTo>
                <a:lnTo>
                  <a:pt x="728415" y="33784"/>
                </a:lnTo>
                <a:lnTo>
                  <a:pt x="771477" y="51993"/>
                </a:lnTo>
                <a:lnTo>
                  <a:pt x="812540" y="73726"/>
                </a:lnTo>
                <a:lnTo>
                  <a:pt x="851414" y="98793"/>
                </a:lnTo>
                <a:lnTo>
                  <a:pt x="887908" y="127002"/>
                </a:lnTo>
                <a:lnTo>
                  <a:pt x="921831" y="158164"/>
                </a:lnTo>
                <a:lnTo>
                  <a:pt x="952992" y="192087"/>
                </a:lnTo>
                <a:lnTo>
                  <a:pt x="981201" y="228580"/>
                </a:lnTo>
                <a:lnTo>
                  <a:pt x="1006268" y="267454"/>
                </a:lnTo>
                <a:lnTo>
                  <a:pt x="1028001" y="308517"/>
                </a:lnTo>
                <a:lnTo>
                  <a:pt x="1046211" y="351579"/>
                </a:lnTo>
                <a:lnTo>
                  <a:pt x="1060705" y="396450"/>
                </a:lnTo>
                <a:lnTo>
                  <a:pt x="1071295" y="442938"/>
                </a:lnTo>
                <a:lnTo>
                  <a:pt x="1077788" y="490852"/>
                </a:lnTo>
                <a:lnTo>
                  <a:pt x="1079995" y="540003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86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4470</TotalTime>
  <Words>311</Words>
  <Application>Microsoft Office PowerPoint</Application>
  <PresentationFormat>Произвольный</PresentationFormat>
  <Paragraphs>130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Geometria</vt:lpstr>
      <vt:lpstr>Times New Roman</vt:lpstr>
      <vt:lpstr>Century Gothic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Анатолий</dc:creator>
  <cp:lastModifiedBy>UvarovAU</cp:lastModifiedBy>
  <cp:revision>479</cp:revision>
  <cp:lastPrinted>2021-03-29T12:35:38Z</cp:lastPrinted>
  <dcterms:created xsi:type="dcterms:W3CDTF">2019-04-03T07:35:32Z</dcterms:created>
  <dcterms:modified xsi:type="dcterms:W3CDTF">2023-10-11T11:01:49Z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Adobe Illustrator CC (Windows)</vt:lpwstr>
  </property>
  <property fmtid="{D5CDD505-2E9C-101B-9397-08002B2CF9AE}" pid="4" name="LastSaved">
    <vt:filetime>2019-04-03T00:00:00Z</vt:filetime>
  </property>
</Properties>
</file>