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1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61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1" r:id="rId6"/>
    <p:sldId id="268" r:id="rId7"/>
    <p:sldId id="269" r:id="rId8"/>
    <p:sldId id="262" r:id="rId9"/>
    <p:sldId id="270" r:id="rId10"/>
    <p:sldId id="271" r:id="rId11"/>
    <p:sldId id="263" r:id="rId12"/>
    <p:sldId id="272" r:id="rId13"/>
    <p:sldId id="264" r:id="rId14"/>
    <p:sldId id="265" r:id="rId15"/>
    <p:sldId id="266" r:id="rId16"/>
    <p:sldId id="267" r:id="rId17"/>
  </p:sldIdLst>
  <p:sldSz cx="9144000" cy="5143500" type="screen16x9"/>
  <p:notesSz cx="6797675" cy="98742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!akov RePack" initials="DR" lastIdx="7" clrIdx="0">
    <p:extLst>
      <p:ext uri="{19B8F6BF-5375-455C-9EA6-DF929625EA0E}">
        <p15:presenceInfo xmlns:p15="http://schemas.microsoft.com/office/powerpoint/2012/main" userId="D!akov RePack" providerId="None"/>
      </p:ext>
    </p:extLst>
  </p:cmAuthor>
  <p:cmAuthor id="2" name="Yana" initials="Y" lastIdx="2" clrIdx="1">
    <p:extLst>
      <p:ext uri="{19B8F6BF-5375-455C-9EA6-DF929625EA0E}">
        <p15:presenceInfo xmlns:p15="http://schemas.microsoft.com/office/powerpoint/2012/main" userId="Yan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6B6B6"/>
    <a:srgbClr val="C7C7C7"/>
    <a:srgbClr val="000000"/>
    <a:srgbClr val="D5D5D5"/>
    <a:srgbClr val="DEDEDE"/>
    <a:srgbClr val="A21245"/>
    <a:srgbClr val="9B9B9B"/>
    <a:srgbClr val="404040"/>
    <a:srgbClr val="075AB5"/>
    <a:srgbClr val="0030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6A0FDD9-1542-4897-8B34-9ECA02668951}">
  <a:tblStyle styleId="{F6A0FDD9-1542-4897-8B34-9ECA0266895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E8C0925B-C213-4998-8F30-9B21F0195583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78" y="6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2-20T04:20:13.533" idx="3">
    <p:pos x="2183" y="417"/>
    <p:text>* Под ресурсами проекта понимаются трудовые, материальные, информационные, финансовые ресурсы, востребованные в ходе реализации проекта</p:text>
    <p:extLst mod="1">
      <p:ext uri="{C676402C-5697-4E1C-873F-D02D1690AC5C}">
        <p15:threadingInfo xmlns:p15="http://schemas.microsoft.com/office/powerpoint/2012/main" timeZoneBias="-18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2-20T04:42:07.465" idx="4">
    <p:pos x="354" y="1131"/>
    <p:text>Следует указать конкретные, измеримые в числовых значениях, результаты, которые планируется достичь за период реализации проекта.
Используемые показатели должны соответствовать следующим требованиям:
● адекватность (показатель характеризует реальную ситуацию в результате достижения цели или решения задачи);
● достижимость (значения этого показателя реалистично получить в рамках реализации проекта);
● достоверность (способ сбора и обработки исходной информации можно будет подтвердить документально);
● измеримость (у показателя должны быть числовые значения);
● объективность (не допускается использование показателей, которые могут улучшаться при ухудшении реального положения дел);
● однозначность (смысл показателя не должен вызывать разночтений, поэтому следует избегать сложных формулировок).</p:text>
    <p:extLst>
      <p:ext uri="{C676402C-5697-4E1C-873F-D02D1690AC5C}">
        <p15:threadingInfo xmlns:p15="http://schemas.microsoft.com/office/powerpoint/2012/main" timeZoneBias="-180"/>
      </p:ext>
    </p:extLst>
  </p:cm>
  <p:cm authorId="1" dt="2019-02-20T04:42:28.667" idx="5">
    <p:pos x="373" y="2292"/>
    <p:text>Следует указать результаты, не измеримые в числовых значениях, которые планируется достичь за период реализации проекта (положительные изменения в социуме, решение конкретных социальных проблем, повышение качества жизни целевой группы и т. п.).</p:text>
    <p:extLst>
      <p:ext uri="{C676402C-5697-4E1C-873F-D02D1690AC5C}">
        <p15:threadingInfo xmlns:p15="http://schemas.microsoft.com/office/powerpoint/2012/main" timeZoneBias="-1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5659" cy="493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50443" y="0"/>
            <a:ext cx="2945659" cy="493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09510" y="741363"/>
            <a:ext cx="6578700" cy="3702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768" y="4690269"/>
            <a:ext cx="5438140" cy="4443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378824"/>
            <a:ext cx="2945659" cy="493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50443" y="9378824"/>
            <a:ext cx="2945659" cy="493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991985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53988" y="1339850"/>
            <a:ext cx="6430962" cy="3617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" name="Google Shape;65;p2:notes"/>
          <p:cNvSpPr txBox="1">
            <a:spLocks noGrp="1"/>
          </p:cNvSpPr>
          <p:nvPr>
            <p:ph type="body" idx="1"/>
          </p:nvPr>
        </p:nvSpPr>
        <p:spPr>
          <a:xfrm>
            <a:off x="679768" y="4690269"/>
            <a:ext cx="5438140" cy="4443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:notes"/>
          <p:cNvSpPr txBox="1">
            <a:spLocks noGrp="1"/>
          </p:cNvSpPr>
          <p:nvPr>
            <p:ph type="sldNum" idx="12"/>
          </p:nvPr>
        </p:nvSpPr>
        <p:spPr>
          <a:xfrm>
            <a:off x="3850443" y="9378824"/>
            <a:ext cx="2945659" cy="493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>
                <a:solidFill>
                  <a:srgbClr val="000000"/>
                </a:solidFill>
              </a:rPr>
              <a:t>1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4112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9538" y="741363"/>
            <a:ext cx="6578600" cy="37020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ru-RU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61462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9538" y="741363"/>
            <a:ext cx="6578600" cy="37020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ru-RU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952824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9538" y="741363"/>
            <a:ext cx="6578600" cy="37020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lang="ru-RU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66656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9538" y="741363"/>
            <a:ext cx="6578600" cy="37020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lang="ru-RU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60256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9538" y="741363"/>
            <a:ext cx="6578600" cy="37020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ru-RU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776123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9538" y="741363"/>
            <a:ext cx="6578600" cy="37020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ru-RU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48943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9538" y="741363"/>
            <a:ext cx="6578600" cy="37020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ru-RU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98641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9538" y="741363"/>
            <a:ext cx="6578600" cy="37020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ru-RU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8158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9538" y="741363"/>
            <a:ext cx="6578600" cy="37020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ru-RU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25145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9538" y="741363"/>
            <a:ext cx="6578600" cy="37020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ru-RU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32992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9538" y="741363"/>
            <a:ext cx="6578600" cy="37020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ru-RU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00517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9538" y="741363"/>
            <a:ext cx="6578600" cy="37020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ru-RU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5723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title"/>
          </p:nvPr>
        </p:nvSpPr>
        <p:spPr>
          <a:xfrm>
            <a:off x="683568" y="205978"/>
            <a:ext cx="80031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body" idx="1"/>
          </p:nvPr>
        </p:nvSpPr>
        <p:spPr>
          <a:xfrm>
            <a:off x="539552" y="1182122"/>
            <a:ext cx="80031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429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1371600" lvl="2" indent="-3429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1828800" lvl="3" indent="-3429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429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2743200" lvl="5" indent="-3429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dt" idx="10"/>
          </p:nvPr>
        </p:nvSpPr>
        <p:spPr>
          <a:xfrm>
            <a:off x="2816442" y="4677986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comments" Target="../comments/comment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comments" Target="../comments/comment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5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19.png"/><Relationship Id="rId4" Type="http://schemas.openxmlformats.org/officeDocument/2006/relationships/image" Target="../media/image6.png"/><Relationship Id="rId9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" y="0"/>
            <a:ext cx="9137277" cy="51435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68" y="468521"/>
            <a:ext cx="1615837" cy="115333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793048" y="3560659"/>
            <a:ext cx="10264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900" b="1" dirty="0">
                <a:solidFill>
                  <a:schemeClr val="tx2">
                    <a:lumMod val="25000"/>
                  </a:schemeClr>
                </a:solidFill>
                <a:latin typeface="+mn-lt"/>
              </a:rPr>
              <a:t>докладчик: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11444" y="3725135"/>
            <a:ext cx="28080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10"/>
              </a:spcAft>
            </a:pPr>
            <a:r>
              <a:rPr lang="ru-RU" sz="1000" dirty="0" smtClean="0">
                <a:solidFill>
                  <a:schemeClr val="tx2">
                    <a:lumMod val="25000"/>
                  </a:schemeClr>
                </a:solidFill>
                <a:latin typeface="+mn-lt"/>
              </a:rPr>
              <a:t>Казаков Александр Павлович</a:t>
            </a:r>
            <a:endParaRPr lang="ru-RU" sz="1000" dirty="0">
              <a:solidFill>
                <a:schemeClr val="tx2">
                  <a:lumMod val="25000"/>
                </a:schemeClr>
              </a:solidFill>
              <a:latin typeface="+mn-lt"/>
            </a:endParaRPr>
          </a:p>
          <a:p>
            <a:pPr algn="r">
              <a:spcAft>
                <a:spcPts val="10"/>
              </a:spcAft>
            </a:pPr>
            <a:r>
              <a:rPr lang="en-US" sz="1000" dirty="0" smtClean="0">
                <a:solidFill>
                  <a:schemeClr val="tx2">
                    <a:lumMod val="25000"/>
                  </a:schemeClr>
                </a:solidFill>
                <a:latin typeface="+mn-lt"/>
              </a:rPr>
              <a:t>E-mail</a:t>
            </a:r>
            <a:r>
              <a:rPr lang="ru-RU" sz="1000" dirty="0" smtClean="0">
                <a:solidFill>
                  <a:schemeClr val="tx2">
                    <a:lumMod val="25000"/>
                  </a:schemeClr>
                </a:solidFill>
                <a:latin typeface="+mn-lt"/>
              </a:rPr>
              <a:t>: </a:t>
            </a:r>
            <a:r>
              <a:rPr lang="en-US" sz="1000" dirty="0" smtClean="0">
                <a:solidFill>
                  <a:schemeClr val="tx2">
                    <a:lumMod val="25000"/>
                  </a:schemeClr>
                </a:solidFill>
                <a:latin typeface="+mn-lt"/>
              </a:rPr>
              <a:t>kazak.xxx.zzz@yandex.ru</a:t>
            </a:r>
            <a:endParaRPr lang="ru-RU" sz="1000" dirty="0">
              <a:solidFill>
                <a:schemeClr val="tx2">
                  <a:lumMod val="25000"/>
                </a:schemeClr>
              </a:solidFill>
              <a:latin typeface="+mn-lt"/>
            </a:endParaRPr>
          </a:p>
          <a:p>
            <a:pPr algn="r">
              <a:spcAft>
                <a:spcPts val="10"/>
              </a:spcAft>
            </a:pPr>
            <a:r>
              <a:rPr lang="ru-RU" sz="1000" dirty="0">
                <a:solidFill>
                  <a:schemeClr val="tx2">
                    <a:lumMod val="25000"/>
                  </a:schemeClr>
                </a:solidFill>
                <a:latin typeface="+mn-lt"/>
              </a:rPr>
              <a:t>тел.</a:t>
            </a:r>
            <a:r>
              <a:rPr lang="en-US" sz="1000" dirty="0">
                <a:solidFill>
                  <a:schemeClr val="tx2">
                    <a:lumMod val="25000"/>
                  </a:schemeClr>
                </a:solidFill>
                <a:latin typeface="+mn-lt"/>
              </a:rPr>
              <a:t>:</a:t>
            </a:r>
            <a:r>
              <a:rPr lang="ru-RU" sz="1000" dirty="0">
                <a:solidFill>
                  <a:schemeClr val="tx2">
                    <a:lumMod val="25000"/>
                  </a:schemeClr>
                </a:solidFill>
                <a:latin typeface="+mn-lt"/>
              </a:rPr>
              <a:t> </a:t>
            </a:r>
            <a:r>
              <a:rPr lang="en-US" sz="1000" dirty="0" smtClean="0">
                <a:solidFill>
                  <a:schemeClr val="tx2">
                    <a:lumMod val="25000"/>
                  </a:schemeClr>
                </a:solidFill>
                <a:latin typeface="+mn-lt"/>
              </a:rPr>
              <a:t>+7-951-762-78-81</a:t>
            </a:r>
            <a:endParaRPr lang="ru-RU" sz="1000" dirty="0">
              <a:solidFill>
                <a:schemeClr val="tx2">
                  <a:lumMod val="25000"/>
                </a:schemeClr>
              </a:solidFill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28814" y="4559389"/>
            <a:ext cx="19927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" dirty="0">
                <a:solidFill>
                  <a:schemeClr val="tx2">
                    <a:lumMod val="25000"/>
                  </a:schemeClr>
                </a:solidFill>
              </a:rPr>
              <a:t>Россия, 398040, г. Липецк, пл. Металлургов, 2</a:t>
            </a:r>
          </a:p>
          <a:p>
            <a:r>
              <a:rPr lang="ru-RU" sz="600" dirty="0">
                <a:solidFill>
                  <a:schemeClr val="tx2">
                    <a:lumMod val="25000"/>
                  </a:schemeClr>
                </a:solidFill>
              </a:rPr>
              <a:t>Факс: +7(4742) 44 11 11 ; Email: info@nlmk.com</a:t>
            </a:r>
          </a:p>
          <a:p>
            <a:r>
              <a:rPr lang="ru-RU" sz="800" u="sng" dirty="0">
                <a:solidFill>
                  <a:schemeClr val="tx2">
                    <a:lumMod val="25000"/>
                  </a:schemeClr>
                </a:solidFill>
              </a:rPr>
              <a:t>www.nlmk.com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87858" y="4559389"/>
            <a:ext cx="23827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" dirty="0">
                <a:solidFill>
                  <a:schemeClr val="tx2">
                    <a:lumMod val="25000"/>
                  </a:schemeClr>
                </a:solidFill>
              </a:rPr>
              <a:t>Россия, 3980</a:t>
            </a:r>
            <a:r>
              <a:rPr lang="en-US" sz="600" dirty="0">
                <a:solidFill>
                  <a:schemeClr val="tx2">
                    <a:lumMod val="25000"/>
                  </a:schemeClr>
                </a:solidFill>
              </a:rPr>
              <a:t>17</a:t>
            </a:r>
            <a:r>
              <a:rPr lang="ru-RU" sz="600" dirty="0">
                <a:solidFill>
                  <a:schemeClr val="tx2">
                    <a:lumMod val="25000"/>
                  </a:schemeClr>
                </a:solidFill>
              </a:rPr>
              <a:t>, г. Липецк, ул. Марии Расковой, 2Б-22</a:t>
            </a:r>
          </a:p>
          <a:p>
            <a:r>
              <a:rPr lang="ru-RU" sz="600" dirty="0">
                <a:solidFill>
                  <a:schemeClr val="tx2">
                    <a:lumMod val="25000"/>
                  </a:schemeClr>
                </a:solidFill>
              </a:rPr>
              <a:t>Тел.: +7(4742) 44 32 28 ; </a:t>
            </a:r>
            <a:r>
              <a:rPr lang="en-US" sz="600" dirty="0">
                <a:solidFill>
                  <a:schemeClr val="tx2">
                    <a:lumMod val="25000"/>
                  </a:schemeClr>
                </a:solidFill>
              </a:rPr>
              <a:t> </a:t>
            </a:r>
            <a:r>
              <a:rPr lang="ru-RU" sz="600" dirty="0">
                <a:solidFill>
                  <a:schemeClr val="tx2">
                    <a:lumMod val="25000"/>
                  </a:schemeClr>
                </a:solidFill>
              </a:rPr>
              <a:t>Email: </a:t>
            </a:r>
            <a:r>
              <a:rPr lang="en-US" sz="600" dirty="0">
                <a:solidFill>
                  <a:schemeClr val="tx2">
                    <a:lumMod val="25000"/>
                  </a:schemeClr>
                </a:solidFill>
              </a:rPr>
              <a:t> miloserdie@nlmk.com</a:t>
            </a:r>
            <a:endParaRPr lang="ru-RU" sz="600" dirty="0">
              <a:solidFill>
                <a:schemeClr val="tx2">
                  <a:lumMod val="25000"/>
                </a:schemeClr>
              </a:solidFill>
            </a:endParaRPr>
          </a:p>
          <a:p>
            <a:r>
              <a:rPr lang="ru-RU" sz="800" u="sng" dirty="0">
                <a:solidFill>
                  <a:schemeClr val="tx2">
                    <a:lumMod val="25000"/>
                  </a:schemeClr>
                </a:solidFill>
              </a:rPr>
              <a:t>www.</a:t>
            </a:r>
            <a:r>
              <a:rPr lang="en-US" sz="800" u="sng" dirty="0">
                <a:solidFill>
                  <a:schemeClr val="tx2">
                    <a:lumMod val="25000"/>
                  </a:schemeClr>
                </a:solidFill>
              </a:rPr>
              <a:t>miloserdie.</a:t>
            </a:r>
            <a:r>
              <a:rPr lang="ru-RU" sz="800" u="sng" dirty="0">
                <a:solidFill>
                  <a:schemeClr val="tx2">
                    <a:lumMod val="25000"/>
                  </a:schemeClr>
                </a:solidFill>
              </a:rPr>
              <a:t>nlmk.com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87" y="4617941"/>
            <a:ext cx="683815" cy="3704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144932" y="4553083"/>
            <a:ext cx="16746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10"/>
              </a:spcAft>
            </a:pPr>
            <a:r>
              <a:rPr lang="en-US" sz="1000" dirty="0">
                <a:solidFill>
                  <a:schemeClr val="tx2">
                    <a:lumMod val="25000"/>
                  </a:schemeClr>
                </a:solidFill>
                <a:latin typeface="+mn-lt"/>
              </a:rPr>
              <a:t>| </a:t>
            </a:r>
            <a:r>
              <a:rPr lang="ru-RU" sz="1000" dirty="0" smtClean="0">
                <a:solidFill>
                  <a:schemeClr val="tx2">
                    <a:lumMod val="25000"/>
                  </a:schemeClr>
                </a:solidFill>
                <a:latin typeface="+mn-lt"/>
              </a:rPr>
              <a:t>февраль, 2022 год</a:t>
            </a:r>
            <a:endParaRPr lang="ru-RU" sz="1000" dirty="0">
              <a:solidFill>
                <a:schemeClr val="tx2">
                  <a:lumMod val="25000"/>
                </a:schemeClr>
              </a:solidFill>
              <a:latin typeface="+mn-lt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485" y="2838263"/>
            <a:ext cx="3111803" cy="7382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646851" y="1949649"/>
            <a:ext cx="38430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0"/>
              </a:spcAft>
            </a:pPr>
            <a:r>
              <a:rPr lang="ru-RU" sz="1100" b="1" dirty="0">
                <a:solidFill>
                  <a:schemeClr val="tx2">
                    <a:lumMod val="25000"/>
                  </a:schemeClr>
                </a:solidFill>
                <a:latin typeface="+mn-lt"/>
              </a:rPr>
              <a:t>Презентация проекта на участие </a:t>
            </a:r>
          </a:p>
          <a:p>
            <a:pPr algn="ctr">
              <a:spcAft>
                <a:spcPts val="10"/>
              </a:spcAft>
            </a:pPr>
            <a:r>
              <a:rPr lang="ru-RU" sz="1100" b="1" dirty="0">
                <a:solidFill>
                  <a:schemeClr val="tx2">
                    <a:lumMod val="25000"/>
                  </a:schemeClr>
                </a:solidFill>
                <a:latin typeface="+mn-lt"/>
              </a:rPr>
              <a:t>в грантовой программе «СТАЛЬНОЕ ДЕРЕВО» </a:t>
            </a:r>
            <a:r>
              <a:rPr lang="ru-RU" sz="1100" b="1" dirty="0" smtClean="0">
                <a:solidFill>
                  <a:schemeClr val="tx2">
                    <a:lumMod val="25000"/>
                  </a:schemeClr>
                </a:solidFill>
                <a:latin typeface="+mn-lt"/>
              </a:rPr>
              <a:t>2022</a:t>
            </a:r>
            <a:endParaRPr lang="ru-RU" sz="1100" b="1" dirty="0">
              <a:solidFill>
                <a:schemeClr val="tx2">
                  <a:lumMod val="25000"/>
                </a:schemeClr>
              </a:solidFill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00861" y="2383041"/>
            <a:ext cx="53350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0"/>
              </a:spcAft>
            </a:pPr>
            <a:r>
              <a:rPr lang="ru-RU" sz="2400" b="1" dirty="0" smtClean="0">
                <a:solidFill>
                  <a:schemeClr val="tx2">
                    <a:lumMod val="25000"/>
                  </a:schemeClr>
                </a:solidFill>
                <a:latin typeface="+mn-lt"/>
              </a:rPr>
              <a:t>«В любом возрасте нам доступен </a:t>
            </a:r>
            <a:r>
              <a:rPr lang="ru-RU" sz="2400" b="1" dirty="0" err="1" smtClean="0">
                <a:solidFill>
                  <a:schemeClr val="tx2">
                    <a:lumMod val="25000"/>
                  </a:schemeClr>
                </a:solidFill>
                <a:latin typeface="+mn-lt"/>
              </a:rPr>
              <a:t>скалодром</a:t>
            </a:r>
            <a:r>
              <a:rPr lang="ru-RU" sz="2400" b="1" dirty="0" smtClean="0">
                <a:solidFill>
                  <a:schemeClr val="tx2">
                    <a:lumMod val="25000"/>
                  </a:schemeClr>
                </a:solidFill>
                <a:latin typeface="+mn-lt"/>
              </a:rPr>
              <a:t>»</a:t>
            </a:r>
            <a:endParaRPr lang="ru-RU" sz="2400" b="1" dirty="0">
              <a:solidFill>
                <a:schemeClr val="tx2">
                  <a:lumMod val="25000"/>
                </a:schemeClr>
              </a:solidFill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46851" y="3167880"/>
            <a:ext cx="38430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0"/>
              </a:spcAft>
            </a:pPr>
            <a:r>
              <a:rPr lang="ru-RU" sz="1200" b="1" dirty="0">
                <a:solidFill>
                  <a:schemeClr val="tx2">
                    <a:lumMod val="25000"/>
                  </a:schemeClr>
                </a:solidFill>
                <a:latin typeface="+mn-lt"/>
              </a:rPr>
              <a:t>ПРОЕКТ </a:t>
            </a:r>
            <a:r>
              <a:rPr lang="ru-RU" sz="1200" b="1" dirty="0" smtClean="0">
                <a:solidFill>
                  <a:schemeClr val="tx2">
                    <a:lumMod val="25000"/>
                  </a:schemeClr>
                </a:solidFill>
                <a:latin typeface="+mn-lt"/>
              </a:rPr>
              <a:t>СММОО ФСТ «Штурм»</a:t>
            </a:r>
            <a:endParaRPr lang="ru-RU" sz="1200" b="1" dirty="0">
              <a:solidFill>
                <a:schemeClr val="tx2">
                  <a:lumMod val="25000"/>
                </a:schemeClr>
              </a:solidFill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144932" y="111855"/>
            <a:ext cx="16746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10"/>
              </a:spcAft>
            </a:pPr>
            <a:r>
              <a:rPr lang="ru-RU" sz="1000" dirty="0">
                <a:solidFill>
                  <a:schemeClr val="tx2">
                    <a:lumMod val="25000"/>
                  </a:schemeClr>
                </a:solidFill>
                <a:latin typeface="+mn-lt"/>
              </a:rPr>
              <a:t>Приложение 1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C331A07-7485-4D7F-B944-7CC4B39B70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1576" y="4580440"/>
            <a:ext cx="1606337" cy="4377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1792"/>
            <a:ext cx="9144000" cy="27217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919"/>
            <a:ext cx="9144000" cy="86164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94000" y="896249"/>
            <a:ext cx="3132000" cy="45719"/>
          </a:xfrm>
          <a:prstGeom prst="rect">
            <a:avLst/>
          </a:prstGeom>
          <a:gradFill flip="none" rotWithShape="1">
            <a:gsLst>
              <a:gs pos="0">
                <a:srgbClr val="D5D5D5"/>
              </a:gs>
              <a:gs pos="100000">
                <a:srgbClr val="075AB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990483" y="334852"/>
            <a:ext cx="3386025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  <a:spcAft>
                <a:spcPts val="10"/>
              </a:spcAft>
            </a:pPr>
            <a:r>
              <a:rPr lang="ru-RU" sz="2000" b="1" dirty="0">
                <a:solidFill>
                  <a:schemeClr val="tx2">
                    <a:lumMod val="25000"/>
                  </a:schemeClr>
                </a:solidFill>
                <a:latin typeface="+mn-lt"/>
              </a:rPr>
              <a:t>Прогнозируемый график </a:t>
            </a:r>
          </a:p>
          <a:p>
            <a:pPr>
              <a:lnSpc>
                <a:spcPts val="2000"/>
              </a:lnSpc>
              <a:spcAft>
                <a:spcPts val="10"/>
              </a:spcAft>
            </a:pPr>
            <a:r>
              <a:rPr lang="ru-RU" sz="2000" b="1" dirty="0">
                <a:solidFill>
                  <a:schemeClr val="tx2">
                    <a:lumMod val="25000"/>
                  </a:schemeClr>
                </a:solidFill>
                <a:latin typeface="+mn-lt"/>
              </a:rPr>
              <a:t>реализации проекта</a:t>
            </a: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9412186"/>
              </p:ext>
            </p:extLst>
          </p:nvPr>
        </p:nvGraphicFramePr>
        <p:xfrm>
          <a:off x="0" y="879417"/>
          <a:ext cx="9144000" cy="4264084"/>
        </p:xfrm>
        <a:graphic>
          <a:graphicData uri="http://schemas.openxmlformats.org/drawingml/2006/table">
            <a:tbl>
              <a:tblPr firstRow="1" bandRow="1">
                <a:tableStyleId>{F6A0FDD9-1542-4897-8B34-9ECA02668951}</a:tableStyleId>
              </a:tblPr>
              <a:tblGrid>
                <a:gridCol w="4978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85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729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39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4079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0168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b="0" dirty="0">
                          <a:solidFill>
                            <a:schemeClr val="bg1"/>
                          </a:solidFill>
                        </a:rPr>
                        <a:t>№ П</a:t>
                      </a:r>
                      <a:r>
                        <a:rPr lang="en-US" sz="1000" b="0" dirty="0">
                          <a:solidFill>
                            <a:schemeClr val="bg1"/>
                          </a:solidFill>
                        </a:rPr>
                        <a:t>/</a:t>
                      </a:r>
                      <a:r>
                        <a:rPr lang="ru-RU" sz="1000" b="0" dirty="0">
                          <a:solidFill>
                            <a:schemeClr val="bg1"/>
                          </a:solidFill>
                        </a:rPr>
                        <a:t>П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b="0" dirty="0">
                          <a:solidFill>
                            <a:schemeClr val="bg1"/>
                          </a:solidFill>
                        </a:rPr>
                        <a:t>Название этапа</a:t>
                      </a:r>
                      <a:r>
                        <a:rPr lang="ru-RU" sz="1000" b="0" baseline="0" dirty="0">
                          <a:solidFill>
                            <a:schemeClr val="bg1"/>
                          </a:solidFill>
                        </a:rPr>
                        <a:t> /р</a:t>
                      </a:r>
                      <a:r>
                        <a:rPr lang="ru-RU" sz="1000" b="0" dirty="0">
                          <a:solidFill>
                            <a:schemeClr val="bg1"/>
                          </a:solidFill>
                        </a:rPr>
                        <a:t>ешаемая задача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b="0" dirty="0">
                          <a:solidFill>
                            <a:schemeClr val="bg1"/>
                          </a:solidFill>
                        </a:rPr>
                        <a:t>Мероприятие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b="0" dirty="0">
                          <a:solidFill>
                            <a:schemeClr val="bg1"/>
                          </a:solidFill>
                        </a:rPr>
                        <a:t>Дата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b="0" dirty="0">
                          <a:solidFill>
                            <a:schemeClr val="bg1"/>
                          </a:solidFill>
                        </a:rPr>
                        <a:t>начала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b="0" dirty="0">
                          <a:solidFill>
                            <a:schemeClr val="bg1"/>
                          </a:solidFill>
                        </a:rPr>
                        <a:t>Дата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b="0" dirty="0">
                          <a:solidFill>
                            <a:schemeClr val="bg1"/>
                          </a:solidFill>
                        </a:rPr>
                        <a:t>завершения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b="0" dirty="0">
                          <a:solidFill>
                            <a:schemeClr val="bg1"/>
                          </a:solidFill>
                        </a:rPr>
                        <a:t>Ожидаемый результат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800" b="0" dirty="0">
                          <a:solidFill>
                            <a:schemeClr val="bg1"/>
                          </a:solidFill>
                        </a:rPr>
                        <a:t>( с указанием количественных и качественных показателей)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404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3473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b="0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DEDEDE">
                            <a:shade val="30000"/>
                            <a:satMod val="115000"/>
                          </a:srgbClr>
                        </a:gs>
                        <a:gs pos="100000">
                          <a:srgbClr val="9B9B9B"/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- </a:t>
                      </a:r>
                      <a:r>
                        <a:rPr lang="ru-RU" sz="1000" dirty="0" smtClean="0"/>
                        <a:t>Подготовить материально-техническую базу, необходимую для освоения навыков горной подготовки и </a:t>
                      </a:r>
                      <a:r>
                        <a:rPr lang="ru-RU" sz="1000" dirty="0" err="1" smtClean="0"/>
                        <a:t>скалодромного</a:t>
                      </a:r>
                      <a:r>
                        <a:rPr lang="ru-RU" sz="1000" dirty="0" smtClean="0"/>
                        <a:t> комплекса людьми пожилого возраста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EDE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- Приобрести</a:t>
                      </a:r>
                      <a:r>
                        <a:rPr lang="ru-RU" sz="1000" b="0" baseline="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 необходимое снаряжение и провести техническое обслуживание </a:t>
                      </a:r>
                      <a:r>
                        <a:rPr lang="ru-RU" sz="1000" b="0" baseline="0" dirty="0" err="1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скалодромного</a:t>
                      </a:r>
                      <a:r>
                        <a:rPr lang="ru-RU" sz="1000" b="0" baseline="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 комплекса</a:t>
                      </a:r>
                      <a:endParaRPr lang="ru-RU" sz="1000" b="0" dirty="0">
                        <a:solidFill>
                          <a:schemeClr val="tx2">
                            <a:lumMod val="25000"/>
                          </a:schemeClr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EDE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01.06.2022</a:t>
                      </a:r>
                      <a:endParaRPr lang="ru-RU" sz="1000" b="0" dirty="0">
                        <a:solidFill>
                          <a:schemeClr val="tx2">
                            <a:lumMod val="25000"/>
                          </a:schemeClr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EDE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30.06.2022</a:t>
                      </a:r>
                      <a:endParaRPr lang="ru-RU" sz="1000" b="0" dirty="0">
                        <a:solidFill>
                          <a:schemeClr val="tx2">
                            <a:lumMod val="25000"/>
                          </a:schemeClr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EDE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Приобретено и подготовлено к использованию всё необходимое снаряжение,</a:t>
                      </a:r>
                      <a:r>
                        <a:rPr lang="ru-RU" sz="1000" b="0" baseline="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 проведено техническое обслуживание </a:t>
                      </a:r>
                      <a:r>
                        <a:rPr lang="ru-RU" sz="1000" b="0" baseline="0" dirty="0" err="1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скалодромного</a:t>
                      </a:r>
                      <a:r>
                        <a:rPr lang="ru-RU" sz="1000" b="0" baseline="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 комплекса</a:t>
                      </a:r>
                      <a:endParaRPr lang="ru-RU" sz="1000" b="0" dirty="0">
                        <a:solidFill>
                          <a:schemeClr val="tx2">
                            <a:lumMod val="25000"/>
                          </a:schemeClr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EDE">
                        <a:alpha val="4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4124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b="0" dirty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B6B6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- </a:t>
                      </a:r>
                      <a:r>
                        <a:rPr lang="ru-RU" sz="1000" dirty="0" smtClean="0"/>
                        <a:t>Сформировать команду инструкторов для обучения людей пожилого возраста теоретическим и практическим навыкам на </a:t>
                      </a:r>
                      <a:r>
                        <a:rPr lang="ru-RU" sz="1000" dirty="0" err="1" smtClean="0"/>
                        <a:t>скалодромном</a:t>
                      </a:r>
                      <a:r>
                        <a:rPr lang="ru-RU" sz="1000" dirty="0" smtClean="0"/>
                        <a:t> комплексе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B6B6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- Провести отбор компетентных инструкторов-волонтеров</a:t>
                      </a:r>
                      <a:r>
                        <a:rPr lang="ru-RU" sz="1000" b="0" baseline="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 из числа профессиональных спортсменов-туристов, инструкторов и тренеров МБУ «СЦТ «Штурм»</a:t>
                      </a:r>
                      <a:endParaRPr lang="ru-RU" sz="1000" b="0" dirty="0">
                        <a:solidFill>
                          <a:schemeClr val="tx2">
                            <a:lumMod val="25000"/>
                          </a:schemeClr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B6B6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01.06.2022</a:t>
                      </a:r>
                      <a:endParaRPr lang="ru-RU" sz="1000" b="0" dirty="0">
                        <a:solidFill>
                          <a:schemeClr val="tx2">
                            <a:lumMod val="25000"/>
                          </a:schemeClr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B6B6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30.06.2022</a:t>
                      </a:r>
                      <a:endParaRPr lang="ru-RU" sz="1000" b="0" dirty="0">
                        <a:solidFill>
                          <a:schemeClr val="tx2">
                            <a:lumMod val="25000"/>
                          </a:schemeClr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B6B6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Выбраны</a:t>
                      </a:r>
                      <a:r>
                        <a:rPr lang="ru-RU" sz="1000" b="0" baseline="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 не менее 3-х</a:t>
                      </a:r>
                      <a:r>
                        <a:rPr lang="ru-RU" sz="1000" b="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 компетентных инструкторов-волонтеров</a:t>
                      </a:r>
                      <a:r>
                        <a:rPr lang="ru-RU" sz="1000" b="0" baseline="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 </a:t>
                      </a:r>
                      <a:endParaRPr lang="ru-RU" sz="1000" b="0" dirty="0">
                        <a:solidFill>
                          <a:schemeClr val="tx2">
                            <a:lumMod val="25000"/>
                          </a:schemeClr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B6B6">
                        <a:alpha val="4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8642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b="0" dirty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5D5D5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- </a:t>
                      </a:r>
                      <a:r>
                        <a:rPr lang="ru-RU" sz="1000" dirty="0" smtClean="0"/>
                        <a:t>Создать условия для посещения комплекса </a:t>
                      </a:r>
                      <a:r>
                        <a:rPr lang="ru-RU" sz="1000" dirty="0" err="1" smtClean="0"/>
                        <a:t>скалодромов</a:t>
                      </a:r>
                      <a:r>
                        <a:rPr lang="ru-RU" sz="1000" dirty="0" smtClean="0"/>
                        <a:t> людьми пожилого возраста, привлечь население пенсионного возраста к активной спортивной жизни с возможностью получения новых знаний, навыков и умений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ru-RU" sz="1000" b="0" dirty="0">
                        <a:solidFill>
                          <a:schemeClr val="tx2">
                            <a:lumMod val="25000"/>
                          </a:schemeClr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5D5D5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- </a:t>
                      </a:r>
                      <a:r>
                        <a:rPr lang="ru-RU" sz="1000" dirty="0" smtClean="0"/>
                        <a:t>Проведение не менее 26 учебно-тренировочных занятий на </a:t>
                      </a:r>
                      <a:r>
                        <a:rPr lang="ru-RU" sz="1000" dirty="0" err="1" smtClean="0"/>
                        <a:t>скалодромном</a:t>
                      </a:r>
                      <a:r>
                        <a:rPr lang="ru-RU" sz="1000" dirty="0" smtClean="0"/>
                        <a:t> комплексе и не менее 5 выездных учебно-тренировочных занятий на территории Казацких бугров по заранее согласованному графику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5D5D5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01.07.2022</a:t>
                      </a:r>
                      <a:endParaRPr lang="ru-RU" sz="1000" b="0" dirty="0">
                        <a:solidFill>
                          <a:schemeClr val="tx2">
                            <a:lumMod val="25000"/>
                          </a:schemeClr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5D5D5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30.09.2022</a:t>
                      </a:r>
                      <a:endParaRPr lang="ru-RU" sz="1000" b="0" dirty="0">
                        <a:solidFill>
                          <a:schemeClr val="tx2">
                            <a:lumMod val="25000"/>
                          </a:schemeClr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5D5D5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Проведено</a:t>
                      </a:r>
                      <a:r>
                        <a:rPr lang="ru-RU" sz="1000" b="0" baseline="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 не менее 26 </a:t>
                      </a:r>
                      <a:r>
                        <a:rPr lang="ru-RU" sz="1000" dirty="0" smtClean="0"/>
                        <a:t>учебно-тренировочных занятий на </a:t>
                      </a:r>
                      <a:r>
                        <a:rPr lang="ru-RU" sz="1000" dirty="0" err="1" smtClean="0"/>
                        <a:t>скалодромном</a:t>
                      </a:r>
                      <a:r>
                        <a:rPr lang="ru-RU" sz="1000" dirty="0" smtClean="0"/>
                        <a:t> комплексе и не менее 5 выездных учебно-тренировочных занятий на территории Казацких бугров, вовлечено не менее 50 участников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5D5D5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5E676F1-25E5-441A-8B10-2C4292F4C9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350" y="181111"/>
            <a:ext cx="713061" cy="50896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C9D174A-8CAD-4B5E-860E-BDB4979C9E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0845" y="194470"/>
            <a:ext cx="1795720" cy="48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668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1792"/>
            <a:ext cx="9144000" cy="27217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919"/>
            <a:ext cx="9144000" cy="86164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94000" y="896249"/>
            <a:ext cx="3132000" cy="45719"/>
          </a:xfrm>
          <a:prstGeom prst="rect">
            <a:avLst/>
          </a:prstGeom>
          <a:gradFill flip="none" rotWithShape="1">
            <a:gsLst>
              <a:gs pos="0">
                <a:srgbClr val="D5D5D5"/>
              </a:gs>
              <a:gs pos="100000">
                <a:srgbClr val="075AB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990483" y="334852"/>
            <a:ext cx="3386025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  <a:spcAft>
                <a:spcPts val="10"/>
              </a:spcAft>
            </a:pPr>
            <a:r>
              <a:rPr lang="ru-RU" sz="2000" b="1" dirty="0">
                <a:solidFill>
                  <a:schemeClr val="tx2">
                    <a:lumMod val="25000"/>
                  </a:schemeClr>
                </a:solidFill>
                <a:latin typeface="+mn-lt"/>
              </a:rPr>
              <a:t>Прогнозируемый график </a:t>
            </a:r>
          </a:p>
          <a:p>
            <a:pPr>
              <a:lnSpc>
                <a:spcPts val="2000"/>
              </a:lnSpc>
              <a:spcAft>
                <a:spcPts val="10"/>
              </a:spcAft>
            </a:pPr>
            <a:r>
              <a:rPr lang="ru-RU" sz="2000" b="1" dirty="0">
                <a:solidFill>
                  <a:schemeClr val="tx2">
                    <a:lumMod val="25000"/>
                  </a:schemeClr>
                </a:solidFill>
                <a:latin typeface="+mn-lt"/>
              </a:rPr>
              <a:t>реализации проекта</a:t>
            </a: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4748907"/>
              </p:ext>
            </p:extLst>
          </p:nvPr>
        </p:nvGraphicFramePr>
        <p:xfrm>
          <a:off x="0" y="842727"/>
          <a:ext cx="9143999" cy="4300773"/>
        </p:xfrm>
        <a:graphic>
          <a:graphicData uri="http://schemas.openxmlformats.org/drawingml/2006/table">
            <a:tbl>
              <a:tblPr firstRow="1" bandRow="1">
                <a:tableStyleId>{F6A0FDD9-1542-4897-8B34-9ECA02668951}</a:tableStyleId>
              </a:tblPr>
              <a:tblGrid>
                <a:gridCol w="689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72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392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5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65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64627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7350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b="0" dirty="0">
                          <a:solidFill>
                            <a:schemeClr val="bg1"/>
                          </a:solidFill>
                        </a:rPr>
                        <a:t>№ П</a:t>
                      </a:r>
                      <a:r>
                        <a:rPr lang="en-US" sz="1000" b="0" dirty="0">
                          <a:solidFill>
                            <a:schemeClr val="bg1"/>
                          </a:solidFill>
                        </a:rPr>
                        <a:t>/</a:t>
                      </a:r>
                      <a:r>
                        <a:rPr lang="ru-RU" sz="1000" b="0" dirty="0">
                          <a:solidFill>
                            <a:schemeClr val="bg1"/>
                          </a:solidFill>
                        </a:rPr>
                        <a:t>П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b="0" dirty="0">
                          <a:solidFill>
                            <a:schemeClr val="bg1"/>
                          </a:solidFill>
                        </a:rPr>
                        <a:t>Название этапа</a:t>
                      </a:r>
                      <a:r>
                        <a:rPr lang="ru-RU" sz="1000" b="0" baseline="0" dirty="0">
                          <a:solidFill>
                            <a:schemeClr val="bg1"/>
                          </a:solidFill>
                        </a:rPr>
                        <a:t> /р</a:t>
                      </a:r>
                      <a:r>
                        <a:rPr lang="ru-RU" sz="1000" b="0" dirty="0">
                          <a:solidFill>
                            <a:schemeClr val="bg1"/>
                          </a:solidFill>
                        </a:rPr>
                        <a:t>ешаемая задача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b="0" dirty="0">
                          <a:solidFill>
                            <a:schemeClr val="bg1"/>
                          </a:solidFill>
                        </a:rPr>
                        <a:t>Мероприятие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b="0" dirty="0">
                          <a:solidFill>
                            <a:schemeClr val="bg1"/>
                          </a:solidFill>
                        </a:rPr>
                        <a:t>Дата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b="0" dirty="0">
                          <a:solidFill>
                            <a:schemeClr val="bg1"/>
                          </a:solidFill>
                        </a:rPr>
                        <a:t>начала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b="0" dirty="0">
                          <a:solidFill>
                            <a:schemeClr val="bg1"/>
                          </a:solidFill>
                        </a:rPr>
                        <a:t>Дата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b="0" dirty="0">
                          <a:solidFill>
                            <a:schemeClr val="bg1"/>
                          </a:solidFill>
                        </a:rPr>
                        <a:t>завершения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b="0" dirty="0">
                          <a:solidFill>
                            <a:schemeClr val="bg1"/>
                          </a:solidFill>
                        </a:rPr>
                        <a:t>Ожидаемый результат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800" b="0" dirty="0">
                          <a:solidFill>
                            <a:schemeClr val="bg1"/>
                          </a:solidFill>
                        </a:rPr>
                        <a:t>( с указанием количественных и качественных показателей)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404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9533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b="0" dirty="0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DEDEDE">
                            <a:shade val="30000"/>
                            <a:satMod val="115000"/>
                          </a:srgbClr>
                        </a:gs>
                        <a:gs pos="100000">
                          <a:srgbClr val="9B9B9B"/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- </a:t>
                      </a:r>
                      <a:r>
                        <a:rPr lang="ru-RU" sz="1000" dirty="0" smtClean="0"/>
                        <a:t>Создать условия для посещения комплекса </a:t>
                      </a:r>
                      <a:r>
                        <a:rPr lang="ru-RU" sz="1000" dirty="0" err="1" smtClean="0"/>
                        <a:t>скалодромов</a:t>
                      </a:r>
                      <a:r>
                        <a:rPr lang="ru-RU" sz="1000" dirty="0" smtClean="0"/>
                        <a:t> людьми пожилого возраста, привлечь население пенсионного возраста к активной спортивной жизни с возможностью получения новых знаний, навыков и умений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ru-RU" sz="1000" dirty="0" smtClean="0"/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EDE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- </a:t>
                      </a:r>
                      <a:r>
                        <a:rPr lang="ru-RU" sz="1000" b="0" i="0" u="none" strike="noStrike" cap="none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Показательные выступления и мастер-класс занимающихся СМСОФ «Федерация спортивного туризма «Штурм» в рамках празднования Дня города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ru-RU" sz="1000" b="0" dirty="0">
                        <a:solidFill>
                          <a:schemeClr val="tx2">
                            <a:lumMod val="25000"/>
                          </a:schemeClr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EDE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01.09.2022</a:t>
                      </a:r>
                      <a:endParaRPr lang="ru-RU" sz="1000" b="0" dirty="0">
                        <a:solidFill>
                          <a:schemeClr val="tx2">
                            <a:lumMod val="25000"/>
                          </a:schemeClr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EDE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10.09.2022</a:t>
                      </a:r>
                      <a:endParaRPr lang="ru-RU" sz="1000" b="0" dirty="0">
                        <a:solidFill>
                          <a:schemeClr val="tx2">
                            <a:lumMod val="25000"/>
                          </a:schemeClr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EDE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ru-RU" sz="1000" b="0" i="0" u="none" strike="noStrike" cap="none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Привлечено не менее 50 жителей </a:t>
                      </a:r>
                      <a:r>
                        <a:rPr lang="ru-RU" sz="1000" b="0" i="0" u="none" strike="noStrike" cap="none" dirty="0" err="1" smtClean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Старооскольского</a:t>
                      </a:r>
                      <a:r>
                        <a:rPr lang="ru-RU" sz="1000" b="0" i="0" u="none" strike="noStrike" cap="none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городского округа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EDE">
                        <a:alpha val="4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319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b="0" dirty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B6B6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- </a:t>
                      </a:r>
                      <a:r>
                        <a:rPr lang="ru-RU" sz="1000" dirty="0" smtClean="0"/>
                        <a:t>Создать условия для посещения комплекса </a:t>
                      </a:r>
                      <a:r>
                        <a:rPr lang="ru-RU" sz="1000" dirty="0" err="1" smtClean="0"/>
                        <a:t>скалодромов</a:t>
                      </a:r>
                      <a:r>
                        <a:rPr lang="ru-RU" sz="1000" dirty="0" smtClean="0"/>
                        <a:t> людьми пожилого возраста, привлечь население пенсионного возраста к активной спортивной жизни с возможностью получения новых знаний, навыков и умений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B6B6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ru-RU" sz="1000" b="0" i="0" u="none" strike="noStrike" cap="none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Организация торжественного чаепития «Я турист» в рамках празднования Всемирного дня туризма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B6B6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01.06.2022</a:t>
                      </a:r>
                      <a:endParaRPr lang="ru-RU" sz="1000" b="0" dirty="0">
                        <a:solidFill>
                          <a:schemeClr val="tx2">
                            <a:lumMod val="25000"/>
                          </a:schemeClr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B6B6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30.06.2022</a:t>
                      </a:r>
                      <a:endParaRPr lang="ru-RU" sz="1000" b="0" dirty="0">
                        <a:solidFill>
                          <a:schemeClr val="tx2">
                            <a:lumMod val="25000"/>
                          </a:schemeClr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B6B6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ru-RU" sz="1000" b="0" i="0" u="none" strike="noStrike" cap="none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Привлечено не менее 25 жителей </a:t>
                      </a:r>
                      <a:r>
                        <a:rPr lang="ru-RU" sz="1000" b="0" i="0" u="none" strike="noStrike" cap="none" dirty="0" err="1" smtClean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Старооскольского</a:t>
                      </a:r>
                      <a:r>
                        <a:rPr lang="ru-RU" sz="1000" b="0" i="0" u="none" strike="noStrike" cap="none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городского округа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B6B6">
                        <a:alpha val="4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5E676F1-25E5-441A-8B10-2C4292F4C9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350" y="181111"/>
            <a:ext cx="713061" cy="50896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C9D174A-8CAD-4B5E-860E-BDB4979C9E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0845" y="194470"/>
            <a:ext cx="1795720" cy="48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643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1792"/>
            <a:ext cx="9144000" cy="27217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919"/>
            <a:ext cx="9144000" cy="86164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94000" y="896249"/>
            <a:ext cx="3132000" cy="45719"/>
          </a:xfrm>
          <a:prstGeom prst="rect">
            <a:avLst/>
          </a:prstGeom>
          <a:gradFill flip="none" rotWithShape="1">
            <a:gsLst>
              <a:gs pos="0">
                <a:srgbClr val="D5D5D5"/>
              </a:gs>
              <a:gs pos="100000">
                <a:srgbClr val="075AB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990483" y="334852"/>
            <a:ext cx="3386025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  <a:spcAft>
                <a:spcPts val="10"/>
              </a:spcAft>
            </a:pPr>
            <a:r>
              <a:rPr lang="ru-RU" sz="2000" b="1" dirty="0">
                <a:solidFill>
                  <a:schemeClr val="tx2">
                    <a:lumMod val="25000"/>
                  </a:schemeClr>
                </a:solidFill>
                <a:latin typeface="+mn-lt"/>
              </a:rPr>
              <a:t>Прогнозируемый график </a:t>
            </a:r>
          </a:p>
          <a:p>
            <a:pPr>
              <a:lnSpc>
                <a:spcPts val="2000"/>
              </a:lnSpc>
              <a:spcAft>
                <a:spcPts val="10"/>
              </a:spcAft>
            </a:pPr>
            <a:r>
              <a:rPr lang="ru-RU" sz="2000" b="1" dirty="0">
                <a:solidFill>
                  <a:schemeClr val="tx2">
                    <a:lumMod val="25000"/>
                  </a:schemeClr>
                </a:solidFill>
                <a:latin typeface="+mn-lt"/>
              </a:rPr>
              <a:t>реализации проекта</a:t>
            </a: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6197117"/>
              </p:ext>
            </p:extLst>
          </p:nvPr>
        </p:nvGraphicFramePr>
        <p:xfrm>
          <a:off x="0" y="842727"/>
          <a:ext cx="9143999" cy="2568833"/>
        </p:xfrm>
        <a:graphic>
          <a:graphicData uri="http://schemas.openxmlformats.org/drawingml/2006/table">
            <a:tbl>
              <a:tblPr firstRow="1" bandRow="1">
                <a:tableStyleId>{F6A0FDD9-1542-4897-8B34-9ECA02668951}</a:tableStyleId>
              </a:tblPr>
              <a:tblGrid>
                <a:gridCol w="689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72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392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5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65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64627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7350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b="0" dirty="0">
                          <a:solidFill>
                            <a:schemeClr val="bg1"/>
                          </a:solidFill>
                        </a:rPr>
                        <a:t>№ П</a:t>
                      </a:r>
                      <a:r>
                        <a:rPr lang="en-US" sz="1000" b="0" dirty="0">
                          <a:solidFill>
                            <a:schemeClr val="bg1"/>
                          </a:solidFill>
                        </a:rPr>
                        <a:t>/</a:t>
                      </a:r>
                      <a:r>
                        <a:rPr lang="ru-RU" sz="1000" b="0" dirty="0">
                          <a:solidFill>
                            <a:schemeClr val="bg1"/>
                          </a:solidFill>
                        </a:rPr>
                        <a:t>П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b="0" dirty="0">
                          <a:solidFill>
                            <a:schemeClr val="bg1"/>
                          </a:solidFill>
                        </a:rPr>
                        <a:t>Название этапа</a:t>
                      </a:r>
                      <a:r>
                        <a:rPr lang="ru-RU" sz="1000" b="0" baseline="0" dirty="0">
                          <a:solidFill>
                            <a:schemeClr val="bg1"/>
                          </a:solidFill>
                        </a:rPr>
                        <a:t> /р</a:t>
                      </a:r>
                      <a:r>
                        <a:rPr lang="ru-RU" sz="1000" b="0" dirty="0">
                          <a:solidFill>
                            <a:schemeClr val="bg1"/>
                          </a:solidFill>
                        </a:rPr>
                        <a:t>ешаемая задача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b="0" dirty="0">
                          <a:solidFill>
                            <a:schemeClr val="bg1"/>
                          </a:solidFill>
                        </a:rPr>
                        <a:t>Мероприятие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b="0" dirty="0">
                          <a:solidFill>
                            <a:schemeClr val="bg1"/>
                          </a:solidFill>
                        </a:rPr>
                        <a:t>Дата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b="0" dirty="0">
                          <a:solidFill>
                            <a:schemeClr val="bg1"/>
                          </a:solidFill>
                        </a:rPr>
                        <a:t>начала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b="0" dirty="0">
                          <a:solidFill>
                            <a:schemeClr val="bg1"/>
                          </a:solidFill>
                        </a:rPr>
                        <a:t>Дата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b="0" dirty="0">
                          <a:solidFill>
                            <a:schemeClr val="bg1"/>
                          </a:solidFill>
                        </a:rPr>
                        <a:t>завершения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b="0" dirty="0">
                          <a:solidFill>
                            <a:schemeClr val="bg1"/>
                          </a:solidFill>
                        </a:rPr>
                        <a:t>Ожидаемый результат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800" b="0" dirty="0">
                          <a:solidFill>
                            <a:schemeClr val="bg1"/>
                          </a:solidFill>
                        </a:rPr>
                        <a:t>( с указанием количественных и качественных показателей)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404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9533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b="0" dirty="0">
                          <a:solidFill>
                            <a:schemeClr val="bg1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DEDEDE">
                            <a:shade val="30000"/>
                            <a:satMod val="115000"/>
                          </a:srgbClr>
                        </a:gs>
                        <a:gs pos="100000">
                          <a:srgbClr val="9B9B9B"/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- </a:t>
                      </a:r>
                      <a:r>
                        <a:rPr lang="ru-RU" sz="1000" dirty="0" smtClean="0"/>
                        <a:t>Создать условия для посещения комплекса </a:t>
                      </a:r>
                      <a:r>
                        <a:rPr lang="ru-RU" sz="1000" dirty="0" err="1" smtClean="0"/>
                        <a:t>скалодромов</a:t>
                      </a:r>
                      <a:r>
                        <a:rPr lang="ru-RU" sz="1000" dirty="0" smtClean="0"/>
                        <a:t> людьми пожилого возраста, привлечь население пенсионного возраста к активной спортивной жизни с возможностью получения новых знаний, навыков и умений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ru-RU" sz="1000" dirty="0" smtClean="0"/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EDE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ru-RU" sz="1000" b="0" i="0" u="none" strike="noStrike" cap="none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 Организация и проведение Открытого Первенство </a:t>
                      </a:r>
                      <a:r>
                        <a:rPr lang="ru-RU" sz="1000" b="0" i="0" u="none" strike="noStrike" cap="none" dirty="0" err="1" smtClean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Старооскольского</a:t>
                      </a:r>
                      <a:r>
                        <a:rPr lang="ru-RU" sz="1000" b="0" i="0" u="none" strike="noStrike" cap="none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городского округа по спортивному туризму и скалолазанию</a:t>
                      </a:r>
                      <a:endParaRPr lang="ru-RU" sz="1000" b="0" dirty="0">
                        <a:solidFill>
                          <a:schemeClr val="tx2">
                            <a:lumMod val="25000"/>
                          </a:schemeClr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EDE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01.09.2022</a:t>
                      </a:r>
                      <a:endParaRPr lang="ru-RU" sz="1000" b="0" dirty="0">
                        <a:solidFill>
                          <a:schemeClr val="tx2">
                            <a:lumMod val="25000"/>
                          </a:schemeClr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EDE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30.09.2022</a:t>
                      </a:r>
                      <a:endParaRPr lang="ru-RU" sz="1000" b="0" dirty="0">
                        <a:solidFill>
                          <a:schemeClr val="tx2">
                            <a:lumMod val="25000"/>
                          </a:schemeClr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EDE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ru-RU" sz="1000" b="0" i="0" u="none" strike="noStrike" cap="none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Привлечено не менее 50 жителей </a:t>
                      </a:r>
                      <a:r>
                        <a:rPr lang="ru-RU" sz="1000" b="0" i="0" u="none" strike="noStrike" cap="none" dirty="0" err="1" smtClean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Старооскольского</a:t>
                      </a:r>
                      <a:r>
                        <a:rPr lang="ru-RU" sz="1000" b="0" i="0" u="none" strike="noStrike" cap="none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городского округа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EDE">
                        <a:alpha val="4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5E676F1-25E5-441A-8B10-2C4292F4C9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350" y="181111"/>
            <a:ext cx="713061" cy="50896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C9D174A-8CAD-4B5E-860E-BDB4979C9E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0845" y="194470"/>
            <a:ext cx="1795720" cy="48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129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45946"/>
            <a:ext cx="9144000" cy="289755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919"/>
            <a:ext cx="9144000" cy="86164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94000" y="896249"/>
            <a:ext cx="3132000" cy="45719"/>
          </a:xfrm>
          <a:prstGeom prst="rect">
            <a:avLst/>
          </a:prstGeom>
          <a:gradFill flip="none" rotWithShape="1">
            <a:gsLst>
              <a:gs pos="0">
                <a:srgbClr val="D5D5D5"/>
              </a:gs>
              <a:gs pos="100000">
                <a:srgbClr val="075AB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094000" y="294394"/>
            <a:ext cx="3386025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  <a:spcAft>
                <a:spcPts val="10"/>
              </a:spcAft>
            </a:pPr>
            <a:r>
              <a:rPr lang="ru-RU" sz="2000" b="1" dirty="0">
                <a:solidFill>
                  <a:schemeClr val="tx2">
                    <a:lumMod val="25000"/>
                  </a:schemeClr>
                </a:solidFill>
                <a:latin typeface="+mn-lt"/>
              </a:rPr>
              <a:t>Используемые ресурсы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0" y="502539"/>
            <a:ext cx="386681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u="sng" dirty="0">
                <a:solidFill>
                  <a:schemeClr val="tx2">
                    <a:lumMod val="25000"/>
                  </a:schemeClr>
                </a:solidFill>
              </a:rPr>
              <a:t>Бюджет проекта:</a:t>
            </a:r>
            <a:endParaRPr lang="ru-RU" sz="1050" dirty="0">
              <a:solidFill>
                <a:schemeClr val="tx2">
                  <a:lumMod val="25000"/>
                </a:schemeClr>
              </a:solidFill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2992583"/>
              </p:ext>
            </p:extLst>
          </p:nvPr>
        </p:nvGraphicFramePr>
        <p:xfrm>
          <a:off x="0" y="730307"/>
          <a:ext cx="9144000" cy="2943594"/>
        </p:xfrm>
        <a:graphic>
          <a:graphicData uri="http://schemas.openxmlformats.org/drawingml/2006/table">
            <a:tbl>
              <a:tblPr firstRow="1" bandRow="1">
                <a:tableStyleId>{F6A0FDD9-1542-4897-8B34-9ECA02668951}</a:tableStyleId>
              </a:tblPr>
              <a:tblGrid>
                <a:gridCol w="4876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69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59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313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0549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b="0" dirty="0">
                          <a:solidFill>
                            <a:schemeClr val="bg1"/>
                          </a:solidFill>
                        </a:rPr>
                        <a:t>№ П</a:t>
                      </a:r>
                      <a:r>
                        <a:rPr lang="en-US" sz="1000" b="0" dirty="0">
                          <a:solidFill>
                            <a:schemeClr val="bg1"/>
                          </a:solidFill>
                        </a:rPr>
                        <a:t>/</a:t>
                      </a:r>
                      <a:r>
                        <a:rPr lang="ru-RU" sz="1000" b="0" dirty="0">
                          <a:solidFill>
                            <a:schemeClr val="bg1"/>
                          </a:solidFill>
                        </a:rPr>
                        <a:t>П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b="0" dirty="0">
                          <a:solidFill>
                            <a:schemeClr val="bg1"/>
                          </a:solidFill>
                        </a:rPr>
                        <a:t>Наименование статьи расходов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b="0" dirty="0">
                          <a:solidFill>
                            <a:schemeClr val="bg1"/>
                          </a:solidFill>
                        </a:rPr>
                        <a:t>Необходимые затраты, руб.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b="0" dirty="0">
                          <a:solidFill>
                            <a:schemeClr val="bg1"/>
                          </a:solidFill>
                        </a:rPr>
                        <a:t>Вклад партнёров проекта, с указанием партнёров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800" b="0" dirty="0">
                          <a:solidFill>
                            <a:schemeClr val="bg1"/>
                          </a:solidFill>
                        </a:rPr>
                        <a:t>( если имеются)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404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934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b="0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DEDEDE">
                            <a:shade val="30000"/>
                            <a:satMod val="115000"/>
                          </a:srgbClr>
                        </a:gs>
                        <a:gs pos="100000">
                          <a:srgbClr val="DEDEDE">
                            <a:shade val="675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- </a:t>
                      </a:r>
                      <a:r>
                        <a:rPr lang="ru-RU" sz="1000" b="0" i="0" u="none" strike="noStrike" cap="none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Полиграфическая продукция (плакаты А3, баннеры, визитные</a:t>
                      </a:r>
                      <a:r>
                        <a:rPr lang="ru-RU" sz="1000" b="0" i="0" u="none" strike="noStrike" cap="none" baseline="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ru-RU" sz="1000" b="0" i="0" u="none" strike="noStrike" cap="none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карточки)</a:t>
                      </a:r>
                      <a:endParaRPr lang="ru-RU" sz="1000" b="0" dirty="0">
                        <a:solidFill>
                          <a:schemeClr val="tx2">
                            <a:lumMod val="25000"/>
                          </a:schemeClr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EDE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-10 000,00</a:t>
                      </a:r>
                      <a:endParaRPr lang="ru-RU" sz="1000" b="0" dirty="0">
                        <a:solidFill>
                          <a:schemeClr val="tx2">
                            <a:lumMod val="25000"/>
                          </a:schemeClr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EDE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- </a:t>
                      </a:r>
                      <a:r>
                        <a:rPr lang="ru-RU" sz="1000" b="0" i="0" u="none" strike="noStrike" cap="none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Индивидуальный предприниматель Лисицкий Дмитрий Сергеевич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EDE">
                        <a:alpha val="4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249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b="0" dirty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B6B6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- </a:t>
                      </a:r>
                      <a:r>
                        <a:rPr lang="ru-RU" sz="1000" b="0" i="0" u="none" strike="noStrike" cap="none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Топливо для транспортировки снаряжения и участников проекта к местам </a:t>
                      </a:r>
                      <a:r>
                        <a:rPr lang="ru-RU" sz="1000" b="0" i="0" u="none" strike="noStrike" cap="none" dirty="0" err="1" smtClean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проведениявыездных</a:t>
                      </a:r>
                      <a:r>
                        <a:rPr lang="ru-RU" sz="1000" b="0" i="0" u="none" strike="noStrike" cap="none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мероприятий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B6B6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- 10 000,00</a:t>
                      </a:r>
                      <a:endParaRPr lang="ru-RU" sz="1000" b="0" dirty="0">
                        <a:solidFill>
                          <a:schemeClr val="tx2">
                            <a:lumMod val="25000"/>
                          </a:schemeClr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B6B6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- </a:t>
                      </a:r>
                      <a:r>
                        <a:rPr lang="ru-RU" sz="1000" b="0" i="0" u="none" strike="noStrike" cap="none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Личный вклад организации-заявителя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ru-RU" sz="1000" b="0" dirty="0">
                        <a:solidFill>
                          <a:schemeClr val="tx2">
                            <a:lumMod val="25000"/>
                          </a:schemeClr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B6B6">
                        <a:alpha val="4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042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b="0" dirty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5D5D5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- Специальный</a:t>
                      </a:r>
                      <a:r>
                        <a:rPr lang="ru-RU" sz="1000" b="0" baseline="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 инструмент, строительные материалы для проведения </a:t>
                      </a:r>
                      <a:r>
                        <a:rPr lang="ru-RU" sz="1000" b="0" baseline="0" dirty="0" err="1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тезнического</a:t>
                      </a:r>
                      <a:r>
                        <a:rPr lang="ru-RU" sz="1000" b="0" baseline="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 обслуживания </a:t>
                      </a:r>
                      <a:r>
                        <a:rPr lang="ru-RU" sz="1000" b="0" baseline="0" dirty="0" err="1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скалодромного</a:t>
                      </a:r>
                      <a:r>
                        <a:rPr lang="ru-RU" sz="1000" b="0" baseline="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 комплекса</a:t>
                      </a:r>
                      <a:endParaRPr lang="ru-RU" sz="1000" b="0" dirty="0">
                        <a:solidFill>
                          <a:schemeClr val="tx2">
                            <a:lumMod val="25000"/>
                          </a:schemeClr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5D5D5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-20 000,00</a:t>
                      </a:r>
                      <a:endParaRPr lang="ru-RU" sz="1000" b="0" dirty="0">
                        <a:solidFill>
                          <a:schemeClr val="tx2">
                            <a:lumMod val="25000"/>
                          </a:schemeClr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5D5D5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- </a:t>
                      </a:r>
                      <a:r>
                        <a:rPr lang="ru-RU" sz="1000" b="0" i="0" u="none" strike="noStrike" cap="none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Личный вклад организации-заявителя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ru-RU" sz="1000" b="0" dirty="0">
                        <a:solidFill>
                          <a:schemeClr val="tx2">
                            <a:lumMod val="25000"/>
                          </a:schemeClr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5D5D5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5905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b="0" dirty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B6B6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- Спортивное снаряжение для проведения</a:t>
                      </a:r>
                      <a:r>
                        <a:rPr lang="ru-RU" sz="1000" b="0" baseline="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 учебно-тренировочных занятий на </a:t>
                      </a:r>
                      <a:r>
                        <a:rPr lang="ru-RU" sz="1000" b="0" baseline="0" dirty="0" err="1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скалодромном</a:t>
                      </a:r>
                      <a:r>
                        <a:rPr lang="ru-RU" sz="1000" b="0" baseline="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 комплексе и на выездных мероприятиях (веревки, карабины, блок-тормозы, блок-ролики, каски, страховочные системы, спусковые и подъемные устройства, скальные крюки и пр. по согласованию с инструкторами)</a:t>
                      </a:r>
                      <a:endParaRPr lang="ru-RU" sz="1000" b="0" dirty="0">
                        <a:solidFill>
                          <a:schemeClr val="tx2">
                            <a:lumMod val="25000"/>
                          </a:schemeClr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B6B6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-200 </a:t>
                      </a:r>
                      <a:r>
                        <a:rPr lang="ru-RU" sz="1000" b="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000,00</a:t>
                      </a:r>
                      <a:endParaRPr lang="ru-RU" sz="1000" b="0" dirty="0">
                        <a:solidFill>
                          <a:schemeClr val="tx2">
                            <a:lumMod val="25000"/>
                          </a:schemeClr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B6B6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- Запрашиваемая</a:t>
                      </a:r>
                      <a:r>
                        <a:rPr lang="ru-RU" sz="1000" b="0" baseline="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 сумма</a:t>
                      </a:r>
                      <a:endParaRPr lang="ru-RU" sz="1000" b="0" dirty="0">
                        <a:solidFill>
                          <a:schemeClr val="tx2">
                            <a:lumMod val="25000"/>
                          </a:schemeClr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B6B6">
                        <a:alpha val="4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-89179" y="3600465"/>
            <a:ext cx="386681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u="sng" dirty="0">
                <a:solidFill>
                  <a:schemeClr val="tx2">
                    <a:lumMod val="25000"/>
                  </a:schemeClr>
                </a:solidFill>
              </a:rPr>
              <a:t>Нематериальные ресурсы:</a:t>
            </a:r>
            <a:endParaRPr lang="ru-RU" sz="1050" dirty="0">
              <a:solidFill>
                <a:schemeClr val="tx2">
                  <a:lumMod val="25000"/>
                </a:schemeClr>
              </a:solidFill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5835687"/>
              </p:ext>
            </p:extLst>
          </p:nvPr>
        </p:nvGraphicFramePr>
        <p:xfrm>
          <a:off x="0" y="3812126"/>
          <a:ext cx="8160100" cy="1127760"/>
        </p:xfrm>
        <a:graphic>
          <a:graphicData uri="http://schemas.openxmlformats.org/drawingml/2006/table">
            <a:tbl>
              <a:tblPr firstRow="1" bandRow="1">
                <a:tableStyleId>{F6A0FDD9-1542-4897-8B34-9ECA02668951}</a:tableStyleId>
              </a:tblPr>
              <a:tblGrid>
                <a:gridCol w="54993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607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3071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ru-RU" sz="10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b="0" dirty="0">
                          <a:solidFill>
                            <a:schemeClr val="bg1"/>
                          </a:solidFill>
                        </a:rPr>
                        <a:t>Количественная оценка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404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302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b="0" dirty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Количество человек, участвующих в реализации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EDE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- 7</a:t>
                      </a:r>
                      <a:endParaRPr lang="ru-RU" sz="1000" b="0" dirty="0">
                        <a:solidFill>
                          <a:schemeClr val="tx2">
                            <a:lumMod val="25000"/>
                          </a:schemeClr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EDE">
                        <a:alpha val="4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302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dirty="0"/>
                        <a:t>Интеллектуальное </a:t>
                      </a:r>
                      <a:r>
                        <a:rPr lang="ru-RU" sz="1000" dirty="0" err="1"/>
                        <a:t>волонтерство</a:t>
                      </a:r>
                      <a:r>
                        <a:rPr lang="ru-RU" sz="1000" dirty="0"/>
                        <a:t> </a:t>
                      </a:r>
                      <a:r>
                        <a:rPr lang="ru-RU" sz="1000" b="1" dirty="0"/>
                        <a:t>—</a:t>
                      </a:r>
                      <a:r>
                        <a:rPr lang="ru-RU" sz="1000" dirty="0"/>
                        <a:t> количество человек, </a:t>
                      </a:r>
                      <a:r>
                        <a:rPr lang="ru-RU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cs typeface="Arial"/>
                          <a:sym typeface="Arial"/>
                        </a:rPr>
                        <a:t>предоставляющих безвозмездную помощь своими профессиональными навыками или знаниями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B6B6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-</a:t>
                      </a:r>
                      <a:r>
                        <a:rPr lang="ru-RU" sz="1000" b="0" baseline="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 Не менее 10</a:t>
                      </a:r>
                      <a:endParaRPr lang="ru-RU" sz="1000" b="0" dirty="0">
                        <a:solidFill>
                          <a:schemeClr val="tx2">
                            <a:lumMod val="25000"/>
                          </a:schemeClr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B6B6">
                        <a:alpha val="4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302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b="0" dirty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Количество</a:t>
                      </a:r>
                      <a:r>
                        <a:rPr lang="ru-RU" sz="1000" b="0" baseline="0" dirty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 новостей в информационных ресурсах о продвижении проекта</a:t>
                      </a:r>
                      <a:endParaRPr lang="ru-RU" sz="1000" b="0" dirty="0">
                        <a:solidFill>
                          <a:schemeClr val="tx2">
                            <a:lumMod val="25000"/>
                          </a:schemeClr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5D5D5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- Не менее 50</a:t>
                      </a:r>
                      <a:endParaRPr lang="ru-RU" sz="1000" b="0" dirty="0">
                        <a:solidFill>
                          <a:schemeClr val="tx2">
                            <a:lumMod val="25000"/>
                          </a:schemeClr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5D5D5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D1F4F24-CAC9-4A39-A5BF-CB00CD8EC9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350" y="181111"/>
            <a:ext cx="713061" cy="50896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CCE7ED1-D06C-41C3-A92F-ECF099E0F3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0845" y="194470"/>
            <a:ext cx="1795720" cy="48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662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65" y="2580054"/>
            <a:ext cx="9144000" cy="256344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919"/>
            <a:ext cx="9144000" cy="86164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94000" y="896249"/>
            <a:ext cx="3132000" cy="45719"/>
          </a:xfrm>
          <a:prstGeom prst="rect">
            <a:avLst/>
          </a:prstGeom>
          <a:gradFill flip="none" rotWithShape="1">
            <a:gsLst>
              <a:gs pos="0">
                <a:srgbClr val="D5D5D5"/>
              </a:gs>
              <a:gs pos="100000">
                <a:srgbClr val="A2124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990483" y="334110"/>
            <a:ext cx="3386025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  <a:spcAft>
                <a:spcPts val="10"/>
              </a:spcAft>
            </a:pPr>
            <a:r>
              <a:rPr lang="ru-RU" sz="2000" b="1" dirty="0">
                <a:solidFill>
                  <a:schemeClr val="tx2">
                    <a:lumMod val="25000"/>
                  </a:schemeClr>
                </a:solidFill>
                <a:latin typeface="+mn-lt"/>
              </a:rPr>
              <a:t>Ключевые показатели </a:t>
            </a:r>
          </a:p>
          <a:p>
            <a:pPr>
              <a:lnSpc>
                <a:spcPts val="2000"/>
              </a:lnSpc>
              <a:spcAft>
                <a:spcPts val="10"/>
              </a:spcAft>
            </a:pPr>
            <a:r>
              <a:rPr lang="ru-RU" sz="2000" b="1" dirty="0">
                <a:solidFill>
                  <a:schemeClr val="tx2">
                    <a:lumMod val="25000"/>
                  </a:schemeClr>
                </a:solidFill>
                <a:latin typeface="+mn-lt"/>
              </a:rPr>
              <a:t>эффективности проекта</a:t>
            </a: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6157839"/>
              </p:ext>
            </p:extLst>
          </p:nvPr>
        </p:nvGraphicFramePr>
        <p:xfrm>
          <a:off x="990483" y="2940353"/>
          <a:ext cx="6933800" cy="2203960"/>
        </p:xfrm>
        <a:graphic>
          <a:graphicData uri="http://schemas.openxmlformats.org/drawingml/2006/table">
            <a:tbl>
              <a:tblPr firstRow="1" bandRow="1">
                <a:tableStyleId>{F6A0FDD9-1542-4897-8B34-9ECA02668951}</a:tableStyleId>
              </a:tblPr>
              <a:tblGrid>
                <a:gridCol w="3466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66900">
                  <a:extLst>
                    <a:ext uri="{9D8B030D-6E8A-4147-A177-3AD203B41FA5}">
                      <a16:colId xmlns:a16="http://schemas.microsoft.com/office/drawing/2014/main" val="2890578323"/>
                    </a:ext>
                  </a:extLst>
                </a:gridCol>
              </a:tblGrid>
              <a:tr h="3175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b="1" dirty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Качественные</a:t>
                      </a:r>
                      <a:r>
                        <a:rPr lang="ru-RU" sz="1000" b="1" baseline="0" dirty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 результаты:</a:t>
                      </a:r>
                      <a:endParaRPr lang="ru-RU" sz="1000" b="1" dirty="0">
                        <a:solidFill>
                          <a:schemeClr val="tx2">
                            <a:lumMod val="25000"/>
                          </a:schemeClr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5D5D5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ru-RU" sz="1000" b="1" dirty="0">
                        <a:solidFill>
                          <a:schemeClr val="tx2">
                            <a:lumMod val="25000"/>
                          </a:schemeClr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5D5D5">
                        <a:alpha val="4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7520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-</a:t>
                      </a:r>
                      <a:r>
                        <a:rPr lang="ru-RU" sz="1000" b="0" baseline="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  укрепление здоровья и повышения иммунитета у лиц пенсионного возраста;</a:t>
                      </a:r>
                      <a:endParaRPr lang="ru-RU" sz="1000" b="0" dirty="0" smtClean="0">
                        <a:solidFill>
                          <a:schemeClr val="tx2">
                            <a:lumMod val="25000"/>
                          </a:schemeClr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B6B6">
                        <a:alpha val="49804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ru-RU" sz="1000" b="0" dirty="0" smtClean="0">
                        <a:solidFill>
                          <a:schemeClr val="tx2">
                            <a:lumMod val="25000"/>
                          </a:schemeClr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B6B6">
                        <a:alpha val="4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7520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- побуждение к физической активности населения пенсионного возраста;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B6B6">
                        <a:alpha val="49804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ru-RU" sz="1000" b="0" dirty="0" smtClean="0">
                        <a:solidFill>
                          <a:schemeClr val="tx2">
                            <a:lumMod val="25000"/>
                          </a:schemeClr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B6B6">
                        <a:alpha val="4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862995"/>
                  </a:ext>
                </a:extLst>
              </a:tr>
              <a:tr h="317520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- снижение уровня депрессии у граждан пенсионного возраста;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B6B6">
                        <a:alpha val="49804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B6B6">
                        <a:alpha val="4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1316006"/>
                  </a:ext>
                </a:extLst>
              </a:tr>
              <a:tr h="317520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- Приобретение новых навыков и умений;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B6B6">
                        <a:alpha val="49804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ru-RU" sz="1000" b="0" dirty="0" smtClean="0">
                        <a:solidFill>
                          <a:schemeClr val="tx2">
                            <a:lumMod val="25000"/>
                          </a:schemeClr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B6B6">
                        <a:alpha val="4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431773"/>
                  </a:ext>
                </a:extLst>
              </a:tr>
              <a:tr h="298840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-  повышение общей устойчивости к стрессу;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5D5D5">
                        <a:alpha val="49804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5D5D5">
                        <a:alpha val="4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7520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- пропаганда здорового образа жизни.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A2124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B6B6">
                        <a:alpha val="49804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A2124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B6B6">
                        <a:alpha val="4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id="{85E8B518-45F6-47C8-9D53-F35FA14F94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9462884"/>
              </p:ext>
            </p:extLst>
          </p:nvPr>
        </p:nvGraphicFramePr>
        <p:xfrm>
          <a:off x="981241" y="967585"/>
          <a:ext cx="6933801" cy="1973580"/>
        </p:xfrm>
        <a:graphic>
          <a:graphicData uri="http://schemas.openxmlformats.org/drawingml/2006/table">
            <a:tbl>
              <a:tblPr firstRow="1" bandRow="1">
                <a:tableStyleId>{F6A0FDD9-1542-4897-8B34-9ECA02668951}</a:tableStyleId>
              </a:tblPr>
              <a:tblGrid>
                <a:gridCol w="41503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08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26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5492">
                <a:tc rowSpan="2"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ru-RU" sz="1000" b="0" i="0" u="none" strike="noStrike" cap="none" dirty="0">
                          <a:solidFill>
                            <a:schemeClr val="bg1"/>
                          </a:solidFill>
                          <a:latin typeface="Arial"/>
                          <a:cs typeface="Arial"/>
                          <a:sym typeface="Arial"/>
                        </a:rPr>
                        <a:t>Количественные показатели </a:t>
                      </a:r>
                    </a:p>
                    <a:p>
                      <a:pPr marL="0" indent="0" algn="l">
                        <a:buNone/>
                      </a:pPr>
                      <a:r>
                        <a:rPr lang="ru-RU" sz="900" b="0" i="0" u="none" strike="noStrike" cap="none" dirty="0">
                          <a:solidFill>
                            <a:schemeClr val="bg1"/>
                          </a:solidFill>
                          <a:latin typeface="Arial"/>
                          <a:cs typeface="Arial"/>
                          <a:sym typeface="Arial"/>
                        </a:rPr>
                        <a:t>    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900" b="0" dirty="0">
                          <a:solidFill>
                            <a:schemeClr val="bg1"/>
                          </a:solidFill>
                        </a:rPr>
                        <a:t>Значение показателя</a:t>
                      </a:r>
                    </a:p>
                  </a:txBody>
                  <a:tcPr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C3B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ru-RU" sz="900" b="0" dirty="0">
                        <a:solidFill>
                          <a:schemeClr val="bg1"/>
                        </a:solidFill>
                      </a:endParaRPr>
                    </a:p>
                  </a:txBody>
                  <a:tcPr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3962">
                <a:tc vMerge="1">
                  <a:txBody>
                    <a:bodyPr/>
                    <a:lstStyle/>
                    <a:p>
                      <a:pPr algn="ctr"/>
                      <a:endParaRPr lang="ru-RU" sz="900" b="0" dirty="0">
                        <a:solidFill>
                          <a:schemeClr val="bg1"/>
                        </a:solidFill>
                      </a:endParaRPr>
                    </a:p>
                  </a:txBody>
                  <a:tcPr anchor="b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900" b="0" dirty="0">
                          <a:solidFill>
                            <a:schemeClr val="bg1"/>
                          </a:solidFill>
                        </a:rPr>
                        <a:t>Текущее значение</a:t>
                      </a:r>
                    </a:p>
                  </a:txBody>
                  <a:tcPr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900" b="0" dirty="0">
                          <a:solidFill>
                            <a:schemeClr val="bg1"/>
                          </a:solidFill>
                        </a:rPr>
                        <a:t>Целевое состояние</a:t>
                      </a:r>
                      <a:r>
                        <a:rPr lang="ru-RU" sz="1050" b="1" dirty="0">
                          <a:solidFill>
                            <a:srgbClr val="008C3B"/>
                          </a:solidFill>
                        </a:rPr>
                        <a:t>*</a:t>
                      </a:r>
                      <a:endParaRPr lang="ru-RU" sz="900" b="1" dirty="0">
                        <a:solidFill>
                          <a:srgbClr val="008C3B"/>
                        </a:solidFill>
                      </a:endParaRPr>
                    </a:p>
                  </a:txBody>
                  <a:tcPr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539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- </a:t>
                      </a:r>
                      <a:r>
                        <a:rPr lang="ru-RU" sz="10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  <a:sym typeface="Arial"/>
                        </a:rPr>
                        <a:t>К</a:t>
                      </a:r>
                      <a:r>
                        <a:rPr lang="ru-RU" sz="10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оличество </a:t>
                      </a:r>
                      <a:r>
                        <a:rPr lang="ru-RU" sz="1000" b="0" i="0" u="none" strike="noStrike" cap="non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благополучателей</a:t>
                      </a:r>
                      <a:r>
                        <a:rPr lang="ru-RU" sz="10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, работа с которыми проводилась на регулярной основе</a:t>
                      </a:r>
                      <a:endParaRPr lang="ru-RU" sz="1000" b="0" dirty="0" smtClean="0">
                        <a:solidFill>
                          <a:schemeClr val="tx2">
                            <a:lumMod val="25000"/>
                          </a:schemeClr>
                        </a:solidFill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- 0</a:t>
                      </a:r>
                      <a:endParaRPr lang="ru-RU" sz="1000" dirty="0">
                        <a:solidFill>
                          <a:schemeClr val="tx2">
                            <a:lumMod val="25000"/>
                          </a:schemeClr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- 80</a:t>
                      </a:r>
                      <a:endParaRPr lang="ru-RU" sz="1000" dirty="0">
                        <a:solidFill>
                          <a:schemeClr val="tx2">
                            <a:lumMod val="25000"/>
                          </a:schemeClr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640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- </a:t>
                      </a:r>
                      <a:r>
                        <a:rPr lang="ru-RU" sz="1000" b="0" i="0" u="none" strike="noStrike" cap="non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Организованы и проведены физкультурно-оздоровительные и учебно-тренировочные мероприятия</a:t>
                      </a:r>
                      <a:endParaRPr lang="ru-RU" sz="1000" b="0" dirty="0" smtClean="0">
                        <a:solidFill>
                          <a:schemeClr val="tx2">
                            <a:lumMod val="25000"/>
                          </a:schemeClr>
                        </a:solidFill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- 0</a:t>
                      </a:r>
                      <a:endParaRPr lang="ru-RU" sz="1000" dirty="0">
                        <a:solidFill>
                          <a:schemeClr val="tx2">
                            <a:lumMod val="25000"/>
                          </a:schemeClr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- 31</a:t>
                      </a:r>
                      <a:endParaRPr lang="ru-RU" sz="1000" dirty="0">
                        <a:solidFill>
                          <a:schemeClr val="tx2">
                            <a:lumMod val="25000"/>
                          </a:schemeClr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8614"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- Количество пенсионеров, на регулярной основе занимающихся</a:t>
                      </a:r>
                      <a:r>
                        <a:rPr lang="ru-RU" sz="1000" b="0" baseline="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 спортом</a:t>
                      </a:r>
                      <a:endParaRPr lang="ru-RU" sz="1000" b="0" dirty="0">
                        <a:solidFill>
                          <a:schemeClr val="tx2">
                            <a:lumMod val="25000"/>
                          </a:schemeClr>
                        </a:solidFill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- 11 242 человека (17,6 % от общей численности на 2019 год)</a:t>
                      </a:r>
                      <a:endParaRPr lang="ru-RU" sz="1000" dirty="0">
                        <a:solidFill>
                          <a:schemeClr val="tx2">
                            <a:lumMod val="25000"/>
                          </a:schemeClr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- 100%</a:t>
                      </a:r>
                      <a:endParaRPr lang="ru-RU" sz="1000" dirty="0">
                        <a:solidFill>
                          <a:schemeClr val="tx2">
                            <a:lumMod val="25000"/>
                          </a:schemeClr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5EBFF6D-9388-4A05-B8D6-54D0FAC421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350" y="181111"/>
            <a:ext cx="713061" cy="50896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5EA0024-5637-4B38-B7A2-92B309A098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0845" y="194470"/>
            <a:ext cx="1795720" cy="48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044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4100"/>
            <a:ext cx="9144000" cy="28194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919"/>
            <a:ext cx="9144000" cy="86164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93999" y="889175"/>
            <a:ext cx="3232059" cy="56756"/>
          </a:xfrm>
          <a:prstGeom prst="rect">
            <a:avLst/>
          </a:prstGeom>
          <a:gradFill flip="none" rotWithShape="1">
            <a:gsLst>
              <a:gs pos="0">
                <a:srgbClr val="D5D5D5"/>
              </a:gs>
              <a:gs pos="100000">
                <a:srgbClr val="A2124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694661" y="547088"/>
            <a:ext cx="3814278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  <a:spcAft>
                <a:spcPts val="10"/>
              </a:spcAft>
            </a:pPr>
            <a:r>
              <a:rPr lang="ru-RU" sz="1800" b="1" dirty="0">
                <a:solidFill>
                  <a:schemeClr val="tx2">
                    <a:lumMod val="25000"/>
                  </a:schemeClr>
                </a:solidFill>
                <a:latin typeface="+mn-lt"/>
              </a:rPr>
              <a:t>Риски и возможности проекта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27717" y="1156254"/>
            <a:ext cx="386681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u="sng" dirty="0">
                <a:solidFill>
                  <a:schemeClr val="tx2">
                    <a:lumMod val="25000"/>
                  </a:schemeClr>
                </a:solidFill>
              </a:rPr>
              <a:t>Таблица ключевых рисков:</a:t>
            </a:r>
            <a:endParaRPr lang="ru-RU" sz="1050" dirty="0">
              <a:solidFill>
                <a:schemeClr val="tx2">
                  <a:lumMod val="25000"/>
                </a:schemeClr>
              </a:solidFill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9769980"/>
              </p:ext>
            </p:extLst>
          </p:nvPr>
        </p:nvGraphicFramePr>
        <p:xfrm>
          <a:off x="519381" y="1426708"/>
          <a:ext cx="8141816" cy="1887992"/>
        </p:xfrm>
        <a:graphic>
          <a:graphicData uri="http://schemas.openxmlformats.org/drawingml/2006/table">
            <a:tbl>
              <a:tblPr firstRow="1" bandRow="1">
                <a:tableStyleId>{F6A0FDD9-1542-4897-8B34-9ECA02668951}</a:tableStyleId>
              </a:tblPr>
              <a:tblGrid>
                <a:gridCol w="2896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85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46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372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1442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4862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487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8017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b="0" dirty="0">
                          <a:solidFill>
                            <a:schemeClr val="bg1"/>
                          </a:solidFill>
                        </a:rPr>
                        <a:t>№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b="0" dirty="0">
                          <a:solidFill>
                            <a:schemeClr val="bg1"/>
                          </a:solidFill>
                        </a:rPr>
                        <a:t>Риск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b="0" dirty="0">
                          <a:solidFill>
                            <a:schemeClr val="bg1"/>
                          </a:solidFill>
                        </a:rPr>
                        <a:t>Причины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b="0" dirty="0">
                          <a:solidFill>
                            <a:schemeClr val="bg1"/>
                          </a:solidFill>
                        </a:rPr>
                        <a:t>Последствия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b="0" dirty="0">
                          <a:solidFill>
                            <a:schemeClr val="bg1"/>
                          </a:solidFill>
                        </a:rPr>
                        <a:t>Мероприятия по минимизации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b="0" dirty="0">
                          <a:solidFill>
                            <a:schemeClr val="bg1"/>
                          </a:solidFill>
                        </a:rPr>
                        <a:t>Ответственные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b="0" dirty="0">
                          <a:solidFill>
                            <a:schemeClr val="bg1"/>
                          </a:solidFill>
                        </a:rPr>
                        <a:t>Срок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404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465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DEDEDE">
                            <a:shade val="30000"/>
                            <a:satMod val="115000"/>
                          </a:srgbClr>
                        </a:gs>
                        <a:gs pos="100000">
                          <a:srgbClr val="DEDEDE">
                            <a:shade val="67500"/>
                            <a:satMod val="115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Плохие</a:t>
                      </a:r>
                      <a:r>
                        <a:rPr lang="ru-RU" sz="1000" b="0" baseline="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 метеоусловия</a:t>
                      </a:r>
                      <a:endParaRPr lang="ru-RU" sz="1000" b="0" dirty="0" smtClean="0">
                        <a:solidFill>
                          <a:schemeClr val="tx2">
                            <a:lumMod val="25000"/>
                          </a:schemeClr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EDE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Природные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EDE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Невозможность</a:t>
                      </a:r>
                      <a:r>
                        <a:rPr lang="ru-RU" sz="1000" b="0" baseline="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 проведения некоторых мероприятий на открытом воздухе</a:t>
                      </a:r>
                      <a:endParaRPr lang="ru-RU" sz="1000" b="0" dirty="0" smtClean="0">
                        <a:solidFill>
                          <a:schemeClr val="tx2">
                            <a:lumMod val="25000"/>
                          </a:schemeClr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EDE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Создание</a:t>
                      </a:r>
                      <a:r>
                        <a:rPr lang="ru-RU" sz="1000" b="0" baseline="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 подвижного графика мероприятий (есть возможность переноса мероприятий на другой день)</a:t>
                      </a:r>
                      <a:endParaRPr lang="ru-RU" sz="1000" b="0" dirty="0" smtClean="0">
                        <a:solidFill>
                          <a:schemeClr val="tx2">
                            <a:lumMod val="25000"/>
                          </a:schemeClr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EDE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ru-RU" sz="1000" b="0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EDE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ru-RU" sz="1000" b="0" dirty="0" smtClean="0">
                        <a:solidFill>
                          <a:schemeClr val="tx2">
                            <a:lumMod val="25000"/>
                          </a:schemeClr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DEDE">
                        <a:alpha val="4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43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b="0" dirty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B6B6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Нарушение ТБ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B6B6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Неаккуратность 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B6B6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Травмы </a:t>
                      </a:r>
                      <a:r>
                        <a:rPr lang="ru-RU" sz="1000" b="0" baseline="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на занятиях</a:t>
                      </a:r>
                      <a:endParaRPr lang="ru-RU" sz="1000" b="0" dirty="0" smtClean="0">
                        <a:solidFill>
                          <a:schemeClr val="tx2">
                            <a:lumMod val="25000"/>
                          </a:schemeClr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B6B6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Обеспечение постоянной гимнастической и верхней страховки на</a:t>
                      </a:r>
                      <a:r>
                        <a:rPr lang="ru-RU" sz="1000" b="0" baseline="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 любой высоте</a:t>
                      </a:r>
                      <a:endParaRPr lang="ru-RU" sz="1000" b="0" dirty="0" smtClean="0">
                        <a:solidFill>
                          <a:schemeClr val="tx2">
                            <a:lumMod val="25000"/>
                          </a:schemeClr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B6B6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ru-RU" sz="1000" b="0" dirty="0">
                        <a:solidFill>
                          <a:schemeClr val="tx2">
                            <a:lumMod val="25000"/>
                          </a:schemeClr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B6B6">
                        <a:alpha val="4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ru-RU" sz="1000" b="0" dirty="0">
                        <a:solidFill>
                          <a:schemeClr val="tx2">
                            <a:lumMod val="25000"/>
                          </a:schemeClr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B6B6">
                        <a:alpha val="4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ABEFED3-5EDF-437F-B75B-6A5830B8DF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350" y="181111"/>
            <a:ext cx="713061" cy="50896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2A7CBA3-D5A2-48DC-9281-CB2F906553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0845" y="194470"/>
            <a:ext cx="1795720" cy="48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531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8753" y="3045388"/>
            <a:ext cx="2797482" cy="2098112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094000" y="883637"/>
            <a:ext cx="1636588" cy="45719"/>
          </a:xfrm>
          <a:prstGeom prst="rect">
            <a:avLst/>
          </a:prstGeom>
          <a:gradFill flip="none" rotWithShape="1">
            <a:gsLst>
              <a:gs pos="0">
                <a:srgbClr val="D5D5D5"/>
              </a:gs>
              <a:gs pos="100000">
                <a:srgbClr val="6C6C6C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919"/>
            <a:ext cx="9144000" cy="86164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350" y="181111"/>
            <a:ext cx="713061" cy="5089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94946" y="605767"/>
            <a:ext cx="1796860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  <a:spcAft>
                <a:spcPts val="10"/>
              </a:spcAft>
            </a:pPr>
            <a:r>
              <a:rPr lang="ru-RU" sz="2000" b="1" dirty="0">
                <a:solidFill>
                  <a:schemeClr val="tx2">
                    <a:lumMod val="25000"/>
                  </a:schemeClr>
                </a:solidFill>
                <a:latin typeface="+mn-lt"/>
              </a:rPr>
              <a:t>Приложения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7052CF8-E1C8-4488-A711-A82B61E96F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0845" y="194470"/>
            <a:ext cx="1795720" cy="48933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014256"/>
            <a:ext cx="2628900" cy="39421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36698" y="836815"/>
            <a:ext cx="2287674" cy="30502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41666" y="911361"/>
            <a:ext cx="3047087" cy="406278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63964" y="827672"/>
            <a:ext cx="2232772" cy="2232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03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0430"/>
            <a:ext cx="9144000" cy="86164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6164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94000" y="896249"/>
            <a:ext cx="2029590" cy="45719"/>
          </a:xfrm>
          <a:prstGeom prst="rect">
            <a:avLst/>
          </a:prstGeom>
          <a:gradFill flip="none" rotWithShape="1">
            <a:gsLst>
              <a:gs pos="0">
                <a:srgbClr val="47D04D"/>
              </a:gs>
              <a:gs pos="100000">
                <a:srgbClr val="008C3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0069"/>
            <a:ext cx="9144000" cy="146343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87552" y="518663"/>
            <a:ext cx="3722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"/>
              </a:spcAft>
            </a:pPr>
            <a:r>
              <a:rPr lang="ru-RU" sz="2400" b="1" dirty="0">
                <a:solidFill>
                  <a:schemeClr val="tx2">
                    <a:lumMod val="25000"/>
                  </a:schemeClr>
                </a:solidFill>
                <a:latin typeface="+mn-lt"/>
              </a:rPr>
              <a:t>Цель проекта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717" y="4571503"/>
            <a:ext cx="3380539" cy="8020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131213" y="1258214"/>
            <a:ext cx="71575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/>
              <a:t>Цель проекта:</a:t>
            </a:r>
            <a:endParaRPr lang="ru-RU" sz="1100" dirty="0"/>
          </a:p>
        </p:txBody>
      </p:sp>
      <p:sp>
        <p:nvSpPr>
          <p:cNvPr id="14" name="TextBox 13"/>
          <p:cNvSpPr txBox="1"/>
          <p:nvPr/>
        </p:nvSpPr>
        <p:spPr>
          <a:xfrm>
            <a:off x="1131213" y="1568627"/>
            <a:ext cx="7157546" cy="618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440"/>
              </a:lnSpc>
            </a:pPr>
            <a:r>
              <a:rPr lang="ru-RU" sz="1100" dirty="0" smtClean="0"/>
              <a:t>Содействие социализации и занятости людей пожилого возраста, содействие приобретению ими новых навыков, повышение их социальной активности, привлечение к регулярным занятиям спортом, пропаганда здорового образа жизни.</a:t>
            </a:r>
            <a:endParaRPr lang="ru-RU" sz="1100" dirty="0"/>
          </a:p>
        </p:txBody>
      </p:sp>
      <p:sp>
        <p:nvSpPr>
          <p:cNvPr id="15" name="TextBox 14"/>
          <p:cNvSpPr txBox="1"/>
          <p:nvPr/>
        </p:nvSpPr>
        <p:spPr>
          <a:xfrm>
            <a:off x="1131213" y="2779280"/>
            <a:ext cx="71575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/>
              <a:t>Актуальность и социальная значимость проекта:</a:t>
            </a:r>
            <a:endParaRPr lang="ru-RU" sz="1100" dirty="0"/>
          </a:p>
        </p:txBody>
      </p:sp>
      <p:sp>
        <p:nvSpPr>
          <p:cNvPr id="16" name="TextBox 15"/>
          <p:cNvSpPr txBox="1"/>
          <p:nvPr/>
        </p:nvSpPr>
        <p:spPr>
          <a:xfrm>
            <a:off x="1131213" y="3089693"/>
            <a:ext cx="7157546" cy="1349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440"/>
              </a:lnSpc>
            </a:pPr>
            <a:r>
              <a:rPr lang="ru-RU" sz="1100" dirty="0" smtClean="0"/>
              <a:t>Почти пятая часть населения Белгородской области – люди пожилого возраста.</a:t>
            </a:r>
            <a:r>
              <a:rPr lang="ru-RU" sz="1200" dirty="0"/>
              <a:t> </a:t>
            </a:r>
            <a:r>
              <a:rPr lang="ru-RU" sz="1200" dirty="0" smtClean="0"/>
              <a:t>И одной из </a:t>
            </a:r>
            <a:r>
              <a:rPr lang="ru-RU" sz="1200" dirty="0"/>
              <a:t>главных </a:t>
            </a:r>
            <a:r>
              <a:rPr lang="ru-RU" sz="1200" dirty="0" smtClean="0"/>
              <a:t>проблем, </a:t>
            </a:r>
            <a:r>
              <a:rPr lang="ru-RU" sz="1200" dirty="0"/>
              <a:t>с которой сталкивается </a:t>
            </a:r>
            <a:r>
              <a:rPr lang="ru-RU" sz="1200" dirty="0" smtClean="0"/>
              <a:t>человек, выйдя на пенсию, </a:t>
            </a:r>
            <a:r>
              <a:rPr lang="ru-RU" sz="1200" dirty="0"/>
              <a:t>является потеря социальной среды, стимулирующей </a:t>
            </a:r>
            <a:r>
              <a:rPr lang="ru-RU" sz="1200" dirty="0" smtClean="0"/>
              <a:t>человека к активной деятельности, </a:t>
            </a:r>
            <a:r>
              <a:rPr lang="ru-RU" sz="1200" dirty="0"/>
              <a:t>а не имея ее организм начинаем постепенно </a:t>
            </a:r>
            <a:r>
              <a:rPr lang="ru-RU" sz="1200" dirty="0" smtClean="0"/>
              <a:t>деградировать. </a:t>
            </a:r>
            <a:r>
              <a:rPr lang="ru-RU" sz="1200" dirty="0"/>
              <a:t>Проект </a:t>
            </a:r>
            <a:r>
              <a:rPr lang="ru-RU" sz="1200" dirty="0" smtClean="0"/>
              <a:t>«В любом возрасте нам доступен </a:t>
            </a:r>
            <a:r>
              <a:rPr lang="ru-RU" sz="1200" dirty="0" err="1" smtClean="0"/>
              <a:t>скалодром</a:t>
            </a:r>
            <a:r>
              <a:rPr lang="ru-RU" sz="1200" dirty="0" smtClean="0"/>
              <a:t>» </a:t>
            </a:r>
            <a:r>
              <a:rPr lang="ru-RU" sz="1200" dirty="0"/>
              <a:t>будет являться </a:t>
            </a:r>
            <a:r>
              <a:rPr lang="ru-RU" sz="1200" dirty="0" smtClean="0"/>
              <a:t>стимулом </a:t>
            </a:r>
            <a:r>
              <a:rPr lang="ru-RU" sz="1200" dirty="0"/>
              <a:t>к возвращению в активную социальную среду, </a:t>
            </a:r>
            <a:r>
              <a:rPr lang="ru-RU" sz="1200" dirty="0" smtClean="0"/>
              <a:t>к занятиям </a:t>
            </a:r>
            <a:r>
              <a:rPr lang="ru-RU" sz="1200" dirty="0"/>
              <a:t>физической культурой и спортом старшего </a:t>
            </a:r>
            <a:r>
              <a:rPr lang="ru-RU" sz="1200" dirty="0" smtClean="0"/>
              <a:t>поколения. Так же будет проводиться работа по приобретению новых навыков, касающихся горной подготовки.</a:t>
            </a:r>
            <a:endParaRPr lang="ru-RU" sz="1200" dirty="0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7E0070D-0D71-4505-8FEF-A992761B99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350" y="181111"/>
            <a:ext cx="713061" cy="50896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3F4AA44-1A66-41B7-AEA8-775E79856C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0845" y="194470"/>
            <a:ext cx="1795720" cy="48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832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6164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94000" y="896249"/>
            <a:ext cx="2029590" cy="45719"/>
          </a:xfrm>
          <a:prstGeom prst="rect">
            <a:avLst/>
          </a:prstGeom>
          <a:gradFill flip="none" rotWithShape="1">
            <a:gsLst>
              <a:gs pos="0">
                <a:srgbClr val="47D04D"/>
              </a:gs>
              <a:gs pos="100000">
                <a:srgbClr val="008C3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0069"/>
            <a:ext cx="9144000" cy="146343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80237" y="514862"/>
            <a:ext cx="3722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"/>
              </a:spcAft>
            </a:pPr>
            <a:r>
              <a:rPr lang="ru-RU" sz="2400" b="1" dirty="0">
                <a:solidFill>
                  <a:schemeClr val="tx2">
                    <a:lumMod val="25000"/>
                  </a:schemeClr>
                </a:solidFill>
                <a:latin typeface="+mn-lt"/>
              </a:rPr>
              <a:t>Цель проекта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7811" y="992941"/>
            <a:ext cx="19923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b="1" u="sng" dirty="0"/>
              <a:t>Задачи:</a:t>
            </a:r>
            <a:endParaRPr lang="ru-RU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97809" y="2717361"/>
            <a:ext cx="1992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b="1" u="sng" dirty="0"/>
              <a:t>Место реализации</a:t>
            </a:r>
          </a:p>
          <a:p>
            <a:pPr algn="r"/>
            <a:r>
              <a:rPr lang="ru-RU" sz="1200" b="1" u="sng" dirty="0"/>
              <a:t>проекта:</a:t>
            </a:r>
            <a:endParaRPr lang="ru-RU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97810" y="3367808"/>
            <a:ext cx="19923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b="1" u="sng" dirty="0"/>
              <a:t>Участники проекта:</a:t>
            </a:r>
            <a:endParaRPr lang="ru-RU" sz="1200" dirty="0"/>
          </a:p>
        </p:txBody>
      </p:sp>
      <p:sp>
        <p:nvSpPr>
          <p:cNvPr id="2" name="TextBox 1"/>
          <p:cNvSpPr txBox="1"/>
          <p:nvPr/>
        </p:nvSpPr>
        <p:spPr>
          <a:xfrm>
            <a:off x="2306726" y="1040706"/>
            <a:ext cx="6837274" cy="161582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ru-RU" sz="1100" dirty="0" smtClean="0"/>
              <a:t>Создать условия для посещения комплекса </a:t>
            </a:r>
            <a:r>
              <a:rPr lang="ru-RU" sz="1100" dirty="0" err="1" smtClean="0"/>
              <a:t>скалодромов</a:t>
            </a:r>
            <a:r>
              <a:rPr lang="ru-RU" sz="1100" dirty="0" smtClean="0"/>
              <a:t> людьми пожилого возраста</a:t>
            </a:r>
          </a:p>
          <a:p>
            <a:pPr marL="171450" indent="-171450">
              <a:buFontTx/>
              <a:buChar char="-"/>
            </a:pPr>
            <a:r>
              <a:rPr lang="ru-RU" sz="1100" dirty="0" smtClean="0"/>
              <a:t>Подготовить материально-техническую базу, необходимую для освоения навыков горной подготовки и </a:t>
            </a:r>
            <a:r>
              <a:rPr lang="ru-RU" sz="1100" dirty="0" err="1" smtClean="0"/>
              <a:t>скалодромного</a:t>
            </a:r>
            <a:r>
              <a:rPr lang="ru-RU" sz="1100" dirty="0" smtClean="0"/>
              <a:t> комплекса людьми пожилого возраста</a:t>
            </a:r>
          </a:p>
          <a:p>
            <a:pPr marL="171450" indent="-171450">
              <a:buFontTx/>
              <a:buChar char="-"/>
            </a:pPr>
            <a:r>
              <a:rPr lang="ru-RU" sz="1100" dirty="0"/>
              <a:t>Привлечь </a:t>
            </a:r>
            <a:r>
              <a:rPr lang="ru-RU" sz="1100" dirty="0" smtClean="0"/>
              <a:t>население </a:t>
            </a:r>
            <a:r>
              <a:rPr lang="ru-RU" sz="1100" dirty="0"/>
              <a:t>пенсионного возраста к активной спортивной жизни с возможностью получения </a:t>
            </a:r>
            <a:r>
              <a:rPr lang="ru-RU" sz="1100" dirty="0" smtClean="0"/>
              <a:t>новых </a:t>
            </a:r>
            <a:r>
              <a:rPr lang="ru-RU" sz="1100" dirty="0"/>
              <a:t>знаний, </a:t>
            </a:r>
            <a:r>
              <a:rPr lang="ru-RU" sz="1100" dirty="0" smtClean="0"/>
              <a:t>навыков </a:t>
            </a:r>
            <a:r>
              <a:rPr lang="ru-RU" sz="1100" dirty="0"/>
              <a:t>и умений</a:t>
            </a:r>
            <a:endParaRPr lang="ru-RU" sz="1100" dirty="0" smtClean="0"/>
          </a:p>
          <a:p>
            <a:pPr marL="171450" indent="-171450">
              <a:buFontTx/>
              <a:buChar char="-"/>
            </a:pPr>
            <a:r>
              <a:rPr lang="ru-RU" sz="1100" dirty="0"/>
              <a:t>Сформировать команду </a:t>
            </a:r>
            <a:r>
              <a:rPr lang="ru-RU" sz="1100" dirty="0" smtClean="0"/>
              <a:t>инструкторов </a:t>
            </a:r>
            <a:r>
              <a:rPr lang="ru-RU" sz="1100" dirty="0"/>
              <a:t>для </a:t>
            </a:r>
            <a:r>
              <a:rPr lang="ru-RU" sz="1100" dirty="0" smtClean="0"/>
              <a:t>обучения людей пожилого возраста </a:t>
            </a:r>
            <a:r>
              <a:rPr lang="ru-RU" sz="1100" dirty="0"/>
              <a:t>теоретическим и практическим </a:t>
            </a:r>
            <a:r>
              <a:rPr lang="ru-RU" sz="1100" dirty="0" smtClean="0"/>
              <a:t>навыкам на </a:t>
            </a:r>
            <a:r>
              <a:rPr lang="ru-RU" sz="1100" dirty="0" err="1" smtClean="0"/>
              <a:t>скалодромном</a:t>
            </a:r>
            <a:r>
              <a:rPr lang="ru-RU" sz="1100" dirty="0" smtClean="0"/>
              <a:t> комплексе</a:t>
            </a:r>
          </a:p>
          <a:p>
            <a:pPr marL="171450" indent="-171450">
              <a:buFontTx/>
              <a:buChar char="-"/>
            </a:pPr>
            <a:r>
              <a:rPr lang="ru-RU" sz="1100" dirty="0" smtClean="0"/>
              <a:t>Проведение не менее 26 учебно-тренировочных занятий на </a:t>
            </a:r>
            <a:r>
              <a:rPr lang="ru-RU" sz="1100" dirty="0" err="1" smtClean="0"/>
              <a:t>скалодромном</a:t>
            </a:r>
            <a:r>
              <a:rPr lang="ru-RU" sz="1100" dirty="0" smtClean="0"/>
              <a:t> комплексе</a:t>
            </a:r>
          </a:p>
          <a:p>
            <a:pPr marL="171450" indent="-171450">
              <a:buFontTx/>
              <a:buChar char="-"/>
            </a:pPr>
            <a:r>
              <a:rPr lang="ru-RU" sz="1100" dirty="0"/>
              <a:t>Проведение не менее 5</a:t>
            </a:r>
            <a:r>
              <a:rPr lang="ru-RU" sz="1100" dirty="0" smtClean="0"/>
              <a:t> выездных учебно-тренировочных </a:t>
            </a:r>
            <a:r>
              <a:rPr lang="ru-RU" sz="1100" dirty="0"/>
              <a:t>занятий на </a:t>
            </a:r>
            <a:r>
              <a:rPr lang="ru-RU" sz="1100" dirty="0" smtClean="0"/>
              <a:t>территории </a:t>
            </a:r>
            <a:r>
              <a:rPr lang="ru-RU" sz="1100" dirty="0"/>
              <a:t>К</a:t>
            </a:r>
            <a:r>
              <a:rPr lang="ru-RU" sz="1100" dirty="0" smtClean="0"/>
              <a:t>азацких бугров</a:t>
            </a:r>
            <a:endParaRPr lang="ru-RU" sz="1100" dirty="0"/>
          </a:p>
        </p:txBody>
      </p:sp>
      <p:sp>
        <p:nvSpPr>
          <p:cNvPr id="19" name="TextBox 18"/>
          <p:cNvSpPr txBox="1"/>
          <p:nvPr/>
        </p:nvSpPr>
        <p:spPr>
          <a:xfrm>
            <a:off x="2306726" y="3368441"/>
            <a:ext cx="6959194" cy="26161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r>
              <a:rPr lang="ru-RU" sz="1100" dirty="0"/>
              <a:t>- Пенсионеры (женщины от 55 лет и старше, мужчины от 60 лет и старше</a:t>
            </a:r>
            <a:r>
              <a:rPr lang="ru-RU" sz="1100" dirty="0" smtClean="0"/>
              <a:t>)</a:t>
            </a:r>
            <a:endParaRPr lang="ru-RU" sz="1100" dirty="0"/>
          </a:p>
        </p:txBody>
      </p:sp>
      <p:sp>
        <p:nvSpPr>
          <p:cNvPr id="20" name="TextBox 19"/>
          <p:cNvSpPr txBox="1"/>
          <p:nvPr/>
        </p:nvSpPr>
        <p:spPr>
          <a:xfrm>
            <a:off x="2306726" y="2817388"/>
            <a:ext cx="6837274" cy="26161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r>
              <a:rPr lang="ru-RU" sz="1100" dirty="0"/>
              <a:t>- Белгородская область, </a:t>
            </a:r>
            <a:r>
              <a:rPr lang="ru-RU" sz="1100" dirty="0" err="1"/>
              <a:t>Старооскольский</a:t>
            </a:r>
            <a:r>
              <a:rPr lang="ru-RU" sz="1100" dirty="0"/>
              <a:t> городской </a:t>
            </a:r>
            <a:r>
              <a:rPr lang="ru-RU" sz="1100" dirty="0" smtClean="0"/>
              <a:t>округ</a:t>
            </a:r>
            <a:endParaRPr lang="ru-RU" sz="1100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7A88C81-9125-4A10-9451-B5930180B6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350" y="181111"/>
            <a:ext cx="713061" cy="50896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C400FA7-1492-440A-9AF2-08096F9240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0845" y="194470"/>
            <a:ext cx="1795720" cy="48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797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95011"/>
            <a:ext cx="9144000" cy="19495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6164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94000" y="896249"/>
            <a:ext cx="3132000" cy="45719"/>
          </a:xfrm>
          <a:prstGeom prst="rect">
            <a:avLst/>
          </a:prstGeom>
          <a:gradFill flip="none" rotWithShape="1">
            <a:gsLst>
              <a:gs pos="0">
                <a:srgbClr val="D5D5D5"/>
              </a:gs>
              <a:gs pos="100000">
                <a:srgbClr val="6C6C6C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972976" y="265451"/>
            <a:ext cx="3374048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  <a:spcAft>
                <a:spcPts val="10"/>
              </a:spcAft>
            </a:pPr>
            <a:r>
              <a:rPr lang="ru-RU" sz="1800" b="1" dirty="0">
                <a:solidFill>
                  <a:schemeClr val="tx2">
                    <a:lumMod val="25000"/>
                  </a:schemeClr>
                </a:solidFill>
                <a:latin typeface="+mn-lt"/>
              </a:rPr>
              <a:t>Концепция </a:t>
            </a:r>
          </a:p>
          <a:p>
            <a:pPr>
              <a:lnSpc>
                <a:spcPts val="2000"/>
              </a:lnSpc>
              <a:spcAft>
                <a:spcPts val="10"/>
              </a:spcAft>
            </a:pPr>
            <a:r>
              <a:rPr lang="ru-RU" sz="1800" b="1" dirty="0">
                <a:solidFill>
                  <a:schemeClr val="tx2">
                    <a:lumMod val="25000"/>
                  </a:schemeClr>
                </a:solidFill>
                <a:latin typeface="+mn-lt"/>
              </a:rPr>
              <a:t>и альтернативы проекта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92874" y="1884175"/>
            <a:ext cx="386681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u="sng" dirty="0">
                <a:solidFill>
                  <a:schemeClr val="tx2">
                    <a:lumMod val="25000"/>
                  </a:schemeClr>
                </a:solidFill>
              </a:rPr>
              <a:t>Краткое описание содержания проекта:</a:t>
            </a:r>
            <a:endParaRPr lang="ru-RU" sz="1050" dirty="0">
              <a:solidFill>
                <a:schemeClr val="tx2">
                  <a:lumMod val="25000"/>
                </a:schemeClr>
              </a:solidFill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1237425"/>
              </p:ext>
            </p:extLst>
          </p:nvPr>
        </p:nvGraphicFramePr>
        <p:xfrm>
          <a:off x="128017" y="2177644"/>
          <a:ext cx="8948926" cy="2945808"/>
        </p:xfrm>
        <a:graphic>
          <a:graphicData uri="http://schemas.openxmlformats.org/drawingml/2006/table">
            <a:tbl>
              <a:tblPr firstRow="1" bandRow="1">
                <a:tableStyleId>{F6A0FDD9-1542-4897-8B34-9ECA02668951}</a:tableStyleId>
              </a:tblPr>
              <a:tblGrid>
                <a:gridCol w="8412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895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845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38565"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>
                          <a:solidFill>
                            <a:schemeClr val="bg1"/>
                          </a:solidFill>
                        </a:rPr>
                        <a:t>Варианты реализации</a:t>
                      </a:r>
                    </a:p>
                  </a:txBody>
                  <a:tcPr anchor="b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900" b="0" dirty="0">
                          <a:solidFill>
                            <a:schemeClr val="bg1"/>
                          </a:solidFill>
                        </a:rPr>
                        <a:t>Содержание</a:t>
                      </a:r>
                    </a:p>
                  </a:txBody>
                  <a:tcPr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900" b="0" dirty="0">
                          <a:solidFill>
                            <a:schemeClr val="bg1"/>
                          </a:solidFill>
                        </a:rPr>
                        <a:t>Преимущества</a:t>
                      </a:r>
                    </a:p>
                  </a:txBody>
                  <a:tcPr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900" b="0" dirty="0">
                          <a:solidFill>
                            <a:schemeClr val="bg1"/>
                          </a:solidFill>
                        </a:rPr>
                        <a:t>Недостатки</a:t>
                      </a:r>
                    </a:p>
                  </a:txBody>
                  <a:tcPr anchor="b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94056">
                <a:tc>
                  <a:txBody>
                    <a:bodyPr/>
                    <a:lstStyle/>
                    <a:p>
                      <a:r>
                        <a:rPr lang="ru-RU" sz="1000" b="1" dirty="0">
                          <a:solidFill>
                            <a:schemeClr val="bg1"/>
                          </a:solidFill>
                        </a:rPr>
                        <a:t>Вариант 1</a:t>
                      </a:r>
                    </a:p>
                    <a:p>
                      <a:r>
                        <a:rPr lang="ru-RU" sz="1000" b="0" dirty="0">
                          <a:solidFill>
                            <a:schemeClr val="bg1"/>
                          </a:solidFill>
                        </a:rPr>
                        <a:t>(</a:t>
                      </a:r>
                      <a:r>
                        <a:rPr lang="ru-RU" sz="1000" b="0" dirty="0" smtClean="0">
                          <a:solidFill>
                            <a:schemeClr val="bg1"/>
                          </a:solidFill>
                        </a:rPr>
                        <a:t>выбран-</a:t>
                      </a:r>
                      <a:r>
                        <a:rPr lang="ru-RU" sz="1000" b="0" dirty="0" err="1" smtClean="0">
                          <a:solidFill>
                            <a:schemeClr val="bg1"/>
                          </a:solidFill>
                        </a:rPr>
                        <a:t>ный</a:t>
                      </a:r>
                      <a:r>
                        <a:rPr lang="ru-RU" sz="1000" b="0" dirty="0">
                          <a:solidFill>
                            <a:schemeClr val="bg1"/>
                          </a:solidFill>
                        </a:rPr>
                        <a:t>)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bg1">
                            <a:lumMod val="95000"/>
                            <a:shade val="30000"/>
                            <a:satMod val="115000"/>
                          </a:schemeClr>
                        </a:gs>
                        <a:gs pos="100000">
                          <a:srgbClr val="B6B6B6"/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- Учебно-тренировочные</a:t>
                      </a:r>
                      <a:r>
                        <a:rPr lang="ru-RU" sz="1000" baseline="0" dirty="0" smtClean="0"/>
                        <a:t> занятия будут проводиться на территории </a:t>
                      </a:r>
                      <a:r>
                        <a:rPr lang="ru-RU" sz="1000" baseline="0" dirty="0" err="1" smtClean="0"/>
                        <a:t>скалодромного</a:t>
                      </a:r>
                      <a:r>
                        <a:rPr lang="ru-RU" sz="1000" baseline="0" dirty="0" smtClean="0"/>
                        <a:t> комплекса для подготовки к выездным занятиям</a:t>
                      </a:r>
                      <a:endParaRPr lang="ru-RU" sz="1000" dirty="0"/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- В безопасной и комфортной среде будут освоены все основные правила</a:t>
                      </a:r>
                      <a:r>
                        <a:rPr lang="ru-RU" sz="1000" baseline="0" dirty="0" smtClean="0"/>
                        <a:t> и</a:t>
                      </a:r>
                      <a:r>
                        <a:rPr lang="ru-RU" sz="1000" dirty="0" smtClean="0"/>
                        <a:t> технические приёмы,</a:t>
                      </a:r>
                      <a:r>
                        <a:rPr lang="ru-RU" sz="1000" baseline="0" dirty="0" smtClean="0"/>
                        <a:t> отработаны способы подъемов и спусков со скал, а в сентябре, когда погодные условия будут менее жаркими – будут проведены выездные мероприятия</a:t>
                      </a:r>
                      <a:endParaRPr lang="ru-RU" sz="1000" dirty="0"/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/>
                        <a:t>-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85992">
                <a:tc>
                  <a:txBody>
                    <a:bodyPr/>
                    <a:lstStyle/>
                    <a:p>
                      <a:r>
                        <a:rPr lang="ru-RU" sz="1000" dirty="0"/>
                        <a:t>Вариант 2</a:t>
                      </a:r>
                    </a:p>
                    <a:p>
                      <a:r>
                        <a:rPr lang="ru-RU" sz="1000" dirty="0"/>
                        <a:t>(</a:t>
                      </a:r>
                      <a:r>
                        <a:rPr lang="ru-RU" sz="1000" dirty="0" err="1" smtClean="0"/>
                        <a:t>альтерна-тивный</a:t>
                      </a:r>
                      <a:r>
                        <a:rPr lang="ru-RU" sz="1000" dirty="0"/>
                        <a:t>)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- Учебно-тренировочные</a:t>
                      </a:r>
                      <a:r>
                        <a:rPr lang="ru-RU" sz="1000" baseline="0" dirty="0" smtClean="0"/>
                        <a:t> занятия в помещении и на выезде будут совмещаться на протяжении всей реализации проекта</a:t>
                      </a:r>
                      <a:endParaRPr lang="ru-RU" sz="1000" dirty="0"/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-</a:t>
                      </a:r>
                      <a:endParaRPr lang="ru-RU" sz="1000" dirty="0"/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- Для проведение занятий на выезде уже необходимы какие-то начальные навыки, которые на момент начала реализации проекта будут отсутствовать у участников,</a:t>
                      </a:r>
                      <a:r>
                        <a:rPr lang="ru-RU" sz="1000" baseline="0" dirty="0" smtClean="0"/>
                        <a:t> возможны экстремально-жаркие погодные условия, что делает недопустимым проведение занятий на улице с этой группой лиц.</a:t>
                      </a:r>
                      <a:endParaRPr lang="ru-RU" sz="1000" dirty="0"/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F28AEB2C-13DB-4482-8465-DBF4AF7585CF}"/>
              </a:ext>
            </a:extLst>
          </p:cNvPr>
          <p:cNvSpPr txBox="1"/>
          <p:nvPr/>
        </p:nvSpPr>
        <p:spPr>
          <a:xfrm>
            <a:off x="992873" y="937169"/>
            <a:ext cx="386681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u="sng" dirty="0">
                <a:solidFill>
                  <a:schemeClr val="tx2">
                    <a:lumMod val="25000"/>
                  </a:schemeClr>
                </a:solidFill>
              </a:rPr>
              <a:t>Устраняемые проблемы:</a:t>
            </a:r>
            <a:endParaRPr lang="ru-RU" sz="1050" dirty="0">
              <a:solidFill>
                <a:schemeClr val="tx2">
                  <a:lumMod val="25000"/>
                </a:schemeClr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7889445"/>
              </p:ext>
            </p:extLst>
          </p:nvPr>
        </p:nvGraphicFramePr>
        <p:xfrm>
          <a:off x="1081737" y="1199605"/>
          <a:ext cx="7227580" cy="640080"/>
        </p:xfrm>
        <a:graphic>
          <a:graphicData uri="http://schemas.openxmlformats.org/drawingml/2006/table">
            <a:tbl>
              <a:tblPr firstRow="1" bandRow="1">
                <a:tableStyleId>{F6A0FDD9-1542-4897-8B34-9ECA02668951}</a:tableStyleId>
              </a:tblPr>
              <a:tblGrid>
                <a:gridCol w="7227580">
                  <a:extLst>
                    <a:ext uri="{9D8B030D-6E8A-4147-A177-3AD203B41FA5}">
                      <a16:colId xmlns:a16="http://schemas.microsoft.com/office/drawing/2014/main" val="618373669"/>
                    </a:ext>
                  </a:extLst>
                </a:gridCol>
              </a:tblGrid>
              <a:tr h="616378">
                <a:tc>
                  <a:txBody>
                    <a:bodyPr/>
                    <a:lstStyle/>
                    <a:p>
                      <a:r>
                        <a:rPr lang="ru-RU" sz="900" dirty="0" smtClean="0"/>
                        <a:t>- </a:t>
                      </a:r>
                      <a:r>
                        <a:rPr kumimoji="0" lang="ru-RU" sz="12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cs typeface="Arial"/>
                          <a:sym typeface="Arial"/>
                        </a:rPr>
                        <a:t>Потеря социальной среды людьми пенсионного возраста</a:t>
                      </a:r>
                      <a:endParaRPr lang="ru-RU" sz="900" dirty="0"/>
                    </a:p>
                    <a:p>
                      <a:r>
                        <a:rPr lang="ru-RU" sz="900" dirty="0" smtClean="0"/>
                        <a:t>- </a:t>
                      </a:r>
                      <a:r>
                        <a:rPr kumimoji="0" lang="ru-RU" sz="1200" b="0" i="0" u="none" strike="noStrike" kern="0" cap="none" spc="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Arial"/>
                          <a:cs typeface="Arial"/>
                          <a:sym typeface="Arial"/>
                        </a:rPr>
                        <a:t>Маленький процент вовлечения в систематические занятия физической культурой и спортом старшего поколения</a:t>
                      </a:r>
                      <a:endParaRPr kumimoji="0" lang="ru-RU" sz="1200" b="0" i="0" u="none" strike="noStrike" kern="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7938327"/>
                  </a:ext>
                </a:extLst>
              </a:tr>
            </a:tbl>
          </a:graphicData>
        </a:graphic>
      </p:graphicFrame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DFB3B14-6809-4B16-BA0F-04D950960F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350" y="181111"/>
            <a:ext cx="713061" cy="50896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124D1DA-6851-41C0-A9C8-EBAACD5AAE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0845" y="194470"/>
            <a:ext cx="1795720" cy="48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453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95025"/>
            <a:ext cx="9144000" cy="19547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6164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94000" y="896249"/>
            <a:ext cx="3132000" cy="45719"/>
          </a:xfrm>
          <a:prstGeom prst="rect">
            <a:avLst/>
          </a:prstGeom>
          <a:gradFill flip="none" rotWithShape="1">
            <a:gsLst>
              <a:gs pos="0">
                <a:srgbClr val="D5D5D5"/>
              </a:gs>
              <a:gs pos="100000">
                <a:srgbClr val="008C3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990483" y="620913"/>
            <a:ext cx="2590917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  <a:spcAft>
                <a:spcPts val="10"/>
              </a:spcAft>
            </a:pPr>
            <a:r>
              <a:rPr lang="ru-RU" sz="2000" b="1" dirty="0">
                <a:solidFill>
                  <a:schemeClr val="tx2">
                    <a:lumMod val="25000"/>
                  </a:schemeClr>
                </a:solidFill>
                <a:latin typeface="+mn-lt"/>
              </a:rPr>
              <a:t>Партнёры </a:t>
            </a:r>
            <a:r>
              <a:rPr lang="ru-RU" sz="2000" b="1" dirty="0" smtClean="0">
                <a:solidFill>
                  <a:schemeClr val="tx2">
                    <a:lumMod val="25000"/>
                  </a:schemeClr>
                </a:solidFill>
                <a:latin typeface="+mn-lt"/>
              </a:rPr>
              <a:t>проекта </a:t>
            </a:r>
            <a:r>
              <a:rPr lang="ru-RU" sz="2000" b="1" dirty="0" err="1" smtClean="0">
                <a:solidFill>
                  <a:schemeClr val="tx2">
                    <a:lumMod val="25000"/>
                  </a:schemeClr>
                </a:solidFill>
                <a:latin typeface="+mn-lt"/>
              </a:rPr>
              <a:t>стр</a:t>
            </a:r>
            <a:r>
              <a:rPr lang="ru-RU" sz="2000" b="1" dirty="0" smtClean="0">
                <a:solidFill>
                  <a:schemeClr val="tx2">
                    <a:lumMod val="25000"/>
                  </a:schemeClr>
                </a:solidFill>
                <a:latin typeface="+mn-lt"/>
              </a:rPr>
              <a:t> 1</a:t>
            </a:r>
            <a:endParaRPr lang="ru-RU" sz="2000" b="1" dirty="0">
              <a:solidFill>
                <a:schemeClr val="tx2">
                  <a:lumMod val="25000"/>
                </a:schemeClr>
              </a:solidFill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19743" y="1246140"/>
            <a:ext cx="386681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u="sng" dirty="0">
                <a:solidFill>
                  <a:schemeClr val="tx2">
                    <a:lumMod val="25000"/>
                  </a:schemeClr>
                </a:solidFill>
              </a:rPr>
              <a:t>Таблица партнёров проекта:</a:t>
            </a:r>
            <a:endParaRPr lang="ru-RU" sz="1050" dirty="0">
              <a:solidFill>
                <a:schemeClr val="tx2">
                  <a:lumMod val="25000"/>
                </a:schemeClr>
              </a:solidFill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9872586"/>
              </p:ext>
            </p:extLst>
          </p:nvPr>
        </p:nvGraphicFramePr>
        <p:xfrm>
          <a:off x="1094000" y="1561760"/>
          <a:ext cx="6965332" cy="2111542"/>
        </p:xfrm>
        <a:graphic>
          <a:graphicData uri="http://schemas.openxmlformats.org/drawingml/2006/table">
            <a:tbl>
              <a:tblPr firstRow="1" bandRow="1">
                <a:tableStyleId>{F6A0FDD9-1542-4897-8B34-9ECA02668951}</a:tableStyleId>
              </a:tblPr>
              <a:tblGrid>
                <a:gridCol w="34826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826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033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- Управление по физической культуре и спорту администрации Старооскольского городского округа Белгородской области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- </a:t>
                      </a:r>
                      <a:r>
                        <a:rPr lang="ru-RU" sz="1000" b="0" i="0" u="none" strike="noStrike" cap="none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Консультационная, информационная, иная поддержка реализации проекта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033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- Муниципальное бюджетное учреждение «</a:t>
                      </a:r>
                      <a:r>
                        <a:rPr lang="ru-RU" sz="1000" b="0" dirty="0" err="1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Старооскольский</a:t>
                      </a:r>
                      <a:r>
                        <a:rPr lang="ru-RU" sz="1000" b="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 центр туристов «Штурм»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- </a:t>
                      </a:r>
                      <a:r>
                        <a:rPr lang="ru-RU" sz="1000" b="0" i="0" u="none" strike="noStrike" cap="none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Организационная, материальная, финансовая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033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- Департамент по социальному развитию администрации Старооскольского городского округа Белгородской области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- </a:t>
                      </a:r>
                      <a:r>
                        <a:rPr lang="ru-RU" sz="1000" b="0" i="0" u="none" strike="noStrike" cap="none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Информационная, консультационная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392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- Муниципальное бюджетное учреждение «Спортивная школа «Молодость»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8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cap="none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 Информационная, консультационная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8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730" y="4558891"/>
            <a:ext cx="3380539" cy="8020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F6ABDBF-AE3C-48D6-BBAF-D5B66A71A2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350" y="181111"/>
            <a:ext cx="713061" cy="50896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E73DC07-935E-4039-ABDC-2F8D980913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20845" y="194470"/>
            <a:ext cx="1795720" cy="48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775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95025"/>
            <a:ext cx="9144000" cy="19547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6164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94000" y="896249"/>
            <a:ext cx="3132000" cy="45719"/>
          </a:xfrm>
          <a:prstGeom prst="rect">
            <a:avLst/>
          </a:prstGeom>
          <a:gradFill flip="none" rotWithShape="1">
            <a:gsLst>
              <a:gs pos="0">
                <a:srgbClr val="D5D5D5"/>
              </a:gs>
              <a:gs pos="100000">
                <a:srgbClr val="008C3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990483" y="620913"/>
            <a:ext cx="2590917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  <a:spcAft>
                <a:spcPts val="10"/>
              </a:spcAft>
            </a:pPr>
            <a:r>
              <a:rPr lang="ru-RU" sz="2000" b="1" dirty="0">
                <a:solidFill>
                  <a:schemeClr val="tx2">
                    <a:lumMod val="25000"/>
                  </a:schemeClr>
                </a:solidFill>
                <a:latin typeface="+mn-lt"/>
              </a:rPr>
              <a:t>Партнёры </a:t>
            </a:r>
            <a:r>
              <a:rPr lang="ru-RU" sz="2000" b="1" dirty="0" smtClean="0">
                <a:solidFill>
                  <a:schemeClr val="tx2">
                    <a:lumMod val="25000"/>
                  </a:schemeClr>
                </a:solidFill>
                <a:latin typeface="+mn-lt"/>
              </a:rPr>
              <a:t>проекта </a:t>
            </a:r>
            <a:r>
              <a:rPr lang="ru-RU" sz="2000" b="1" dirty="0" err="1" smtClean="0">
                <a:solidFill>
                  <a:schemeClr val="tx2">
                    <a:lumMod val="25000"/>
                  </a:schemeClr>
                </a:solidFill>
                <a:latin typeface="+mn-lt"/>
              </a:rPr>
              <a:t>стр</a:t>
            </a:r>
            <a:r>
              <a:rPr lang="ru-RU" sz="2000" b="1" dirty="0" smtClean="0">
                <a:solidFill>
                  <a:schemeClr val="tx2">
                    <a:lumMod val="25000"/>
                  </a:schemeClr>
                </a:solidFill>
                <a:latin typeface="+mn-lt"/>
              </a:rPr>
              <a:t> 2</a:t>
            </a:r>
            <a:endParaRPr lang="ru-RU" sz="2000" b="1" dirty="0">
              <a:solidFill>
                <a:schemeClr val="tx2">
                  <a:lumMod val="25000"/>
                </a:schemeClr>
              </a:solidFill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19743" y="1246140"/>
            <a:ext cx="386681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u="sng" dirty="0">
                <a:solidFill>
                  <a:schemeClr val="tx2">
                    <a:lumMod val="25000"/>
                  </a:schemeClr>
                </a:solidFill>
              </a:rPr>
              <a:t>Таблица партнёров проекта:</a:t>
            </a:r>
            <a:endParaRPr lang="ru-RU" sz="1050" dirty="0">
              <a:solidFill>
                <a:schemeClr val="tx2">
                  <a:lumMod val="25000"/>
                </a:schemeClr>
              </a:solidFill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3654215"/>
              </p:ext>
            </p:extLst>
          </p:nvPr>
        </p:nvGraphicFramePr>
        <p:xfrm>
          <a:off x="1094000" y="1561760"/>
          <a:ext cx="6965332" cy="2019657"/>
        </p:xfrm>
        <a:graphic>
          <a:graphicData uri="http://schemas.openxmlformats.org/drawingml/2006/table">
            <a:tbl>
              <a:tblPr firstRow="1" bandRow="1">
                <a:tableStyleId>{F6A0FDD9-1542-4897-8B34-9ECA02668951}</a:tableStyleId>
              </a:tblPr>
              <a:tblGrid>
                <a:gridCol w="34826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826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033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b="0" i="0" u="none" strike="noStrike" cap="none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 Индивидуальный предприниматель Лисицкий Дмитрий Сергеевич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b="0" i="0" u="none" strike="noStrike" cap="none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 Материальная и</a:t>
                      </a:r>
                      <a:r>
                        <a:rPr lang="ru-RU" sz="1000" b="0" i="0" u="none" strike="noStrike" cap="none" baseline="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и</a:t>
                      </a:r>
                      <a:r>
                        <a:rPr lang="ru-RU" sz="1000" b="0" i="0" u="none" strike="noStrike" cap="none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ная поддержка реализации проекта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033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b="0" i="0" u="none" strike="noStrike" cap="none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 Индивидуальный предприниматель Редругина Людмила Анатольевна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b="0" i="0" u="none" strike="noStrike" cap="none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 Иная поддержка реализации проекта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033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b="0" i="0" u="none" strike="noStrike" cap="none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 ООО «Издательство «Ямская степь»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b="0" i="0" u="none" strike="noStrike" cap="none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 Информационная, консультационная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392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cap="none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 Муниципальное бюджетное учреждение «Центр развития физической культуры и спорта Старооскольского городского округа»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8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cap="none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 Информационная, организационная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8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730" y="4558891"/>
            <a:ext cx="3380539" cy="8020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F6ABDBF-AE3C-48D6-BBAF-D5B66A71A2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350" y="181111"/>
            <a:ext cx="713061" cy="50896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E73DC07-935E-4039-ABDC-2F8D980913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20845" y="194470"/>
            <a:ext cx="1795720" cy="48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02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95025"/>
            <a:ext cx="9144000" cy="19547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6164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94000" y="896249"/>
            <a:ext cx="3132000" cy="45719"/>
          </a:xfrm>
          <a:prstGeom prst="rect">
            <a:avLst/>
          </a:prstGeom>
          <a:gradFill flip="none" rotWithShape="1">
            <a:gsLst>
              <a:gs pos="0">
                <a:srgbClr val="D5D5D5"/>
              </a:gs>
              <a:gs pos="100000">
                <a:srgbClr val="008C3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990483" y="620913"/>
            <a:ext cx="2590917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  <a:spcAft>
                <a:spcPts val="10"/>
              </a:spcAft>
            </a:pPr>
            <a:r>
              <a:rPr lang="ru-RU" sz="2000" b="1" dirty="0">
                <a:solidFill>
                  <a:schemeClr val="tx2">
                    <a:lumMod val="25000"/>
                  </a:schemeClr>
                </a:solidFill>
                <a:latin typeface="+mn-lt"/>
              </a:rPr>
              <a:t>Партнёры </a:t>
            </a:r>
            <a:r>
              <a:rPr lang="ru-RU" sz="2000" b="1" dirty="0" smtClean="0">
                <a:solidFill>
                  <a:schemeClr val="tx2">
                    <a:lumMod val="25000"/>
                  </a:schemeClr>
                </a:solidFill>
                <a:latin typeface="+mn-lt"/>
              </a:rPr>
              <a:t>проекта </a:t>
            </a:r>
            <a:r>
              <a:rPr lang="ru-RU" sz="2000" b="1" dirty="0" err="1" smtClean="0">
                <a:solidFill>
                  <a:schemeClr val="tx2">
                    <a:lumMod val="25000"/>
                  </a:schemeClr>
                </a:solidFill>
                <a:latin typeface="+mn-lt"/>
              </a:rPr>
              <a:t>стр</a:t>
            </a:r>
            <a:r>
              <a:rPr lang="ru-RU" sz="2000" b="1" dirty="0" smtClean="0">
                <a:solidFill>
                  <a:schemeClr val="tx2">
                    <a:lumMod val="25000"/>
                  </a:schemeClr>
                </a:solidFill>
                <a:latin typeface="+mn-lt"/>
              </a:rPr>
              <a:t> 3</a:t>
            </a:r>
            <a:endParaRPr lang="ru-RU" sz="2000" b="1" dirty="0">
              <a:solidFill>
                <a:schemeClr val="tx2">
                  <a:lumMod val="25000"/>
                </a:schemeClr>
              </a:solidFill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19743" y="1246140"/>
            <a:ext cx="386681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u="sng" dirty="0">
                <a:solidFill>
                  <a:schemeClr val="tx2">
                    <a:lumMod val="25000"/>
                  </a:schemeClr>
                </a:solidFill>
              </a:rPr>
              <a:t>Таблица партнёров проекта:</a:t>
            </a:r>
            <a:endParaRPr lang="ru-RU" sz="1050" dirty="0">
              <a:solidFill>
                <a:schemeClr val="tx2">
                  <a:lumMod val="25000"/>
                </a:schemeClr>
              </a:solidFill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5605481"/>
              </p:ext>
            </p:extLst>
          </p:nvPr>
        </p:nvGraphicFramePr>
        <p:xfrm>
          <a:off x="1094000" y="1561760"/>
          <a:ext cx="6965332" cy="1798320"/>
        </p:xfrm>
        <a:graphic>
          <a:graphicData uri="http://schemas.openxmlformats.org/drawingml/2006/table">
            <a:tbl>
              <a:tblPr firstRow="1" bandRow="1">
                <a:tableStyleId>{F6A0FDD9-1542-4897-8B34-9ECA02668951}</a:tableStyleId>
              </a:tblPr>
              <a:tblGrid>
                <a:gridCol w="34826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826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033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b="0" i="0" u="none" strike="noStrike" cap="none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 Местная организация Всероссийской общественной организации ветеранов (пенсионеров) Войны, труда, Вооруженных сил и правоохранительных органов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b="0" i="0" u="none" strike="noStrike" cap="none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 Организационная,</a:t>
                      </a:r>
                      <a:r>
                        <a:rPr lang="ru-RU" sz="1000" b="0" i="0" u="none" strike="noStrike" cap="none" baseline="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и</a:t>
                      </a:r>
                      <a:r>
                        <a:rPr lang="ru-RU" sz="1000" b="0" i="0" u="none" strike="noStrike" cap="none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нформационная, консультационная и иная поддержка реализации проекта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033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b="0" i="0" u="none" strike="noStrike" cap="none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 </a:t>
                      </a:r>
                      <a:r>
                        <a:rPr lang="ru-RU" sz="1000" b="0" i="0" u="none" strike="noStrike" cap="none" dirty="0" err="1" smtClean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Старооскольское</a:t>
                      </a:r>
                      <a:r>
                        <a:rPr lang="ru-RU" sz="1000" b="0" i="0" u="none" strike="noStrike" cap="none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местное отделение Белгородского регионального отделения Общероссийской общественной организации «Союз пенсионеров России»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b="0" i="0" u="none" strike="noStrike" cap="none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 Организационная,</a:t>
                      </a:r>
                      <a:r>
                        <a:rPr lang="ru-RU" sz="1000" b="0" i="0" u="none" strike="noStrike" cap="none" baseline="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и</a:t>
                      </a:r>
                      <a:r>
                        <a:rPr lang="ru-RU" sz="1000" b="0" i="0" u="none" strike="noStrike" cap="none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нформационная, консультационная и иная поддержка реализации проекта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033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b="0" i="0" u="none" strike="noStrike" cap="none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 Муниципальное бюджетное учреждение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b="0" i="0" u="none" strike="noStrike" cap="none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«Спортивная школа олимпийского резерва № 2»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b="0" i="0" u="none" strike="noStrike" cap="none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r>
                        <a:rPr lang="ru-RU" sz="1000" b="0" i="0" u="none" strike="noStrike" cap="none" baseline="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ru-RU" sz="1000" b="0" i="0" u="none" strike="noStrike" cap="none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Организационная,</a:t>
                      </a:r>
                      <a:r>
                        <a:rPr lang="ru-RU" sz="1000" b="0" i="0" u="none" strike="noStrike" cap="none" baseline="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и</a:t>
                      </a:r>
                      <a:r>
                        <a:rPr lang="ru-RU" sz="1000" b="0" i="0" u="none" strike="noStrike" cap="none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нформационная, консультационная и иная поддержка реализации проекта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730" y="4558891"/>
            <a:ext cx="3380539" cy="8020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F6ABDBF-AE3C-48D6-BBAF-D5B66A71A2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350" y="181111"/>
            <a:ext cx="713061" cy="50896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E73DC07-935E-4039-ABDC-2F8D980913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20845" y="194470"/>
            <a:ext cx="1795720" cy="48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605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95025"/>
            <a:ext cx="9144000" cy="19547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6164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94000" y="896249"/>
            <a:ext cx="3132000" cy="45719"/>
          </a:xfrm>
          <a:prstGeom prst="rect">
            <a:avLst/>
          </a:prstGeom>
          <a:gradFill flip="none" rotWithShape="1">
            <a:gsLst>
              <a:gs pos="0">
                <a:srgbClr val="D5D5D5"/>
              </a:gs>
              <a:gs pos="100000">
                <a:srgbClr val="008C3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990483" y="362357"/>
            <a:ext cx="338602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  <a:spcAft>
                <a:spcPts val="10"/>
              </a:spcAft>
            </a:pPr>
            <a:r>
              <a:rPr lang="ru-RU" sz="2000" b="1" dirty="0">
                <a:solidFill>
                  <a:schemeClr val="tx2">
                    <a:lumMod val="25000"/>
                  </a:schemeClr>
                </a:solidFill>
                <a:latin typeface="+mn-lt"/>
              </a:rPr>
              <a:t>Информационное</a:t>
            </a:r>
          </a:p>
          <a:p>
            <a:pPr>
              <a:lnSpc>
                <a:spcPts val="2000"/>
              </a:lnSpc>
              <a:spcAft>
                <a:spcPts val="10"/>
              </a:spcAft>
            </a:pPr>
            <a:r>
              <a:rPr lang="ru-RU" sz="2000" b="1" dirty="0">
                <a:solidFill>
                  <a:schemeClr val="tx2">
                    <a:lumMod val="25000"/>
                  </a:schemeClr>
                </a:solidFill>
                <a:latin typeface="+mn-lt"/>
              </a:rPr>
              <a:t>сопровождение </a:t>
            </a:r>
            <a:r>
              <a:rPr lang="ru-RU" sz="2000" b="1" dirty="0" smtClean="0">
                <a:solidFill>
                  <a:schemeClr val="tx2">
                    <a:lumMod val="25000"/>
                  </a:schemeClr>
                </a:solidFill>
                <a:latin typeface="+mn-lt"/>
              </a:rPr>
              <a:t>проекта </a:t>
            </a:r>
            <a:r>
              <a:rPr lang="ru-RU" sz="2000" b="1" dirty="0" err="1" smtClean="0">
                <a:solidFill>
                  <a:schemeClr val="tx2">
                    <a:lumMod val="25000"/>
                  </a:schemeClr>
                </a:solidFill>
                <a:latin typeface="+mn-lt"/>
              </a:rPr>
              <a:t>стр</a:t>
            </a:r>
            <a:r>
              <a:rPr lang="ru-RU" sz="2000" b="1" dirty="0" smtClean="0">
                <a:solidFill>
                  <a:schemeClr val="tx2">
                    <a:lumMod val="25000"/>
                  </a:schemeClr>
                </a:solidFill>
                <a:latin typeface="+mn-lt"/>
              </a:rPr>
              <a:t> 1</a:t>
            </a:r>
            <a:endParaRPr lang="ru-RU" sz="2000" b="1" dirty="0">
              <a:solidFill>
                <a:schemeClr val="tx2">
                  <a:lumMod val="25000"/>
                </a:schemeClr>
              </a:solidFill>
              <a:latin typeface="+mn-lt"/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7151111"/>
              </p:ext>
            </p:extLst>
          </p:nvPr>
        </p:nvGraphicFramePr>
        <p:xfrm>
          <a:off x="990483" y="1481861"/>
          <a:ext cx="7786336" cy="1994940"/>
        </p:xfrm>
        <a:graphic>
          <a:graphicData uri="http://schemas.openxmlformats.org/drawingml/2006/table">
            <a:tbl>
              <a:tblPr firstRow="1" bandRow="1">
                <a:tableStyleId>{F6A0FDD9-1542-4897-8B34-9ECA02668951}</a:tableStyleId>
              </a:tblPr>
              <a:tblGrid>
                <a:gridCol w="38931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931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033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- Газета «Новости Оскола»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-</a:t>
                      </a:r>
                      <a:r>
                        <a:rPr lang="ru-RU" sz="1000" b="0" baseline="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 Газетные статьи, заметки и прочие публикации</a:t>
                      </a:r>
                      <a:endParaRPr lang="ru-RU" sz="1000" b="0" dirty="0" smtClean="0">
                        <a:solidFill>
                          <a:schemeClr val="tx2">
                            <a:lumMod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033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-</a:t>
                      </a:r>
                      <a:r>
                        <a:rPr lang="ru-RU" sz="1000" b="0" baseline="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 Официальная группа </a:t>
                      </a:r>
                      <a:r>
                        <a:rPr lang="ru-RU" sz="1000" b="0" baseline="0" dirty="0" err="1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Вконтакте</a:t>
                      </a:r>
                      <a:r>
                        <a:rPr lang="ru-RU" sz="1000" b="0" baseline="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 и </a:t>
                      </a:r>
                      <a:r>
                        <a:rPr lang="ru-RU" sz="1000" b="0" baseline="0" dirty="0" err="1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ютуб</a:t>
                      </a:r>
                      <a:r>
                        <a:rPr lang="ru-RU" sz="1000" b="0" baseline="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-канал СММОО «ФСТ «Штурм»</a:t>
                      </a:r>
                      <a:endParaRPr lang="ru-RU" sz="1000" b="0" dirty="0" smtClean="0">
                        <a:solidFill>
                          <a:schemeClr val="tx2">
                            <a:lumMod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-</a:t>
                      </a:r>
                      <a:r>
                        <a:rPr lang="ru-RU" sz="1000" b="0" baseline="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 Статьи, фото отчёты, записи, видео и </a:t>
                      </a:r>
                      <a:r>
                        <a:rPr lang="ru-RU" sz="1000" b="0" baseline="0" dirty="0" err="1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тп</a:t>
                      </a:r>
                      <a:endParaRPr lang="ru-RU" sz="1000" b="0" dirty="0" smtClean="0">
                        <a:solidFill>
                          <a:schemeClr val="tx2">
                            <a:lumMod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033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- Теле</a:t>
                      </a:r>
                      <a:r>
                        <a:rPr lang="ru-RU" sz="1000" b="0" baseline="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 СМИ (Мир Белогорья, </a:t>
                      </a:r>
                      <a:r>
                        <a:rPr lang="ru-RU" sz="1000" b="0" baseline="0" dirty="0" err="1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Оскольское</a:t>
                      </a:r>
                      <a:r>
                        <a:rPr lang="ru-RU" sz="1000" b="0" baseline="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 время и </a:t>
                      </a:r>
                      <a:r>
                        <a:rPr lang="ru-RU" sz="1000" b="0" baseline="0" dirty="0" err="1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пр</a:t>
                      </a:r>
                      <a:r>
                        <a:rPr lang="ru-RU" sz="1000" b="0" baseline="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)</a:t>
                      </a:r>
                      <a:endParaRPr lang="ru-RU" sz="1000" b="0" dirty="0" smtClean="0">
                        <a:solidFill>
                          <a:schemeClr val="tx2">
                            <a:lumMod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- Репортажи</a:t>
                      </a:r>
                      <a:r>
                        <a:rPr lang="ru-RU" sz="1000" b="0" baseline="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 на центральном телевидении</a:t>
                      </a:r>
                      <a:endParaRPr lang="ru-RU" sz="1000" b="0" dirty="0" smtClean="0">
                        <a:solidFill>
                          <a:schemeClr val="tx2">
                            <a:lumMod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392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-</a:t>
                      </a:r>
                      <a:r>
                        <a:rPr lang="ru-RU" sz="1000" b="0" baseline="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 Официальная группа </a:t>
                      </a:r>
                      <a:r>
                        <a:rPr lang="ru-RU" sz="1000" b="0" baseline="0" dirty="0" err="1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ВКонтакте</a:t>
                      </a:r>
                      <a:r>
                        <a:rPr lang="ru-RU" sz="1000" b="0" baseline="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  МБУ «СЦТ «Штурм»</a:t>
                      </a:r>
                      <a:endParaRPr lang="ru-RU" sz="1000" b="0" dirty="0" smtClean="0">
                        <a:solidFill>
                          <a:schemeClr val="tx2">
                            <a:lumMod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8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- </a:t>
                      </a:r>
                      <a:r>
                        <a:rPr lang="ru-RU" sz="1000" b="0" baseline="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Статьи, фото отчёты, записи и </a:t>
                      </a:r>
                      <a:r>
                        <a:rPr lang="ru-RU" sz="1000" b="0" baseline="0" dirty="0" err="1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тп</a:t>
                      </a:r>
                      <a:endParaRPr lang="ru-RU" sz="1000" b="0" dirty="0" smtClean="0">
                        <a:solidFill>
                          <a:schemeClr val="tx2">
                            <a:lumMod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8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730" y="4558891"/>
            <a:ext cx="3380539" cy="8020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9ABD47A-4C9D-454D-B3D7-7AF1F155B7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350" y="181111"/>
            <a:ext cx="713061" cy="50896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4B5A079-9454-4A3D-988C-E91DC84273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20845" y="194470"/>
            <a:ext cx="1795720" cy="48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963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95025"/>
            <a:ext cx="9144000" cy="19547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6164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94000" y="896249"/>
            <a:ext cx="3132000" cy="45719"/>
          </a:xfrm>
          <a:prstGeom prst="rect">
            <a:avLst/>
          </a:prstGeom>
          <a:gradFill flip="none" rotWithShape="1">
            <a:gsLst>
              <a:gs pos="0">
                <a:srgbClr val="D5D5D5"/>
              </a:gs>
              <a:gs pos="100000">
                <a:srgbClr val="008C3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990483" y="362357"/>
            <a:ext cx="338602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  <a:spcAft>
                <a:spcPts val="10"/>
              </a:spcAft>
            </a:pPr>
            <a:r>
              <a:rPr lang="ru-RU" sz="2000" b="1" dirty="0">
                <a:solidFill>
                  <a:schemeClr val="tx2">
                    <a:lumMod val="25000"/>
                  </a:schemeClr>
                </a:solidFill>
                <a:latin typeface="+mn-lt"/>
              </a:rPr>
              <a:t>Информационное</a:t>
            </a:r>
          </a:p>
          <a:p>
            <a:pPr>
              <a:lnSpc>
                <a:spcPts val="2000"/>
              </a:lnSpc>
              <a:spcAft>
                <a:spcPts val="10"/>
              </a:spcAft>
            </a:pPr>
            <a:r>
              <a:rPr lang="ru-RU" sz="2000" b="1" dirty="0">
                <a:solidFill>
                  <a:schemeClr val="tx2">
                    <a:lumMod val="25000"/>
                  </a:schemeClr>
                </a:solidFill>
                <a:latin typeface="+mn-lt"/>
              </a:rPr>
              <a:t>сопровождение </a:t>
            </a:r>
            <a:r>
              <a:rPr lang="ru-RU" sz="2000" b="1" dirty="0" smtClean="0">
                <a:solidFill>
                  <a:schemeClr val="tx2">
                    <a:lumMod val="25000"/>
                  </a:schemeClr>
                </a:solidFill>
                <a:latin typeface="+mn-lt"/>
              </a:rPr>
              <a:t>проекта </a:t>
            </a:r>
            <a:r>
              <a:rPr lang="ru-RU" sz="2000" b="1" dirty="0" err="1" smtClean="0">
                <a:solidFill>
                  <a:schemeClr val="tx2">
                    <a:lumMod val="25000"/>
                  </a:schemeClr>
                </a:solidFill>
                <a:latin typeface="+mn-lt"/>
              </a:rPr>
              <a:t>стр</a:t>
            </a:r>
            <a:r>
              <a:rPr lang="ru-RU" sz="2000" b="1" dirty="0" smtClean="0">
                <a:solidFill>
                  <a:schemeClr val="tx2">
                    <a:lumMod val="25000"/>
                  </a:schemeClr>
                </a:solidFill>
                <a:latin typeface="+mn-lt"/>
              </a:rPr>
              <a:t> 2</a:t>
            </a:r>
            <a:endParaRPr lang="ru-RU" sz="2000" b="1" dirty="0">
              <a:solidFill>
                <a:schemeClr val="tx2">
                  <a:lumMod val="25000"/>
                </a:schemeClr>
              </a:solidFill>
              <a:latin typeface="+mn-lt"/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7455339"/>
              </p:ext>
            </p:extLst>
          </p:nvPr>
        </p:nvGraphicFramePr>
        <p:xfrm>
          <a:off x="990483" y="1562570"/>
          <a:ext cx="7786336" cy="1994940"/>
        </p:xfrm>
        <a:graphic>
          <a:graphicData uri="http://schemas.openxmlformats.org/drawingml/2006/table">
            <a:tbl>
              <a:tblPr firstRow="1" bandRow="1">
                <a:tableStyleId>{F6A0FDD9-1542-4897-8B34-9ECA02668951}</a:tableStyleId>
              </a:tblPr>
              <a:tblGrid>
                <a:gridCol w="38931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931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033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- </a:t>
                      </a:r>
                      <a:r>
                        <a:rPr lang="ru-RU" sz="1000" b="0" baseline="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Официальная группа </a:t>
                      </a:r>
                      <a:r>
                        <a:rPr lang="ru-RU" sz="1000" b="0" baseline="0" dirty="0" err="1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ВКонтакте</a:t>
                      </a:r>
                      <a:r>
                        <a:rPr lang="ru-RU" sz="1000" b="0" baseline="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  МБУ «</a:t>
                      </a:r>
                      <a:r>
                        <a:rPr lang="ru-RU" sz="1000" b="0" baseline="0" dirty="0" err="1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ЦРФКиС</a:t>
                      </a:r>
                      <a:r>
                        <a:rPr lang="ru-RU" sz="1000" b="0" baseline="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» г. Старый Оскол</a:t>
                      </a:r>
                      <a:endParaRPr lang="ru-RU" sz="1000" b="0" dirty="0" smtClean="0">
                        <a:solidFill>
                          <a:schemeClr val="tx2">
                            <a:lumMod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-</a:t>
                      </a:r>
                      <a:r>
                        <a:rPr lang="ru-RU" sz="1000" b="0" baseline="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 Статьи, фото отчёты, записи и </a:t>
                      </a:r>
                      <a:r>
                        <a:rPr lang="ru-RU" sz="1000" b="0" baseline="0" dirty="0" err="1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тп</a:t>
                      </a:r>
                      <a:endParaRPr lang="ru-RU" sz="1000" b="0" dirty="0" smtClean="0">
                        <a:solidFill>
                          <a:schemeClr val="tx2">
                            <a:lumMod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033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-</a:t>
                      </a:r>
                      <a:r>
                        <a:rPr lang="ru-RU" sz="1000" b="0" baseline="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 Официальная группа </a:t>
                      </a:r>
                      <a:r>
                        <a:rPr lang="ru-RU" sz="1000" b="0" baseline="0" dirty="0" err="1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ВКонтакте</a:t>
                      </a:r>
                      <a:r>
                        <a:rPr lang="ru-RU" sz="1000" b="0" baseline="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 </a:t>
                      </a:r>
                      <a:r>
                        <a:rPr lang="ru-RU" sz="1000" b="0" baseline="0" dirty="0" err="1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УФКиС</a:t>
                      </a:r>
                      <a:r>
                        <a:rPr lang="ru-RU" sz="1000" b="0" baseline="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 администрации СГО</a:t>
                      </a:r>
                      <a:endParaRPr lang="ru-RU" sz="1000" b="0" dirty="0" smtClean="0">
                        <a:solidFill>
                          <a:schemeClr val="tx2">
                            <a:lumMod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-</a:t>
                      </a:r>
                      <a:r>
                        <a:rPr lang="ru-RU" sz="1000" b="0" baseline="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 Статьи, фото отчёты, записи и </a:t>
                      </a:r>
                      <a:r>
                        <a:rPr lang="ru-RU" sz="1000" b="0" baseline="0" dirty="0" err="1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тп</a:t>
                      </a:r>
                      <a:endParaRPr lang="ru-RU" sz="1000" b="0" dirty="0" smtClean="0">
                        <a:solidFill>
                          <a:schemeClr val="tx2">
                            <a:lumMod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033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-</a:t>
                      </a:r>
                      <a:r>
                        <a:rPr lang="ru-RU" sz="1000" b="0" baseline="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 Официальная группа </a:t>
                      </a:r>
                      <a:r>
                        <a:rPr lang="ru-RU" sz="1000" b="0" baseline="0" dirty="0" err="1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ВКонтакте</a:t>
                      </a:r>
                      <a:r>
                        <a:rPr lang="ru-RU" sz="1000" b="0" baseline="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  Совета студенческого самоуправления СОФ НИУ </a:t>
                      </a:r>
                      <a:r>
                        <a:rPr lang="ru-RU" sz="1000" b="0" baseline="0" dirty="0" err="1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БелГУ</a:t>
                      </a:r>
                      <a:endParaRPr lang="ru-RU" sz="1000" b="0" dirty="0" smtClean="0">
                        <a:solidFill>
                          <a:schemeClr val="tx2">
                            <a:lumMod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-</a:t>
                      </a:r>
                      <a:r>
                        <a:rPr lang="ru-RU" sz="1000" b="0" baseline="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 Статьи, фото отчёты, записи и </a:t>
                      </a:r>
                      <a:r>
                        <a:rPr lang="ru-RU" sz="1000" b="0" baseline="0" dirty="0" err="1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тп</a:t>
                      </a:r>
                      <a:endParaRPr lang="ru-RU" sz="1000" b="0" dirty="0" smtClean="0">
                        <a:solidFill>
                          <a:schemeClr val="tx2">
                            <a:lumMod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392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-</a:t>
                      </a:r>
                      <a:r>
                        <a:rPr lang="ru-RU" sz="1000" b="0" baseline="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 Официальная группа </a:t>
                      </a:r>
                      <a:r>
                        <a:rPr lang="ru-RU" sz="1000" b="0" baseline="0" dirty="0" err="1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ВКонтакте</a:t>
                      </a:r>
                      <a:r>
                        <a:rPr lang="ru-RU" sz="1000" b="0" baseline="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  Студенческого телевидения СОФ НИУ </a:t>
                      </a:r>
                      <a:r>
                        <a:rPr lang="ru-RU" sz="1000" b="0" baseline="0" dirty="0" err="1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БелГУ</a:t>
                      </a:r>
                      <a:endParaRPr lang="ru-RU" sz="1000" b="0" i="0" u="none" strike="noStrike" cap="none" dirty="0" smtClean="0">
                        <a:solidFill>
                          <a:schemeClr val="tx2">
                            <a:lumMod val="25000"/>
                          </a:schemeClr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8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-</a:t>
                      </a:r>
                      <a:r>
                        <a:rPr lang="ru-RU" sz="1000" b="0" baseline="0" dirty="0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 Статьи, фото отчёты, записи и </a:t>
                      </a:r>
                      <a:r>
                        <a:rPr lang="ru-RU" sz="1000" b="0" baseline="0" dirty="0" err="1" smtClean="0">
                          <a:solidFill>
                            <a:schemeClr val="tx2">
                              <a:lumMod val="25000"/>
                            </a:schemeClr>
                          </a:solidFill>
                        </a:rPr>
                        <a:t>тп</a:t>
                      </a:r>
                      <a:endParaRPr lang="ru-RU" sz="1000" b="0" dirty="0" smtClean="0">
                        <a:solidFill>
                          <a:schemeClr val="tx2">
                            <a:lumMod val="2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8C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730" y="4558891"/>
            <a:ext cx="3380539" cy="8020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9ABD47A-4C9D-454D-B3D7-7AF1F155B7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350" y="181111"/>
            <a:ext cx="713061" cy="50896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4B5A079-9454-4A3D-988C-E91DC84273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20845" y="194470"/>
            <a:ext cx="1795720" cy="48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574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564</TotalTime>
  <Words>1672</Words>
  <Application>Microsoft Office PowerPoint</Application>
  <PresentationFormat>Экран (16:9)</PresentationFormat>
  <Paragraphs>259</Paragraphs>
  <Slides>16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9" baseType="lpstr">
      <vt:lpstr>Arial</vt:lpstr>
      <vt:lpstr>Calibri</vt:lpstr>
      <vt:lpstr>Simple Light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yana</dc:creator>
  <cp:lastModifiedBy>Александр Казаков</cp:lastModifiedBy>
  <cp:revision>63</cp:revision>
  <dcterms:modified xsi:type="dcterms:W3CDTF">2022-02-27T17:17:42Z</dcterms:modified>
</cp:coreProperties>
</file>