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A213-0B09-4E5D-BCDA-74EA81042818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B0D5C-FC8A-4444-B7F9-B85FF0C0B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0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B0D5C-FC8A-4444-B7F9-B85FF0C0B8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2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D8156-B99A-44EB-AD98-9B744702F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D817A6-3BDE-4BE7-B8BC-77E430C7E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04C768-7581-4DF7-9AC7-5A90D080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7BC-FDAD-48A8-B281-A22BBCD07A4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89C5D-5B00-4E34-B59C-9BE488D4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7823B-9B3E-413F-93A7-DA09AB65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BA23-0568-4A00-B9DB-7004CB65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2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E5603-94B1-4435-9CF3-33183B54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4D5B7B-49E6-4D08-A26A-2F8C6C2DE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827A9-0AB8-4C93-A18B-A7EE7659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7BC-FDAD-48A8-B281-A22BBCD07A4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9FF83-D1FF-4421-9E6D-814765F4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6234B-E6F0-45BA-BC74-1D6E5887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BA23-0568-4A00-B9DB-7004CB65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6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DE0936-7DD6-4498-A109-EE8C0D0BD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D026EF-26BC-49FA-99C2-DBC19D6A3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47D3C-F785-409B-AD6A-DC7534D69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7BC-FDAD-48A8-B281-A22BBCD07A4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7A144D-335B-497E-BFCD-B8D51162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C92AC-FCCC-4726-9FB0-34D833B4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BA23-0568-4A00-B9DB-7004CB65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7872A-D037-42C3-8A26-ED8CA1A2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2ABD5-3F59-4A07-A8B0-059FC4A4B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9C8523-5E1A-4B9E-B4D0-2CCCB9E7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7BC-FDAD-48A8-B281-A22BBCD07A4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D54BE-DE05-4350-9F24-313A79F0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4449-4F00-4F90-A534-13B4720F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BA23-0568-4A00-B9DB-7004CB65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0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8F5DC-9834-44C4-BF3B-7FD4D928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A11D21-D1DC-4193-8C02-E8B6A01CA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37FF1-1E04-4E1E-BD27-74F60712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7BC-FDAD-48A8-B281-A22BBCD07A4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D79366-1C9F-4C20-ABAF-3633E6D4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F25E0-5727-4F86-BC74-7AA285F5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BA23-0568-4A00-B9DB-7004CB65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4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20709-7845-4141-BAEB-B357D009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D5B19-367F-4CAC-BCEE-D9AC5039D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67EAF0-03F0-4B02-A695-F4D6A871A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59F39B-FFC3-491E-BBE9-8A29BD12C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7BC-FDAD-48A8-B281-A22BBCD07A4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999CCF-B4F8-4F7D-8156-143C3095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5223B-54CA-40FE-B81A-A51E2EF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BA23-0568-4A00-B9DB-7004CB65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429C2-58AA-4802-BA99-9CFFDFE5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616D55-85DE-4BA7-A532-4140B273B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91CFC6-6628-4E99-A6D2-CEA1079DB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A8FC26-656C-4B89-9CC9-9F4EBEA74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70257B-E807-405C-8020-6F63EB4F6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4A23C9-4811-4087-87E7-B0EEC9F1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7BC-FDAD-48A8-B281-A22BBCD07A4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997643-0950-47D0-A9DD-5749AE37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7ABDEF-35F9-4D2A-8179-88AE3880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BA23-0568-4A00-B9DB-7004CB65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1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4E0D4-B15A-4878-8536-58A32BAE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B9E13B-75F7-445D-9303-F267206C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7BC-FDAD-48A8-B281-A22BBCD07A4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45237-6F29-465E-A5DB-E1F3AECD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F6E9D6-01A2-4D1D-8FE5-B13EB194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BA23-0568-4A00-B9DB-7004CB65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2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ECC280-BA88-40B5-AA01-DE759A15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7BC-FDAD-48A8-B281-A22BBCD07A4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D25920-F94F-42AB-928E-D77CD2FF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498D5E-08D5-4349-9AF5-E728ADB7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BA23-0568-4A00-B9DB-7004CB65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2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5F71A-65E1-4205-BD26-56571420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74EE2D-996D-40C3-A6A2-5D89260F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8B6D54-90DF-4C34-971D-3754CC8C6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AB2CD-CB67-4542-834E-3E7BC5C2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7BC-FDAD-48A8-B281-A22BBCD07A4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A670FD-E3F0-41B6-A9A1-95CCD8CF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15C1DA-0AB5-4361-AC78-D0AF3FD1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BA23-0568-4A00-B9DB-7004CB65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9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C0E39-5FF5-49C0-BE52-807530D6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F54BF9-55DA-4FD9-90D0-1FCA0B6C0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386570-B700-4B6E-8696-D5C33A2BF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8AF86E-E6CF-4807-BB4B-6D548CCF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7BC-FDAD-48A8-B281-A22BBCD07A4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A034B4-9793-4922-BEE7-53A9B615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BD4759-F877-4111-AE9B-E8BB6146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BA23-0568-4A00-B9DB-7004CB65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4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E8D31-7A2E-4B0D-B17A-B9764545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512C85-4DD4-4556-B2A1-216CC566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C05C8-BC67-4ECF-A094-18E5792F7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27BC-FDAD-48A8-B281-A22BBCD07A4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61DEA-0AD1-4FB4-BCEE-95B8A4904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FA74C-4C8F-4787-A765-DE65D728C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BA23-0568-4A00-B9DB-7004CB656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C802AB-98B8-432A-8389-90B27C3EF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" t="18886" r="-845" b="23870"/>
          <a:stretch/>
        </p:blipFill>
        <p:spPr>
          <a:xfrm>
            <a:off x="2665141" y="3007100"/>
            <a:ext cx="6729760" cy="38509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89770" y="2130452"/>
            <a:ext cx="8201723" cy="1146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проект социальной реабилитации граждан пожилого возраста </a:t>
            </a:r>
            <a:endParaRPr lang="ru-RU" sz="28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obes.tatarstan.ru/file/Image/mtz%20osn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 b="29670"/>
          <a:stretch/>
        </p:blipFill>
        <p:spPr bwMode="auto">
          <a:xfrm>
            <a:off x="9500839" y="305387"/>
            <a:ext cx="2255488" cy="165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595" y="965228"/>
            <a:ext cx="305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ОТБОР ЛУЧШИХ ПРАКТИК ДЛЯ СТАРШЕГО ПОКОЛЕНИЯ</a:t>
            </a:r>
          </a:p>
          <a:p>
            <a:pPr algn="ctr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«АКТИВНОЕ ДОЛГОЛЕТИЕ»</a:t>
            </a:r>
          </a:p>
          <a:p>
            <a:pPr algn="ctr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9595" y="296515"/>
            <a:ext cx="28003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 участника</a:t>
            </a:r>
            <a:br>
              <a:rPr lang="ru-RU" dirty="0" smtClean="0"/>
            </a:b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Мастер Юрий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«Я, конечно, волновался перед съемками. Но сниматься мне понравилось. Я и в интернате помогаю на кружке, учу других. А после того, как ролик появился в интернете, ко мне стали подходить, хвалить меня. Говорили много приятных слов.</a:t>
            </a:r>
          </a:p>
          <a:p>
            <a:pPr marL="0" indent="0">
              <a:buNone/>
            </a:pPr>
            <a:r>
              <a:rPr lang="ru-RU" dirty="0" smtClean="0"/>
              <a:t>У моего ролика 198 просмотров уже! Даже </a:t>
            </a:r>
            <a:r>
              <a:rPr lang="ru-RU" dirty="0" smtClean="0"/>
              <a:t>удивительно, </a:t>
            </a:r>
            <a:r>
              <a:rPr lang="ru-RU" dirty="0" smtClean="0"/>
              <a:t>что столько человек меня смотрели!»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7025" t="10398" r="39675" b="30933"/>
          <a:stretch/>
        </p:blipFill>
        <p:spPr>
          <a:xfrm>
            <a:off x="6097588" y="1027906"/>
            <a:ext cx="50749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8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6997" y="4952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Присоединяйтель с нашей странице</a:t>
            </a:r>
            <a:br>
              <a:rPr lang="ru-RU" dirty="0" smtClean="0"/>
            </a:br>
            <a:r>
              <a:rPr lang="ru-RU" dirty="0" smtClean="0"/>
              <a:t>«Встречи с мастерами»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6371" y="321174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https://vk.com/public220909316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100" t="24133" r="8775" b="28400"/>
          <a:stretch/>
        </p:blipFill>
        <p:spPr>
          <a:xfrm>
            <a:off x="4461597" y="3869473"/>
            <a:ext cx="2954800" cy="280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8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6C4B38-CE0F-4AF3-8529-25AC5B96A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62CBD1-20DF-43F1-BEB3-5A06D7269D9A}"/>
              </a:ext>
            </a:extLst>
          </p:cNvPr>
          <p:cNvSpPr txBox="1"/>
          <p:nvPr/>
        </p:nvSpPr>
        <p:spPr>
          <a:xfrm>
            <a:off x="2986919" y="1487332"/>
            <a:ext cx="62181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endParaRPr lang="ru-RU" sz="3200" dirty="0">
              <a:solidFill>
                <a:srgbClr val="00206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Объединить ресурсы получателей социальных услуг для развития реабилитационного досуга в стационарных социальных учреждениях.</a:t>
            </a:r>
          </a:p>
        </p:txBody>
      </p:sp>
    </p:spTree>
    <p:extLst>
      <p:ext uri="{BB962C8B-B14F-4D97-AF65-F5344CB8AC3E}">
        <p14:creationId xmlns:p14="http://schemas.microsoft.com/office/powerpoint/2010/main" val="415006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B7FB35B-1F94-49D0-885A-C036643774C2}"/>
              </a:ext>
            </a:extLst>
          </p:cNvPr>
          <p:cNvSpPr txBox="1"/>
          <p:nvPr/>
        </p:nvSpPr>
        <p:spPr>
          <a:xfrm>
            <a:off x="2150072" y="2214383"/>
            <a:ext cx="7290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-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500BC0B-F408-43D8-962A-9829C8600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" y="-181132"/>
            <a:ext cx="12217361" cy="7933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7FBF90A-C94C-42DF-B3DD-94D37A2FEB47}"/>
              </a:ext>
            </a:extLst>
          </p:cNvPr>
          <p:cNvSpPr txBox="1"/>
          <p:nvPr/>
        </p:nvSpPr>
        <p:spPr>
          <a:xfrm>
            <a:off x="5263978" y="994833"/>
            <a:ext cx="3274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ndara" panose="020E0502030303020204" pitchFamily="34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28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57444B-ABBF-46C8-BCB0-4EAA26199BEC}"/>
              </a:ext>
            </a:extLst>
          </p:cNvPr>
          <p:cNvSpPr txBox="1"/>
          <p:nvPr/>
        </p:nvSpPr>
        <p:spPr>
          <a:xfrm>
            <a:off x="5523470" y="1334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9CA238-3D87-45A6-997C-1B11D4F4FDCE}"/>
              </a:ext>
            </a:extLst>
          </p:cNvPr>
          <p:cNvSpPr txBox="1"/>
          <p:nvPr/>
        </p:nvSpPr>
        <p:spPr>
          <a:xfrm>
            <a:off x="6882714" y="15191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41F6DF-3B4C-4F69-9DCD-BB3FA6B16C5D}"/>
              </a:ext>
            </a:extLst>
          </p:cNvPr>
          <p:cNvSpPr txBox="1"/>
          <p:nvPr/>
        </p:nvSpPr>
        <p:spPr>
          <a:xfrm>
            <a:off x="3410465" y="1948940"/>
            <a:ext cx="5486400" cy="52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A536ABD5-6B4E-4E8D-9E61-237A0848ADD7}"/>
              </a:ext>
            </a:extLst>
          </p:cNvPr>
          <p:cNvCxnSpPr>
            <a:cxnSpLocks/>
          </p:cNvCxnSpPr>
          <p:nvPr/>
        </p:nvCxnSpPr>
        <p:spPr>
          <a:xfrm>
            <a:off x="1977081" y="778476"/>
            <a:ext cx="819253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FD0867B1-0740-4B02-9CCD-66BAA549AE4B}"/>
              </a:ext>
            </a:extLst>
          </p:cNvPr>
          <p:cNvCxnSpPr>
            <a:cxnSpLocks/>
          </p:cNvCxnSpPr>
          <p:nvPr/>
        </p:nvCxnSpPr>
        <p:spPr>
          <a:xfrm>
            <a:off x="1977081" y="778476"/>
            <a:ext cx="0" cy="65490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BFB8CB64-92E6-483F-A43F-623E68CC01E7}"/>
              </a:ext>
            </a:extLst>
          </p:cNvPr>
          <p:cNvCxnSpPr>
            <a:cxnSpLocks/>
          </p:cNvCxnSpPr>
          <p:nvPr/>
        </p:nvCxnSpPr>
        <p:spPr>
          <a:xfrm>
            <a:off x="1977081" y="7327557"/>
            <a:ext cx="819253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6CE8528F-0A91-45DA-A18E-4482219F11AA}"/>
              </a:ext>
            </a:extLst>
          </p:cNvPr>
          <p:cNvCxnSpPr/>
          <p:nvPr/>
        </p:nvCxnSpPr>
        <p:spPr>
          <a:xfrm flipV="1">
            <a:off x="10181968" y="778476"/>
            <a:ext cx="0" cy="65490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6F9866F-E3EE-4690-98BA-4DB49861D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99" y="76824"/>
            <a:ext cx="1977081" cy="183601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7A37DBB-3010-486D-91E0-BC5BF56A8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37" y="5301052"/>
            <a:ext cx="1985319" cy="202650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2CDBBFD-8F3A-4D8E-A986-EE48AC7BB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" y="4979780"/>
            <a:ext cx="1977081" cy="202650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0E64230-0893-4224-924B-FDD646CB811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68" y="112922"/>
            <a:ext cx="1931773" cy="18360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0606" y="1778310"/>
            <a:ext cx="7177910" cy="382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единый ресурс реабилитационного досуга для учреждений социального обслуживания стационарного типа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обмен опытом среди получателей социальных услуг стационарных учреждений для граждан пожилого возраста и инвалидов;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вовлечения целевой группы в занятия реабилитационным досугом, расширить круг их интересов, знакомств;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ресурсы для поддержания социальной активности лиц пожилого возраста и инвалидов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1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AFA80E-DB17-4E31-8D6B-A41BA1FCE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54" y="0"/>
            <a:ext cx="752114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9217E1-AEC0-4467-B06B-4BD6547C2AF0}"/>
              </a:ext>
            </a:extLst>
          </p:cNvPr>
          <p:cNvSpPr txBox="1"/>
          <p:nvPr/>
        </p:nvSpPr>
        <p:spPr>
          <a:xfrm>
            <a:off x="595537" y="556055"/>
            <a:ext cx="313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Целевая группа: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EF8DB-D6D0-4100-9B78-E8A561708ED2}"/>
              </a:ext>
            </a:extLst>
          </p:cNvPr>
          <p:cNvSpPr txBox="1"/>
          <p:nvPr/>
        </p:nvSpPr>
        <p:spPr>
          <a:xfrm>
            <a:off x="412596" y="1212324"/>
            <a:ext cx="350449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ndara" panose="020E0502030303020204" pitchFamily="34" charset="0"/>
                <a:cs typeface="Times New Roman" panose="02020603050405020304" pitchFamily="18" charset="0"/>
              </a:rPr>
              <a:t>получатели социальных услуг на базе стационарных учреждений социального обслуживания населения, относящиеся к </a:t>
            </a:r>
            <a:r>
              <a:rPr lang="ru-RU" sz="20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категории</a:t>
            </a:r>
            <a:endParaRPr lang="ru-RU" sz="20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граждане пожилого возраста</a:t>
            </a:r>
          </a:p>
          <a:p>
            <a:pPr algn="ctr"/>
            <a:endParaRPr lang="ru-RU" sz="1400" dirty="0">
              <a:solidFill>
                <a:srgbClr val="C0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- лица с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val="239629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7A7BB2F-BF29-45B8-92FF-30182043DFE6}"/>
              </a:ext>
            </a:extLst>
          </p:cNvPr>
          <p:cNvSpPr txBox="1"/>
          <p:nvPr/>
        </p:nvSpPr>
        <p:spPr>
          <a:xfrm>
            <a:off x="6186790" y="492441"/>
            <a:ext cx="600520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19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опубликованных видеороликов роликов</a:t>
            </a:r>
          </a:p>
          <a:p>
            <a:endParaRPr lang="ru-RU" sz="20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3315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просмотров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видеороликов</a:t>
            </a: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443</a:t>
            </a:r>
            <a:r>
              <a:rPr lang="ru-RU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 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занятия с использованием видеороликов проведено на базе домов-интернатов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700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граждан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пожилого возраста и лиц с инвалидностью, охваченных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проектов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38 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очных мастер-классов проведено «мастерами»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проекта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899825-0CD0-42A9-B101-005F998EFE37}"/>
              </a:ext>
            </a:extLst>
          </p:cNvPr>
          <p:cNvSpPr txBox="1"/>
          <p:nvPr/>
        </p:nvSpPr>
        <p:spPr>
          <a:xfrm>
            <a:off x="11567050" y="1112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374" t="13943" r="16126" b="11894"/>
          <a:stretch/>
        </p:blipFill>
        <p:spPr>
          <a:xfrm>
            <a:off x="257785" y="1348493"/>
            <a:ext cx="5929005" cy="4227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3024" y="650443"/>
            <a:ext cx="269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Цифры проекта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756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362AFA-62EB-4FBD-A188-B2490B93F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845B6F-0489-4CB5-B06F-6977298B1706}"/>
              </a:ext>
            </a:extLst>
          </p:cNvPr>
          <p:cNvSpPr txBox="1"/>
          <p:nvPr/>
        </p:nvSpPr>
        <p:spPr>
          <a:xfrm>
            <a:off x="4489072" y="201827"/>
            <a:ext cx="331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Этапы проекта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B53B31A-A389-42C5-B517-E54A7D024E10}"/>
              </a:ext>
            </a:extLst>
          </p:cNvPr>
          <p:cNvCxnSpPr>
            <a:cxnSpLocks/>
          </p:cNvCxnSpPr>
          <p:nvPr/>
        </p:nvCxnSpPr>
        <p:spPr>
          <a:xfrm flipH="1">
            <a:off x="3842399" y="506374"/>
            <a:ext cx="646673" cy="2339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E8570D2-82F6-48FB-A749-008E201A1191}"/>
              </a:ext>
            </a:extLst>
          </p:cNvPr>
          <p:cNvSpPr/>
          <p:nvPr/>
        </p:nvSpPr>
        <p:spPr>
          <a:xfrm>
            <a:off x="765572" y="919444"/>
            <a:ext cx="3723500" cy="585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Организационный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EDE7B7-E17E-4147-BD0D-0B3095621DF8}"/>
              </a:ext>
            </a:extLst>
          </p:cNvPr>
          <p:cNvSpPr txBox="1"/>
          <p:nvPr/>
        </p:nvSpPr>
        <p:spPr>
          <a:xfrm>
            <a:off x="334310" y="1539579"/>
            <a:ext cx="48013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andara" panose="020E0502030303020204" pitchFamily="34" charset="0"/>
              </a:rPr>
              <a:t>-</a:t>
            </a:r>
            <a:r>
              <a:rPr lang="ru-RU" dirty="0">
                <a:latin typeface="Candara" panose="020E0502030303020204" pitchFamily="34" charset="0"/>
                <a:cs typeface="Times New Roman" panose="02020603050405020304" pitchFamily="18" charset="0"/>
              </a:rPr>
              <a:t>распределение обязанностей (определение куратора, информирование целевой группы);</a:t>
            </a:r>
          </a:p>
          <a:p>
            <a:pPr algn="just"/>
            <a:endParaRPr lang="ru-RU" dirty="0" smtClean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Candara" panose="020E0502030303020204" pitchFamily="34" charset="0"/>
                <a:cs typeface="Times New Roman" panose="02020603050405020304" pitchFamily="18" charset="0"/>
              </a:rPr>
              <a:t>создание сообщества в социальной сети</a:t>
            </a:r>
          </a:p>
          <a:p>
            <a:pPr algn="just"/>
            <a:endParaRPr lang="ru-RU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-информирование и вовлечение </a:t>
            </a:r>
            <a:r>
              <a:rPr lang="ru-RU" dirty="0">
                <a:latin typeface="Candara" panose="020E0502030303020204" pitchFamily="34" charset="0"/>
                <a:cs typeface="Times New Roman" panose="02020603050405020304" pitchFamily="18" charset="0"/>
              </a:rPr>
              <a:t>целевой </a:t>
            </a:r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группы;</a:t>
            </a:r>
            <a:endParaRPr lang="ru-RU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-формирование </a:t>
            </a:r>
            <a:r>
              <a:rPr lang="ru-RU" dirty="0">
                <a:latin typeface="Candara" panose="020E0502030303020204" pitchFamily="34" charset="0"/>
                <a:cs typeface="Times New Roman" panose="02020603050405020304" pitchFamily="18" charset="0"/>
              </a:rPr>
              <a:t>команды «мастеров</a:t>
            </a:r>
            <a:r>
              <a:rPr lang="ru-RU" dirty="0">
                <a:latin typeface="Candara" panose="020E0502030303020204" pitchFamily="34" charset="0"/>
                <a:cs typeface="Times New Roman" panose="02020603050405020304" pitchFamily="18" charset="0"/>
              </a:rPr>
              <a:t>», создание  и запись </a:t>
            </a:r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первых мастер- </a:t>
            </a:r>
            <a:r>
              <a:rPr lang="ru-RU" dirty="0">
                <a:latin typeface="Candara" panose="020E0502030303020204" pitchFamily="34" charset="0"/>
                <a:cs typeface="Times New Roman" panose="02020603050405020304" pitchFamily="18" charset="0"/>
              </a:rPr>
              <a:t>классов (видеороликов</a:t>
            </a:r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-размещение первых записей </a:t>
            </a:r>
            <a:r>
              <a:rPr lang="ru-RU" dirty="0">
                <a:latin typeface="Candara" panose="020E0502030303020204" pitchFamily="34" charset="0"/>
                <a:cs typeface="Times New Roman" panose="02020603050405020304" pitchFamily="18" charset="0"/>
              </a:rPr>
              <a:t>занятий на странице проекта в </a:t>
            </a:r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ВКонтакте</a:t>
            </a:r>
            <a:endParaRPr lang="ru-RU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21841B4-6F08-4302-9080-0B7B75000CFE}"/>
              </a:ext>
            </a:extLst>
          </p:cNvPr>
          <p:cNvCxnSpPr>
            <a:cxnSpLocks/>
          </p:cNvCxnSpPr>
          <p:nvPr/>
        </p:nvCxnSpPr>
        <p:spPr>
          <a:xfrm>
            <a:off x="7604981" y="537219"/>
            <a:ext cx="646673" cy="3109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451685-0BEC-480D-9D93-10C0D3B6DF9B}"/>
              </a:ext>
            </a:extLst>
          </p:cNvPr>
          <p:cNvSpPr txBox="1"/>
          <p:nvPr/>
        </p:nvSpPr>
        <p:spPr>
          <a:xfrm>
            <a:off x="6303744" y="1582340"/>
            <a:ext cx="55902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Вовлечение новых «мастеров», создание  </a:t>
            </a:r>
            <a:r>
              <a:rPr lang="ru-RU" dirty="0">
                <a:latin typeface="Candara" panose="020E0502030303020204" pitchFamily="34" charset="0"/>
                <a:cs typeface="Times New Roman" panose="02020603050405020304" pitchFamily="18" charset="0"/>
              </a:rPr>
              <a:t>и запись </a:t>
            </a:r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мастер- классов (</a:t>
            </a:r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видеороликов);</a:t>
            </a:r>
            <a:endParaRPr lang="ru-RU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Candara" panose="020E0502030303020204" pitchFamily="34" charset="0"/>
                <a:cs typeface="Times New Roman" panose="02020603050405020304" pitchFamily="18" charset="0"/>
              </a:rPr>
              <a:t>размещение записей занятий на странице проекта в ВКонтакте</a:t>
            </a:r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проведение занятий на базе учреждений с использованием мастер-классов;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Вовлечение целевой группы в самостоятельные занятия реабилитационным досугом;</a:t>
            </a:r>
            <a:endParaRPr lang="ru-RU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Candara" panose="020E0502030303020204" pitchFamily="34" charset="0"/>
                <a:cs typeface="Times New Roman" panose="02020603050405020304" pitchFamily="18" charset="0"/>
              </a:rPr>
              <a:t>проведение очных мастер-классов от «мастеров</a:t>
            </a:r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8407AF2-D243-45CF-82C6-4E2027C97B35}"/>
              </a:ext>
            </a:extLst>
          </p:cNvPr>
          <p:cNvSpPr/>
          <p:nvPr/>
        </p:nvSpPr>
        <p:spPr>
          <a:xfrm>
            <a:off x="6958050" y="921803"/>
            <a:ext cx="4281617" cy="581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Основной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27322" y="56875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Контроль эффективности проекта</a:t>
            </a:r>
          </a:p>
          <a:p>
            <a:pPr algn="ctr"/>
            <a:r>
              <a:rPr lang="ru-RU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Candara" panose="020E0502030303020204" pitchFamily="34" charset="0"/>
                <a:cs typeface="Times New Roman" panose="02020603050405020304" pitchFamily="18" charset="0"/>
              </a:rPr>
              <a:t>опросов и других форм обратной связи среди ПСУ с целью повышения эффективности проекта</a:t>
            </a:r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2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8B63DE-4BA6-44AA-8415-FF7CC6FFD15E}"/>
              </a:ext>
            </a:extLst>
          </p:cNvPr>
          <p:cNvSpPr txBox="1"/>
          <p:nvPr/>
        </p:nvSpPr>
        <p:spPr>
          <a:xfrm>
            <a:off x="4127157" y="1099751"/>
            <a:ext cx="736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C378F5-9D30-466F-BE22-AB639FCF7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182893-3288-426B-8DE8-F76F5485400E}"/>
              </a:ext>
            </a:extLst>
          </p:cNvPr>
          <p:cNvSpPr txBox="1"/>
          <p:nvPr/>
        </p:nvSpPr>
        <p:spPr>
          <a:xfrm>
            <a:off x="3064477" y="730419"/>
            <a:ext cx="430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ndara" panose="020E0502030303020204" pitchFamily="34" charset="0"/>
                <a:cs typeface="Times New Roman" panose="02020603050405020304" pitchFamily="18" charset="0"/>
              </a:rPr>
              <a:t>Достигнутые результаты: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80AAAF-7703-430C-87DC-026DC4459BB5}"/>
              </a:ext>
            </a:extLst>
          </p:cNvPr>
          <p:cNvSpPr txBox="1"/>
          <p:nvPr/>
        </p:nvSpPr>
        <p:spPr>
          <a:xfrm>
            <a:off x="505838" y="1594022"/>
            <a:ext cx="848988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>
                <a:latin typeface="Candara" panose="020E0502030303020204" pitchFamily="34" charset="0"/>
                <a:cs typeface="Times New Roman" panose="02020603050405020304" pitchFamily="18" charset="0"/>
              </a:rPr>
              <a:t>Увеличился познавательный интерес и социальная активность у участников проекта;</a:t>
            </a:r>
          </a:p>
          <a:p>
            <a:endParaRPr lang="ru-RU" sz="24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Candara" panose="020E0502030303020204" pitchFamily="34" charset="0"/>
                <a:cs typeface="Times New Roman" panose="02020603050405020304" pitchFamily="18" charset="0"/>
              </a:rPr>
              <a:t>Повысилась вовлеченность целевой группы в реабилитационный досуг;</a:t>
            </a:r>
          </a:p>
          <a:p>
            <a:endParaRPr lang="ru-RU" sz="24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Candara" panose="020E0502030303020204" pitchFamily="34" charset="0"/>
                <a:cs typeface="Times New Roman" panose="02020603050405020304" pitchFamily="18" charset="0"/>
              </a:rPr>
              <a:t>Расширились виды дневной занятости для лиц целевой группы на базе стационарного учреждения;</a:t>
            </a:r>
          </a:p>
          <a:p>
            <a:endParaRPr lang="ru-RU" sz="20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Создан </a:t>
            </a:r>
            <a:r>
              <a:rPr lang="ru-RU" sz="2000" dirty="0">
                <a:latin typeface="Candara" panose="020E0502030303020204" pitchFamily="34" charset="0"/>
                <a:cs typeface="Times New Roman" panose="02020603050405020304" pitchFamily="18" charset="0"/>
              </a:rPr>
              <a:t>единый ресурс реабилитационного досуга для социального взаимодействия, общения и обмена опытом;</a:t>
            </a:r>
          </a:p>
          <a:p>
            <a:endParaRPr lang="ru-RU" sz="20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Candara" panose="020E0502030303020204" pitchFamily="34" charset="0"/>
                <a:cs typeface="Times New Roman" panose="02020603050405020304" pitchFamily="18" charset="0"/>
              </a:rPr>
              <a:t>Расширился круг знакомств участников проекта, </a:t>
            </a:r>
            <a:r>
              <a:rPr lang="ru-RU" sz="20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приобретены </a:t>
            </a:r>
            <a:r>
              <a:rPr lang="ru-RU" sz="2000" dirty="0">
                <a:latin typeface="Candara" panose="020E0502030303020204" pitchFamily="34" charset="0"/>
                <a:cs typeface="Times New Roman" panose="02020603050405020304" pitchFamily="18" charset="0"/>
              </a:rPr>
              <a:t>новый опыт и  новые знания.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1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FAB2EC-632B-4053-93F6-6DF47B74B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06" y="-86498"/>
            <a:ext cx="12247606" cy="6944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31FABC-171E-4368-99B9-835A3560AEFB}"/>
              </a:ext>
            </a:extLst>
          </p:cNvPr>
          <p:cNvSpPr txBox="1"/>
          <p:nvPr/>
        </p:nvSpPr>
        <p:spPr>
          <a:xfrm>
            <a:off x="3262185" y="247133"/>
            <a:ext cx="609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ndara" panose="020E0502030303020204" pitchFamily="34" charset="0"/>
                <a:cs typeface="Times New Roman" panose="02020603050405020304" pitchFamily="18" charset="0"/>
              </a:rPr>
              <a:t>Планы по развитию проекта</a:t>
            </a:r>
          </a:p>
        </p:txBody>
      </p:sp>
      <p:pic>
        <p:nvPicPr>
          <p:cNvPr id="7" name="Рисунок 6" descr="Направленный вправо указательный палец, тыльная сторона руки со сплошной заливкой">
            <a:extLst>
              <a:ext uri="{FF2B5EF4-FFF2-40B4-BE49-F238E27FC236}">
                <a16:creationId xmlns:a16="http://schemas.microsoft.com/office/drawing/2014/main" id="{A8830079-14C2-4C04-87A8-55B46EEF819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7773" y="1383958"/>
            <a:ext cx="741405" cy="6919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1E7751-99B6-4E44-9DBA-6EFAF72BBA72}"/>
              </a:ext>
            </a:extLst>
          </p:cNvPr>
          <p:cNvSpPr txBox="1"/>
          <p:nvPr/>
        </p:nvSpPr>
        <p:spPr>
          <a:xfrm>
            <a:off x="1272745" y="1368049"/>
            <a:ext cx="6326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ndara" panose="020E0502030303020204" pitchFamily="34" charset="0"/>
                <a:cs typeface="Times New Roman" panose="02020603050405020304" pitchFamily="18" charset="0"/>
              </a:rPr>
              <a:t>создание страницы проекта в социальной сети «Одноклассники»;</a:t>
            </a:r>
          </a:p>
        </p:txBody>
      </p:sp>
      <p:pic>
        <p:nvPicPr>
          <p:cNvPr id="11" name="Рисунок 10" descr="Направленный вправо указательный палец, тыльная сторона руки со сплошной заливкой">
            <a:extLst>
              <a:ext uri="{FF2B5EF4-FFF2-40B4-BE49-F238E27FC236}">
                <a16:creationId xmlns:a16="http://schemas.microsoft.com/office/drawing/2014/main" id="{0BA23C4E-9734-4AD6-B2BF-1937A5B56A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7770" y="2141102"/>
            <a:ext cx="741406" cy="6919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527D79-8A93-4C58-85EF-EAA85BAC30EC}"/>
              </a:ext>
            </a:extLst>
          </p:cNvPr>
          <p:cNvSpPr txBox="1"/>
          <p:nvPr/>
        </p:nvSpPr>
        <p:spPr>
          <a:xfrm>
            <a:off x="1272744" y="2141102"/>
            <a:ext cx="549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ndara" panose="020E0502030303020204" pitchFamily="34" charset="0"/>
                <a:cs typeface="Times New Roman" panose="02020603050405020304" pitchFamily="18" charset="0"/>
              </a:rPr>
              <a:t>привлечение к участию в проекте не менее 30 новых мастеров ежегодно;</a:t>
            </a:r>
          </a:p>
        </p:txBody>
      </p:sp>
      <p:pic>
        <p:nvPicPr>
          <p:cNvPr id="14" name="Рисунок 13" descr="Направленный вправо указательный палец, тыльная сторона руки со сплошной заливкой">
            <a:extLst>
              <a:ext uri="{FF2B5EF4-FFF2-40B4-BE49-F238E27FC236}">
                <a16:creationId xmlns:a16="http://schemas.microsoft.com/office/drawing/2014/main" id="{C14B262A-B80B-4843-803F-90D82E765B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7770" y="2914156"/>
            <a:ext cx="741406" cy="6919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A7A637-C154-4DDC-B109-C9CAC4773F7D}"/>
              </a:ext>
            </a:extLst>
          </p:cNvPr>
          <p:cNvSpPr txBox="1"/>
          <p:nvPr/>
        </p:nvSpPr>
        <p:spPr>
          <a:xfrm>
            <a:off x="1272744" y="2914156"/>
            <a:ext cx="5189839" cy="984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ndara" panose="020E0502030303020204" pitchFamily="34" charset="0"/>
                <a:cs typeface="Times New Roman" panose="02020603050405020304" pitchFamily="18" charset="0"/>
              </a:rPr>
              <a:t>расширение целевой группы (вовлечение получателей социальных услуг на дому);</a:t>
            </a:r>
          </a:p>
          <a:p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18" name="Рисунок 17" descr="Направленный вправо указательный палец, тыльная сторона руки со сплошной заливкой">
            <a:extLst>
              <a:ext uri="{FF2B5EF4-FFF2-40B4-BE49-F238E27FC236}">
                <a16:creationId xmlns:a16="http://schemas.microsoft.com/office/drawing/2014/main" id="{4FDA4DBA-F5FA-412A-BC8A-58E2E44926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7771" y="3732016"/>
            <a:ext cx="741406" cy="7078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B06DD5-77E4-435C-B1EF-363180144471}"/>
              </a:ext>
            </a:extLst>
          </p:cNvPr>
          <p:cNvSpPr txBox="1"/>
          <p:nvPr/>
        </p:nvSpPr>
        <p:spPr>
          <a:xfrm>
            <a:off x="1272745" y="3732015"/>
            <a:ext cx="4823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ndara" panose="020E0502030303020204" pitchFamily="34" charset="0"/>
                <a:cs typeface="Times New Roman" panose="02020603050405020304" pitchFamily="18" charset="0"/>
              </a:rPr>
              <a:t>проведение выездных мастер-классов от «мастеров».</a:t>
            </a:r>
          </a:p>
        </p:txBody>
      </p:sp>
    </p:spTree>
    <p:extLst>
      <p:ext uri="{BB962C8B-B14F-4D97-AF65-F5344CB8AC3E}">
        <p14:creationId xmlns:p14="http://schemas.microsoft.com/office/powerpoint/2010/main" val="232103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6359E2-2F1C-4C42-B3A4-4265D8B31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8CE3FE-C0A4-43C7-9120-0925EA798CB5}"/>
              </a:ext>
            </a:extLst>
          </p:cNvPr>
          <p:cNvSpPr txBox="1"/>
          <p:nvPr/>
        </p:nvSpPr>
        <p:spPr>
          <a:xfrm>
            <a:off x="741405" y="384512"/>
            <a:ext cx="1125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Мастер – классы «на активной волне» от участников проекта для граждан пожилого возраста г. Казани и Зеленодольского муниципального района.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A2C8D2-CAB0-448A-AC6F-01A93E9FA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81" y="1910210"/>
            <a:ext cx="4526691" cy="35514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17C9CE-4456-4E94-968F-687BD4080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1" y="1910210"/>
            <a:ext cx="4843849" cy="35514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6571AC2-0131-41FC-929B-3FBF207101FE}"/>
              </a:ext>
            </a:extLst>
          </p:cNvPr>
          <p:cNvSpPr txBox="1"/>
          <p:nvPr/>
        </p:nvSpPr>
        <p:spPr>
          <a:xfrm>
            <a:off x="3632886" y="6104156"/>
            <a:ext cx="568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02.10.2023 мероприятие ко Дню пожилого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179952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455</Words>
  <Application>Microsoft Office PowerPoint</Application>
  <PresentationFormat>Широкоэкранный</PresentationFormat>
  <Paragraphs>82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Candara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Отзыв участника проекта</vt:lpstr>
      <vt:lpstr>Присоединяйтель с нашей странице «Встречи с мастерами»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rrc</dc:creator>
  <cp:lastModifiedBy>МОДУСО</cp:lastModifiedBy>
  <cp:revision>79</cp:revision>
  <dcterms:created xsi:type="dcterms:W3CDTF">2023-10-09T12:31:56Z</dcterms:created>
  <dcterms:modified xsi:type="dcterms:W3CDTF">2023-10-16T07:52:55Z</dcterms:modified>
</cp:coreProperties>
</file>