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1" r:id="rId4"/>
    <p:sldId id="267" r:id="rId5"/>
    <p:sldId id="272" r:id="rId6"/>
    <p:sldId id="273" r:id="rId7"/>
    <p:sldId id="257" r:id="rId8"/>
    <p:sldId id="258" r:id="rId9"/>
    <p:sldId id="259" r:id="rId10"/>
    <p:sldId id="269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00D4-CDC0-4882-99C7-0ACF62149E6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7B41DE2-7164-4372-88DE-91F6C7E20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0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00D4-CDC0-4882-99C7-0ACF62149E6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B41DE2-7164-4372-88DE-91F6C7E20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2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00D4-CDC0-4882-99C7-0ACF62149E6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B41DE2-7164-4372-88DE-91F6C7E201A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790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00D4-CDC0-4882-99C7-0ACF62149E6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B41DE2-7164-4372-88DE-91F6C7E20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0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00D4-CDC0-4882-99C7-0ACF62149E6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B41DE2-7164-4372-88DE-91F6C7E201A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9765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00D4-CDC0-4882-99C7-0ACF62149E6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B41DE2-7164-4372-88DE-91F6C7E20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46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00D4-CDC0-4882-99C7-0ACF62149E6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1DE2-7164-4372-88DE-91F6C7E20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11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00D4-CDC0-4882-99C7-0ACF62149E6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1DE2-7164-4372-88DE-91F6C7E20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5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00D4-CDC0-4882-99C7-0ACF62149E6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1DE2-7164-4372-88DE-91F6C7E20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00D4-CDC0-4882-99C7-0ACF62149E6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B41DE2-7164-4372-88DE-91F6C7E20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4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00D4-CDC0-4882-99C7-0ACF62149E6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B41DE2-7164-4372-88DE-91F6C7E20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0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00D4-CDC0-4882-99C7-0ACF62149E6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B41DE2-7164-4372-88DE-91F6C7E20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0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00D4-CDC0-4882-99C7-0ACF62149E6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1DE2-7164-4372-88DE-91F6C7E20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1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00D4-CDC0-4882-99C7-0ACF62149E6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1DE2-7164-4372-88DE-91F6C7E20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5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00D4-CDC0-4882-99C7-0ACF62149E6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1DE2-7164-4372-88DE-91F6C7E20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3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00D4-CDC0-4882-99C7-0ACF62149E6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B41DE2-7164-4372-88DE-91F6C7E20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5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600D4-CDC0-4882-99C7-0ACF62149E61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7B41DE2-7164-4372-88DE-91F6C7E20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2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389" y="986590"/>
            <a:ext cx="11574379" cy="37907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Проект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400" dirty="0">
                <a:solidFill>
                  <a:srgbClr val="002060"/>
                </a:solidFill>
              </a:rPr>
              <a:t>«Здоровье с доставкой на дом»</a:t>
            </a:r>
            <a:br>
              <a:rPr lang="ru-RU" sz="4400" dirty="0">
                <a:solidFill>
                  <a:srgbClr val="002060"/>
                </a:solidFill>
              </a:rPr>
            </a:b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000" dirty="0">
                <a:solidFill>
                  <a:srgbClr val="002060"/>
                </a:solidFill>
              </a:rPr>
              <a:t>восстановление </a:t>
            </a:r>
            <a:r>
              <a:rPr lang="ru-RU" sz="4000" dirty="0" smtClean="0">
                <a:solidFill>
                  <a:srgbClr val="002060"/>
                </a:solidFill>
              </a:rPr>
              <a:t>пожилых людей </a:t>
            </a:r>
            <a:r>
              <a:rPr lang="ru-RU" sz="4000" dirty="0">
                <a:solidFill>
                  <a:srgbClr val="002060"/>
                </a:solidFill>
              </a:rPr>
              <a:t>и </a:t>
            </a:r>
            <a:r>
              <a:rPr lang="ru-RU" sz="4000" dirty="0" smtClean="0">
                <a:solidFill>
                  <a:srgbClr val="002060"/>
                </a:solidFill>
              </a:rPr>
              <a:t>инвалидов, перенесших </a:t>
            </a:r>
            <a:r>
              <a:rPr lang="ru-RU" sz="4000" dirty="0">
                <a:solidFill>
                  <a:srgbClr val="002060"/>
                </a:solidFill>
              </a:rPr>
              <a:t>тяжелые заболевания или травмы, как возможность вернуться к самостоятельной жизни</a:t>
            </a:r>
            <a:endParaRPr lang="ru-RU" sz="4000" dirty="0"/>
          </a:p>
        </p:txBody>
      </p:sp>
      <p:pic>
        <p:nvPicPr>
          <p:cNvPr id="3" name="Picture 2" descr="Coat of arms of Tatarstan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632" y="46064"/>
            <a:ext cx="940526" cy="940526"/>
          </a:xfrm>
          <a:prstGeom prst="rect">
            <a:avLst/>
          </a:prstGeom>
          <a:noFill/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849329" y="5717909"/>
            <a:ext cx="8254439" cy="11400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Аскарова </a:t>
            </a:r>
            <a:r>
              <a:rPr lang="ru-RU" b="1" dirty="0">
                <a:solidFill>
                  <a:srgbClr val="002060"/>
                </a:solidFill>
              </a:rPr>
              <a:t>Марина Владимировна - заведующий отделения надомного социального обслуживания ГАУСО «КЦСОН «Забота» МТЗ и СЗ РТ в Мамадышском муниципальном районе»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sz="1100" dirty="0" smtClean="0">
              <a:solidFill>
                <a:srgbClr val="002060"/>
              </a:solidFill>
            </a:endParaRPr>
          </a:p>
          <a:p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304" y="58240"/>
            <a:ext cx="1613263" cy="4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8" y="538514"/>
            <a:ext cx="2478881" cy="3305175"/>
          </a:xfrm>
          <a:effectLst>
            <a:softEdge rad="63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34" y="3787287"/>
            <a:ext cx="2204470" cy="2923685"/>
          </a:xfr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665" y="3787287"/>
            <a:ext cx="1825277" cy="27699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2" descr="C:\Users\User\Desktop\ПРоект 2\Фотки\IMG-20200129-WA0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4788" y="313670"/>
            <a:ext cx="2173574" cy="330517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723" y="967537"/>
            <a:ext cx="2727426" cy="31552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0" y="4122781"/>
            <a:ext cx="3511003" cy="23732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623" y="4459665"/>
            <a:ext cx="3371490" cy="20975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18" y="879824"/>
            <a:ext cx="2901991" cy="217286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52045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10" y="3536171"/>
            <a:ext cx="3456372" cy="26030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2" y="608665"/>
            <a:ext cx="3274389" cy="24634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78" y="608665"/>
            <a:ext cx="3345968" cy="24634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60" y="3536170"/>
            <a:ext cx="3456372" cy="26030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589" y="3536170"/>
            <a:ext cx="3358478" cy="26030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51" y="649271"/>
            <a:ext cx="3176337" cy="238225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0736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6347714" cy="267538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C:\Users\User\Desktop\IMG-20190903-WA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630779" y="1163924"/>
            <a:ext cx="2911077" cy="3881437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9809" y="1777535"/>
            <a:ext cx="7243010" cy="289071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ходе реализации проекта «Демография» выявлен спрос на предоставление оздоровительных процедур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дому. </a:t>
            </a:r>
            <a:r>
              <a:rPr lang="ru-RU" dirty="0" smtClean="0"/>
              <a:t>Из 402 пожилых граждан старше 65 лет находящихся на надомном обслуживании в </a:t>
            </a:r>
            <a:r>
              <a:rPr lang="ru-RU" dirty="0"/>
              <a:t>ГАУСО «КЦСОН «Забота» МТЗ и СЗ РТ в Мамадышском муниципальном районе» </a:t>
            </a:r>
            <a:r>
              <a:rPr lang="ru-RU" dirty="0" smtClean="0"/>
              <a:t>183 человека изъявили желание получать оздоровительные услуги на дому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67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3599" y="1628801"/>
            <a:ext cx="9260306" cy="3880773"/>
          </a:xfrm>
        </p:spPr>
        <p:txBody>
          <a:bodyPr>
            <a:normAutofit/>
          </a:bodyPr>
          <a:lstStyle/>
          <a:p>
            <a:r>
              <a:rPr lang="ru-RU" dirty="0"/>
              <a:t>Проект призван повысить эффективность социально-медицинской помощи гражданам пожилого возраста и инвалидам </a:t>
            </a:r>
            <a:r>
              <a:rPr lang="ru-RU" dirty="0" smtClean="0"/>
              <a:t>перенесших </a:t>
            </a:r>
            <a:r>
              <a:rPr lang="ru-RU" dirty="0"/>
              <a:t>тяжелые заболевания или травмы,  которые нуждаются в реабилитации на дому. В ходе реализации данного проекта у граждан пожилого возраста и инвалидов повысится работоспособности, нормализуется режим сна и отдыха, укрепится иммунитет, повысится стрессоустойчивость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ходе реализации данного проекта применяются лечебная физкультура, массаж, фитотерапия, которые так необходимы людям в период восстановления после перенесенного заболевания, а так же различные социально-реабилитационные технологии отделения надомного </a:t>
            </a:r>
            <a:r>
              <a:rPr lang="ru-RU" dirty="0"/>
              <a:t>социального обслуживания ГАУСО «КЦСОН «Забота» МТЗ и СЗ РТ в Мамадышском муниципальном районе». </a:t>
            </a:r>
          </a:p>
        </p:txBody>
      </p:sp>
    </p:spTree>
    <p:extLst>
      <p:ext uri="{BB962C8B-B14F-4D97-AF65-F5344CB8AC3E}">
        <p14:creationId xmlns:p14="http://schemas.microsoft.com/office/powerpoint/2010/main" val="427967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00346"/>
            <a:ext cx="8911687" cy="12808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rgbClr val="002060"/>
                </a:solidFill>
              </a:rPr>
              <a:t>Цели и задачи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1969475"/>
            <a:ext cx="3992732" cy="5762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Цели проекта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589213" y="2933976"/>
            <a:ext cx="3992732" cy="3354060"/>
          </a:xfrm>
        </p:spPr>
        <p:txBody>
          <a:bodyPr>
            <a:normAutofit/>
          </a:bodyPr>
          <a:lstStyle/>
          <a:p>
            <a:r>
              <a:rPr lang="ru-RU" dirty="0" smtClean="0"/>
              <a:t>Максимально возможное продление пребывания граждан пожилого возраста и инвалидов в привычное среде проживания и поддержание их социального, физического и психологического состояния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712242" y="1969475"/>
            <a:ext cx="3793388" cy="5762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7712241" y="2933976"/>
            <a:ext cx="3792369" cy="3354060"/>
          </a:xfrm>
        </p:spPr>
        <p:txBody>
          <a:bodyPr>
            <a:normAutofit/>
          </a:bodyPr>
          <a:lstStyle/>
          <a:p>
            <a:r>
              <a:rPr lang="ru-RU" dirty="0" smtClean="0"/>
              <a:t>Обеспечение сохранения и укрепления здоровья пожилых людей, повышение сопротивляемости к заболеваниям, неблагоприятным воздействиям внешней среды, формирование позитивного отношения к здоровому образу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2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36295" y="312821"/>
            <a:ext cx="10070431" cy="5590205"/>
          </a:xfrm>
        </p:spPr>
        <p:txBody>
          <a:bodyPr>
            <a:noAutofit/>
          </a:bodyPr>
          <a:lstStyle/>
          <a:p>
            <a:r>
              <a:rPr lang="ru-RU" dirty="0" smtClean="0"/>
              <a:t>Проект </a:t>
            </a:r>
            <a:r>
              <a:rPr lang="ru-RU" dirty="0"/>
              <a:t>предполагает массовый охват пожилых людей и инвалидов ведущих малоподвижный образ жизни и имеет долгосрочную перспективу. В результате реализации проекта </a:t>
            </a:r>
            <a:r>
              <a:rPr lang="ru-RU" dirty="0" smtClean="0"/>
              <a:t>происходит: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</a:t>
            </a:r>
            <a:r>
              <a:rPr lang="ru-RU" dirty="0" smtClean="0"/>
              <a:t>. Снижение </a:t>
            </a:r>
            <a:r>
              <a:rPr lang="ru-RU" dirty="0"/>
              <a:t>потребности маломобильных и немобильных граждан пожилого возраста и инвалидов в услугах стационарных отделений учреждений здравоохранения.</a:t>
            </a:r>
            <a:br>
              <a:rPr lang="ru-RU" dirty="0"/>
            </a:br>
            <a:r>
              <a:rPr lang="ru-RU" dirty="0" smtClean="0"/>
              <a:t>2. Улучшение </a:t>
            </a:r>
            <a:r>
              <a:rPr lang="ru-RU" dirty="0"/>
              <a:t>самочувствия граждан пожилого возраста и инвалидов, частично или полностью утративших способность к самообслуживанию.</a:t>
            </a:r>
            <a:br>
              <a:rPr lang="ru-RU" dirty="0"/>
            </a:br>
            <a:r>
              <a:rPr lang="ru-RU" dirty="0" smtClean="0"/>
              <a:t>3. Стимулирование </a:t>
            </a:r>
            <a:r>
              <a:rPr lang="ru-RU" dirty="0"/>
              <a:t>пожилых людей и инвалидов к усилению интереса к жизни.</a:t>
            </a:r>
            <a:br>
              <a:rPr lang="ru-RU" dirty="0"/>
            </a:br>
            <a:r>
              <a:rPr lang="ru-RU" dirty="0"/>
              <a:t>4. Формирование и развитие социальной активности, повышение степени социальной адаптации граждан пожилого возраста и инвалидов</a:t>
            </a:r>
            <a:br>
              <a:rPr lang="ru-RU" dirty="0"/>
            </a:br>
            <a:r>
              <a:rPr lang="ru-RU" dirty="0"/>
              <a:t>5. Расширение спектра социальных услуг учреждения.</a:t>
            </a:r>
            <a:br>
              <a:rPr lang="ru-RU" dirty="0"/>
            </a:br>
            <a:r>
              <a:rPr lang="ru-RU" dirty="0"/>
              <a:t>6. Улучшение эмоционального состояния и повышение качества жизни пожилых граждан и инвалидов.</a:t>
            </a:r>
          </a:p>
        </p:txBody>
      </p:sp>
    </p:spTree>
    <p:extLst>
      <p:ext uri="{BB962C8B-B14F-4D97-AF65-F5344CB8AC3E}">
        <p14:creationId xmlns:p14="http://schemas.microsoft.com/office/powerpoint/2010/main" val="393300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9864" y="1628801"/>
            <a:ext cx="11285620" cy="3880773"/>
          </a:xfrm>
        </p:spPr>
        <p:txBody>
          <a:bodyPr>
            <a:normAutofit/>
          </a:bodyPr>
          <a:lstStyle/>
          <a:p>
            <a:r>
              <a:rPr lang="ru-RU" dirty="0"/>
              <a:t>Проект «Здоровье с доставкой на дом</a:t>
            </a:r>
            <a:r>
              <a:rPr lang="ru-RU" dirty="0" smtClean="0"/>
              <a:t>» реализуется на </a:t>
            </a:r>
            <a:r>
              <a:rPr lang="ru-RU" dirty="0"/>
              <a:t>базе отделения надомного социального обслуживания ГАУСО «КЦСОН «Забота» МТЗ и СЗ РТ в Мамадышском муниципальном районе</a:t>
            </a:r>
            <a:r>
              <a:rPr lang="ru-RU" dirty="0" smtClean="0"/>
              <a:t>» с февраля 2023 года.</a:t>
            </a:r>
          </a:p>
          <a:p>
            <a:r>
              <a:rPr lang="ru-RU" dirty="0" smtClean="0"/>
              <a:t>За </a:t>
            </a:r>
            <a:r>
              <a:rPr lang="ru-RU" dirty="0"/>
              <a:t>время реализации </a:t>
            </a:r>
            <a:r>
              <a:rPr lang="ru-RU" dirty="0" smtClean="0"/>
              <a:t>проекта:</a:t>
            </a:r>
          </a:p>
          <a:p>
            <a:pPr marL="0" indent="0">
              <a:buNone/>
            </a:pPr>
            <a:r>
              <a:rPr lang="ru-RU" dirty="0" smtClean="0"/>
              <a:t>       - 160 </a:t>
            </a:r>
            <a:r>
              <a:rPr lang="ru-RU" dirty="0"/>
              <a:t>пожилых людей перенесших тяжелые заболевания или травмы получили услуги </a:t>
            </a:r>
            <a:r>
              <a:rPr lang="ru-RU" dirty="0" smtClean="0"/>
              <a:t>                        	   реабилитации </a:t>
            </a:r>
            <a:r>
              <a:rPr lang="ru-RU" dirty="0"/>
              <a:t>на дому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- количество </a:t>
            </a:r>
            <a:r>
              <a:rPr lang="ru-RU" dirty="0"/>
              <a:t>выполненных </a:t>
            </a:r>
            <a:r>
              <a:rPr lang="ru-RU" dirty="0" smtClean="0"/>
              <a:t>процедур, </a:t>
            </a:r>
            <a:r>
              <a:rPr lang="ru-RU" dirty="0"/>
              <a:t>сеансов массажа и занятий </a:t>
            </a:r>
            <a:r>
              <a:rPr lang="ru-RU" dirty="0" smtClean="0"/>
              <a:t>ЛФК – 1273</a:t>
            </a:r>
          </a:p>
          <a:p>
            <a:pPr marL="0" indent="0">
              <a:buNone/>
            </a:pPr>
            <a:r>
              <a:rPr lang="ru-RU" dirty="0" smtClean="0"/>
              <a:t>       - количество </a:t>
            </a:r>
            <a:r>
              <a:rPr lang="ru-RU" dirty="0"/>
              <a:t>проведенных </a:t>
            </a:r>
            <a:r>
              <a:rPr lang="ru-RU" dirty="0" smtClean="0"/>
              <a:t>консультирований -1683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6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30" y="1096875"/>
            <a:ext cx="4082515" cy="2302794"/>
          </a:xfr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927" y="846220"/>
            <a:ext cx="2033713" cy="36154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42" y="769520"/>
            <a:ext cx="2253665" cy="35986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5" y="3481888"/>
            <a:ext cx="2334223" cy="30993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15" y="4490785"/>
            <a:ext cx="3535725" cy="20904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04" y="4368216"/>
            <a:ext cx="4014509" cy="209048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035752" y="95345"/>
            <a:ext cx="7242048" cy="54369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Реализация проекта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4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21" y="370971"/>
            <a:ext cx="4620126" cy="25988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66" y="359609"/>
            <a:ext cx="2202782" cy="29370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55" y="234613"/>
            <a:ext cx="2436395" cy="32485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1" y="3639550"/>
            <a:ext cx="4348909" cy="23882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22" y="3931317"/>
            <a:ext cx="3324726" cy="24935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87" y="3931317"/>
            <a:ext cx="3326057" cy="187090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16426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79" y="371474"/>
            <a:ext cx="4277895" cy="24063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57" y="371474"/>
            <a:ext cx="4256505" cy="23942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57" y="3428999"/>
            <a:ext cx="2215434" cy="299285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26" y="3428999"/>
            <a:ext cx="2033572" cy="299285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3428999"/>
            <a:ext cx="2113552" cy="299285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67" y="3428998"/>
            <a:ext cx="1812508" cy="299285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6799484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</TotalTime>
  <Words>314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Проект  «Здоровье с доставкой на дом»  восстановление пожилых людей и инвалидов, перенесших тяжелые заболевания или травмы, как возможность вернуться к самостоятельной жизни</vt:lpstr>
      <vt:lpstr>  </vt:lpstr>
      <vt:lpstr>Актуальность проекта</vt:lpstr>
      <vt:lpstr>Цели и задачи проекта</vt:lpstr>
      <vt:lpstr>Презентация PowerPoint</vt:lpstr>
      <vt:lpstr>Итоги проекта</vt:lpstr>
      <vt:lpstr>Реализация проекта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</cp:revision>
  <dcterms:created xsi:type="dcterms:W3CDTF">2023-10-05T10:07:24Z</dcterms:created>
  <dcterms:modified xsi:type="dcterms:W3CDTF">2023-10-18T11:03:08Z</dcterms:modified>
</cp:coreProperties>
</file>