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71" r:id="rId7"/>
    <p:sldId id="272" r:id="rId8"/>
    <p:sldId id="273" r:id="rId9"/>
    <p:sldId id="274" r:id="rId10"/>
    <p:sldId id="275" r:id="rId11"/>
    <p:sldId id="276" r:id="rId12"/>
    <p:sldId id="286" r:id="rId13"/>
    <p:sldId id="288" r:id="rId14"/>
    <p:sldId id="289" r:id="rId15"/>
    <p:sldId id="290" r:id="rId16"/>
    <p:sldId id="293" r:id="rId17"/>
    <p:sldId id="294" r:id="rId18"/>
    <p:sldId id="283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19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B0CDC-C9FC-4CDC-8E3D-8F53C707BB7E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E6B46-3BD9-4EE7-BE7A-223ADC4C3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6B46-3BD9-4EE7-BE7A-223ADC4C335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57E8B2B-AB64-4012-8130-480E70E8C9DA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D43507-90CB-412A-8F8A-FC15758E8B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:\Старший вожатый\муз, фото  и видео\фото и картинки\Фото к отчету сдб\DSC0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9369">
            <a:off x="-672098" y="2041707"/>
            <a:ext cx="2830836" cy="1591897"/>
          </a:xfrm>
          <a:prstGeom prst="rect">
            <a:avLst/>
          </a:prstGeom>
          <a:noFill/>
        </p:spPr>
      </p:pic>
      <p:pic>
        <p:nvPicPr>
          <p:cNvPr id="7" name="Picture 6" descr="C:\Users\User\Desktop\Стрела\Оснянка 2017\DSCN5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7127">
            <a:off x="6906855" y="2634979"/>
            <a:ext cx="2459766" cy="1844824"/>
          </a:xfrm>
          <a:prstGeom prst="rect">
            <a:avLst/>
          </a:prstGeom>
          <a:noFill/>
        </p:spPr>
      </p:pic>
      <p:pic>
        <p:nvPicPr>
          <p:cNvPr id="10" name="Picture 9" descr="C:\Users\User\Desktop\Стрела\DSCN3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877272"/>
            <a:ext cx="2184243" cy="1638182"/>
          </a:xfrm>
          <a:prstGeom prst="rect">
            <a:avLst/>
          </a:prstGeom>
          <a:noFill/>
        </p:spPr>
      </p:pic>
      <p:pic>
        <p:nvPicPr>
          <p:cNvPr id="9" name="Picture 8" descr="C:\Users\User\Desktop\Стрела\Веснянка 2016\DSCN87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55094" y="3941039"/>
            <a:ext cx="2459765" cy="1844824"/>
          </a:xfrm>
          <a:prstGeom prst="rect">
            <a:avLst/>
          </a:prstGeom>
          <a:noFill/>
        </p:spPr>
      </p:pic>
      <p:pic>
        <p:nvPicPr>
          <p:cNvPr id="8" name="Picture 7" descr="C:\Users\User\Desktop\Стрела\Оснянка 2017\ScohNiXjRyU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44044">
            <a:off x="6414663" y="4968683"/>
            <a:ext cx="2794179" cy="1863150"/>
          </a:xfrm>
          <a:prstGeom prst="rect">
            <a:avLst/>
          </a:prstGeom>
          <a:noFill/>
        </p:spPr>
      </p:pic>
      <p:pic>
        <p:nvPicPr>
          <p:cNvPr id="3" name="Picture 3" descr="C:\Users\User\Desktop\Стрела\Стрела акции\IMG_97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74094">
            <a:off x="6671766" y="15287"/>
            <a:ext cx="2512341" cy="1884256"/>
          </a:xfrm>
          <a:prstGeom prst="rect">
            <a:avLst/>
          </a:prstGeom>
          <a:noFill/>
        </p:spPr>
      </p:pic>
      <p:pic>
        <p:nvPicPr>
          <p:cNvPr id="6" name="Picture 5" descr="C:\Users\User\Desktop\Стрела\Стрела акции\DSCN34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09487">
            <a:off x="1946863" y="-376388"/>
            <a:ext cx="2304256" cy="1728192"/>
          </a:xfrm>
          <a:prstGeom prst="rect">
            <a:avLst/>
          </a:prstGeom>
          <a:noFill/>
        </p:spPr>
      </p:pic>
      <p:pic>
        <p:nvPicPr>
          <p:cNvPr id="5" name="Picture 4" descr="C:\Users\User\Desktop\Стрела\Стрела акции\15 февраля\DSCN20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52988">
            <a:off x="904577" y="5473179"/>
            <a:ext cx="2783150" cy="1855433"/>
          </a:xfrm>
          <a:prstGeom prst="rect">
            <a:avLst/>
          </a:prstGeom>
          <a:noFill/>
        </p:spPr>
      </p:pic>
      <p:pic>
        <p:nvPicPr>
          <p:cNvPr id="2" name="Picture 2" descr="C:\Users\User\Desktop\Стрела\DSCN426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50025">
            <a:off x="-261789" y="-19190"/>
            <a:ext cx="2235120" cy="1490080"/>
          </a:xfrm>
          <a:prstGeom prst="rect">
            <a:avLst/>
          </a:prstGeom>
          <a:noFill/>
        </p:spPr>
      </p:pic>
      <p:pic>
        <p:nvPicPr>
          <p:cNvPr id="1034" name="Picture 10" descr="E:\canon 550d\2012.04.01\IMG_326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78715">
            <a:off x="4401682" y="-193736"/>
            <a:ext cx="2114493" cy="14096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93335" y="2077386"/>
            <a:ext cx="3744416" cy="25669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prstTxWarp prst="textButton">
              <a:avLst>
                <a:gd name="adj" fmla="val 12178513"/>
              </a:avLst>
            </a:prstTxWarp>
            <a:spAutoFit/>
          </a:bodyPr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Comic Sans MS" pitchFamily="66" charset="0"/>
                <a:ea typeface="Cambria Math" pitchFamily="18" charset="0"/>
                <a:cs typeface="Cambria Math" pitchFamily="18" charset="0"/>
              </a:rPr>
              <a:t>Детско-юношеская</a:t>
            </a:r>
          </a:p>
          <a:p>
            <a:pPr algn="ctr"/>
            <a:endParaRPr lang="ru-RU" sz="5400" dirty="0">
              <a:solidFill>
                <a:schemeClr val="tx1"/>
              </a:solidFill>
              <a:latin typeface="Comic Sans MS" pitchFamily="66" charset="0"/>
              <a:ea typeface="Cambria Math" pitchFamily="18" charset="0"/>
              <a:cs typeface="Cambria Math" pitchFamily="18" charset="0"/>
            </a:endParaRPr>
          </a:p>
          <a:p>
            <a:pPr algn="ctr"/>
            <a:r>
              <a:rPr lang="ru-RU" sz="5400" dirty="0">
                <a:solidFill>
                  <a:schemeClr val="tx1"/>
                </a:solidFill>
                <a:latin typeface="Comic Sans MS" pitchFamily="66" charset="0"/>
                <a:ea typeface="Cambria Math" pitchFamily="18" charset="0"/>
                <a:cs typeface="Cambria Math" pitchFamily="18" charset="0"/>
              </a:rPr>
              <a:t> общественная </a:t>
            </a:r>
          </a:p>
          <a:p>
            <a:pPr algn="ctr"/>
            <a:r>
              <a:rPr lang="ru-RU" sz="5400" dirty="0">
                <a:solidFill>
                  <a:schemeClr val="tx1"/>
                </a:solidFill>
                <a:latin typeface="Comic Sans MS" pitchFamily="66" charset="0"/>
                <a:ea typeface="Cambria Math" pitchFamily="18" charset="0"/>
                <a:cs typeface="Cambria Math" pitchFamily="18" charset="0"/>
              </a:rPr>
              <a:t>организация </a:t>
            </a:r>
          </a:p>
          <a:p>
            <a:pPr algn="ctr"/>
            <a:br>
              <a:rPr lang="ru-RU" sz="5400" dirty="0">
                <a:solidFill>
                  <a:schemeClr val="tx1"/>
                </a:solidFill>
                <a:latin typeface="Comic Sans MS" pitchFamily="66" charset="0"/>
                <a:ea typeface="Cambria Math" pitchFamily="18" charset="0"/>
                <a:cs typeface="Cambria Math" pitchFamily="18" charset="0"/>
              </a:rPr>
            </a:br>
            <a:r>
              <a:rPr lang="ru-RU" sz="9600" b="1" dirty="0">
                <a:solidFill>
                  <a:schemeClr val="tx1"/>
                </a:solidFill>
                <a:latin typeface="Comic Sans MS" pitchFamily="66" charset="0"/>
              </a:rPr>
              <a:t>«Стрела»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ЛЭП – «Любите Эти Песни»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canon 550d\2012.03.31\IMG_3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980728"/>
            <a:ext cx="8028384" cy="5352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Орлятский круг – песни под гитару</a:t>
            </a:r>
          </a:p>
        </p:txBody>
      </p:sp>
      <p:pic>
        <p:nvPicPr>
          <p:cNvPr id="14339" name="Picture 3" descr="E:\canon 550d\2012.03.30\IMG_20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1066"/>
            <a:ext cx="5076056" cy="3384038"/>
          </a:xfrm>
          <a:prstGeom prst="rect">
            <a:avLst/>
          </a:prstGeom>
          <a:noFill/>
        </p:spPr>
      </p:pic>
      <p:pic>
        <p:nvPicPr>
          <p:cNvPr id="14340" name="Picture 4" descr="E:\canon 550d\2012.04.01\IMG_3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499992" cy="2999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256C7-737C-4D06-9DB9-8B30F4BE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6" y="1265312"/>
            <a:ext cx="4745448" cy="32291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ru-RU" dirty="0"/>
              <a:t>Открытие и закрытие летней оздоровительной компании</a:t>
            </a:r>
          </a:p>
        </p:txBody>
      </p:sp>
      <p:pic>
        <p:nvPicPr>
          <p:cNvPr id="1026" name="Picture 2" descr="C:\Users\User\Desktop\Стрела\DSCN37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08604"/>
            <a:ext cx="4346186" cy="3259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Новогодние утренники</a:t>
            </a:r>
          </a:p>
        </p:txBody>
      </p:sp>
      <p:pic>
        <p:nvPicPr>
          <p:cNvPr id="1026" name="Picture 2" descr="C:\Users\User\Desktop\Стрела\DSCN15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588" y="980728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Отчетный концерт ДДТ</a:t>
            </a:r>
          </a:p>
        </p:txBody>
      </p:sp>
      <p:pic>
        <p:nvPicPr>
          <p:cNvPr id="2050" name="Picture 2" descr="C:\Users\User\Desktop\Стрела\DSCN36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980728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ru-RU" dirty="0"/>
              <a:t>Спортивная игра для семей с детьми-инвалидами «Сильные духом»</a:t>
            </a:r>
          </a:p>
        </p:txBody>
      </p:sp>
      <p:pic>
        <p:nvPicPr>
          <p:cNvPr id="3074" name="Picture 2" descr="C:\Users\User\Desktop\Стрела\3Ohv2To38UQ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20880" cy="5278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День памяти воинов-интернационалистов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F026C6-A9DD-4222-9BD3-D93242936AA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984776" cy="523858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Международный день памяти погибших в радиационных авариях и катастрофах</a:t>
            </a:r>
          </a:p>
        </p:txBody>
      </p:sp>
      <p:pic>
        <p:nvPicPr>
          <p:cNvPr id="10243" name="Picture 3" descr="C:\Users\User\Desktop\Стрела\Чернобыль 2016\DSCN92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«Экологический субботник»</a:t>
            </a:r>
          </a:p>
        </p:txBody>
      </p:sp>
      <p:pic>
        <p:nvPicPr>
          <p:cNvPr id="8194" name="Picture 2" descr="C:\Users\User\Desktop\Стрела\Стрела акции\DSCN34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908720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51DE4-BCFD-49A9-8701-A1D8D535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Уроки здоровья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BF7D05-29AF-4EAB-A933-F07BA37AFA8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271797" cy="32038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AEEDA-D764-4471-9E5F-ABEEA0F80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7" y="3109882"/>
            <a:ext cx="4692691" cy="35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Немного из истории организации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3600" dirty="0"/>
              <a:t>	Коряжемская городская детско-юношеская общественная организация «Стрела» была создана на коммунарском сборе 7 мая 2002 года в Доме детского творчества.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1AF7A-F645-400E-9889-DA6C2B55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Профилактическое мероприятие </a:t>
            </a:r>
            <a:br>
              <a:rPr lang="ru-RU" dirty="0"/>
            </a:br>
            <a:r>
              <a:rPr lang="ru-RU" dirty="0"/>
              <a:t>«Внимание – дети!»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B8A850-2409-4DFA-9DB1-15C78D6FAA1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613920" cy="34604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64A007-13C1-48E5-A346-0CB5E5986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4" y="1268760"/>
            <a:ext cx="4613920" cy="34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90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E7B66-AF78-4615-99F5-08C13DF9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«Счастливый хвостик»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F222F8-2FEC-423F-B971-F332C39BF79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38" y="1268760"/>
            <a:ext cx="6790324" cy="5092743"/>
          </a:xfrm>
        </p:spPr>
      </p:pic>
    </p:spTree>
    <p:extLst>
      <p:ext uri="{BB962C8B-B14F-4D97-AF65-F5344CB8AC3E}">
        <p14:creationId xmlns:p14="http://schemas.microsoft.com/office/powerpoint/2010/main" val="416497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34533-F3E1-4EA8-9A21-64E619BF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«Наши мысли – наши дела»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0AA707-9E29-45AA-9DE2-168E7E9133D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412776"/>
            <a:ext cx="4320480" cy="32403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37BF1-391C-45AC-AA4D-A73817702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32" y="3438573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E88D7-1489-4285-9D98-E65CFA5E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82" y="37947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Городской межшкольный флешмоб </a:t>
            </a:r>
            <a:br>
              <a:rPr lang="ru-RU" dirty="0"/>
            </a:br>
            <a:r>
              <a:rPr lang="ru-RU" dirty="0"/>
              <a:t>«Всегда готов»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128F73-DA04-4816-9DFF-2F6141DFF6C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268760"/>
            <a:ext cx="4416491" cy="33123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903FDB-FB7B-49C7-A490-294874D41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14" y="3429000"/>
            <a:ext cx="4596935" cy="34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43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2D28B-CF1A-4144-A6C6-E6F69901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«Георгиевская ленточка»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81E0FF-3273-430A-A16B-B364435EF13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392488" cy="329436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879D6A-2ADF-4E31-8764-41D8D04D5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3AE38-50BF-4EF8-BEC1-0076D0D5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ГДЮОО "СТРЕЛА" г. КОРЯЖМА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4055-385D-4D72-B7A9-0DA6337283B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en-US" dirty="0"/>
              <a:t>VK</a:t>
            </a:r>
            <a:r>
              <a:rPr lang="ru-RU" dirty="0"/>
              <a:t> - </a:t>
            </a:r>
            <a:r>
              <a:rPr lang="en-US" dirty="0"/>
              <a:t>https://vk.com/public209567450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7AFF66-0448-457C-BBEE-E6FF4D59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20888"/>
            <a:ext cx="75723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ГДЮОО «Стрела»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Целью ГДЮОО «Стрела» является развитие детско-юношеского движения в городе Коряжме с целью формирования у молодежи активной жизненной позиции, а так же содействие в развитии детского самоуправления, удовлетворение творческих интересов детей и подростков в общении и социально полезной деятельности.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ru-RU" dirty="0"/>
              <a:t>создание единого коллектива и комфортных условий в нем для дальнейшей работы;</a:t>
            </a:r>
          </a:p>
          <a:p>
            <a:pPr lvl="0" algn="just"/>
            <a:r>
              <a:rPr lang="ru-RU" dirty="0"/>
              <a:t>помощь в реализации своих возможностей подросткам разных категорий;</a:t>
            </a:r>
          </a:p>
          <a:p>
            <a:pPr lvl="0" algn="just"/>
            <a:r>
              <a:rPr lang="ru-RU" dirty="0"/>
              <a:t>воспитание таких качеств личности  как гражданственность, патриотизм, интеллигентность, уважение к правам и свободам человека, формирование чувства веры в себя;</a:t>
            </a:r>
          </a:p>
          <a:p>
            <a:pPr lvl="0" algn="just"/>
            <a:r>
              <a:rPr lang="ru-RU" dirty="0"/>
              <a:t>повышение интереса к делам и проблемам города, дать возможность членам организации искать пути их решения.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Проведение занятий с активом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7878C9-7B83-4DC8-873D-DF12DBA59F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3" y="2420888"/>
            <a:ext cx="4532953" cy="33997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1B5912-E697-4A9F-95C6-33184C7B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1"/>
          <a:stretch/>
        </p:blipFill>
        <p:spPr>
          <a:xfrm>
            <a:off x="4841429" y="2420888"/>
            <a:ext cx="4051051" cy="33997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3440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Городские коммунарские сборы </a:t>
            </a:r>
            <a:br>
              <a:rPr lang="ru-RU" dirty="0"/>
            </a:br>
            <a:r>
              <a:rPr lang="ru-RU" dirty="0"/>
              <a:t>«Веснянка» и «Оснянка»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26876" y="1500174"/>
            <a:ext cx="348443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     Цель сбора – развитие школьного самоуправления и детских общественных организаций, воспитание лидерских качеств и активной жизненной позиции учащихся школ города. 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3BAF9-B69D-42C1-9E08-C63AEE493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74" y="1528664"/>
            <a:ext cx="5803301" cy="43486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Городские коммунарские сборы </a:t>
            </a:r>
            <a:br>
              <a:rPr lang="ru-RU" dirty="0"/>
            </a:br>
            <a:r>
              <a:rPr lang="ru-RU" dirty="0"/>
              <a:t>«Веснянка» и «Оснянка»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Традиционно в расписании появились таки дела:</a:t>
            </a:r>
          </a:p>
          <a:p>
            <a:r>
              <a:rPr lang="ru-RU" dirty="0"/>
              <a:t>КТД</a:t>
            </a:r>
          </a:p>
          <a:p>
            <a:r>
              <a:rPr lang="ru-RU" dirty="0"/>
              <a:t>ОГО</a:t>
            </a:r>
          </a:p>
          <a:p>
            <a:r>
              <a:rPr lang="ru-RU" dirty="0"/>
              <a:t>ЛЭП</a:t>
            </a:r>
          </a:p>
          <a:p>
            <a:r>
              <a:rPr lang="ru-RU" dirty="0" err="1"/>
              <a:t>Орлятский</a:t>
            </a:r>
            <a:r>
              <a:rPr lang="ru-RU" dirty="0"/>
              <a:t> круг</a:t>
            </a:r>
          </a:p>
        </p:txBody>
      </p:sp>
      <p:pic>
        <p:nvPicPr>
          <p:cNvPr id="12290" name="Picture 2" descr="C:\Users\User\Desktop\Стрела\Веснянка 2017\_DSC0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636912"/>
            <a:ext cx="5653333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КТД – «Коллективно-Творческое Дело» </a:t>
            </a:r>
          </a:p>
        </p:txBody>
      </p:sp>
      <p:pic>
        <p:nvPicPr>
          <p:cNvPr id="13314" name="Picture 2" descr="C:\Users\User\Desktop\Стрела\Оснянка 2017\RKYj_N6gum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68" y="908721"/>
            <a:ext cx="874726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ОГО – «Отряд Гостит у Отряда»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canon 550d\2012.03.30\IMG_1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27" y="980728"/>
            <a:ext cx="853294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493</TotalTime>
  <Words>326</Words>
  <Application>Microsoft Office PowerPoint</Application>
  <PresentationFormat>Экран (4:3)</PresentationFormat>
  <Paragraphs>43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Calibri</vt:lpstr>
      <vt:lpstr>Cambria Math</vt:lpstr>
      <vt:lpstr>Comic Sans MS</vt:lpstr>
      <vt:lpstr>Georgia</vt:lpstr>
      <vt:lpstr>Times New Roman</vt:lpstr>
      <vt:lpstr>Wingdings</vt:lpstr>
      <vt:lpstr>Wingdings 2</vt:lpstr>
      <vt:lpstr>Официальная</vt:lpstr>
      <vt:lpstr>Презентация PowerPoint</vt:lpstr>
      <vt:lpstr>Немного из истории организации</vt:lpstr>
      <vt:lpstr>ГДЮОО «Стрела»</vt:lpstr>
      <vt:lpstr>Задачи:</vt:lpstr>
      <vt:lpstr>Проведение занятий с активом</vt:lpstr>
      <vt:lpstr>Городские коммунарские сборы  «Веснянка» и «Оснянка»</vt:lpstr>
      <vt:lpstr>Городские коммунарские сборы  «Веснянка» и «Оснянка»</vt:lpstr>
      <vt:lpstr>КТД – «Коллективно-Творческое Дело» </vt:lpstr>
      <vt:lpstr>ОГО – «Отряд Гостит у Отряда»</vt:lpstr>
      <vt:lpstr>ЛЭП – «Любите Эти Песни»</vt:lpstr>
      <vt:lpstr>Орлятский круг – песни под гитару</vt:lpstr>
      <vt:lpstr>Открытие и закрытие летней оздоровительной компании</vt:lpstr>
      <vt:lpstr>Новогодние утренники</vt:lpstr>
      <vt:lpstr>Отчетный концерт ДДТ</vt:lpstr>
      <vt:lpstr>Спортивная игра для семей с детьми-инвалидами «Сильные духом»</vt:lpstr>
      <vt:lpstr>День памяти воинов-интернационалистов</vt:lpstr>
      <vt:lpstr>Международный день памяти погибших в радиационных авариях и катастрофах</vt:lpstr>
      <vt:lpstr>Акция «Экологический субботник»</vt:lpstr>
      <vt:lpstr>Уроки здоровья</vt:lpstr>
      <vt:lpstr>Профилактическое мероприятие  «Внимание – дети!»</vt:lpstr>
      <vt:lpstr>Акция «Счастливый хвостик»</vt:lpstr>
      <vt:lpstr>Акция «Наши мысли – наши дела»</vt:lpstr>
      <vt:lpstr>Городской межшкольный флешмоб  «Всегда готов»</vt:lpstr>
      <vt:lpstr>Акция «Георгиевская ленточка»</vt:lpstr>
      <vt:lpstr>ГДЮОО "СТРЕЛА" г. КОРЯЖМА</vt:lpstr>
    </vt:vector>
  </TitlesOfParts>
  <Company>DreamLair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DREY</dc:creator>
  <cp:lastModifiedBy>Admin</cp:lastModifiedBy>
  <cp:revision>58</cp:revision>
  <dcterms:created xsi:type="dcterms:W3CDTF">2012-04-15T10:57:01Z</dcterms:created>
  <dcterms:modified xsi:type="dcterms:W3CDTF">2022-09-06T12:10:51Z</dcterms:modified>
</cp:coreProperties>
</file>