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7" r:id="rId6"/>
    <p:sldId id="260" r:id="rId7"/>
    <p:sldId id="261" r:id="rId8"/>
    <p:sldId id="262" r:id="rId9"/>
    <p:sldId id="263" r:id="rId10"/>
    <p:sldId id="268" r:id="rId11"/>
    <p:sldId id="269" r:id="rId12"/>
    <p:sldId id="264" r:id="rId13"/>
    <p:sldId id="270" r:id="rId14"/>
    <p:sldId id="271" r:id="rId15"/>
  </p:sldIdLst>
  <p:sldSz cx="18288000" cy="10287000"/>
  <p:notesSz cx="6858000" cy="9144000"/>
  <p:embeddedFontLst>
    <p:embeddedFont>
      <p:font typeface="League Spartan" charset="0"/>
      <p:regular r:id="rId17"/>
    </p:embeddedFont>
    <p:embeddedFont>
      <p:font typeface="Ubuntu Bold" charset="0"/>
      <p:regular r:id="rId18"/>
    </p:embeddedFont>
    <p:embeddedFont>
      <p:font typeface="Ubuntu" charset="0"/>
      <p:regular r:id="rId19"/>
      <p:bold r:id="rId20"/>
      <p:italic r:id="rId21"/>
      <p:boldItalic r:id="rId22"/>
    </p:embeddedFont>
    <p:embeddedFont>
      <p:font typeface="Calibri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900"/>
    <a:srgbClr val="E5B633"/>
    <a:srgbClr val="DECD2A"/>
    <a:srgbClr val="E5CE4B"/>
    <a:srgbClr val="F5FBF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193" autoAdjust="0"/>
    <p:restoredTop sz="94622" autoAdjust="0"/>
  </p:normalViewPr>
  <p:slideViewPr>
    <p:cSldViewPr>
      <p:cViewPr varScale="1">
        <p:scale>
          <a:sx n="73" d="100"/>
          <a:sy n="73" d="100"/>
        </p:scale>
        <p:origin x="-5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6C47E9-3BF4-4A62-85D2-E37C03773A02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6B4949-55C8-43B2-8398-6024F5204C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8257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B4949-55C8-43B2-8398-6024F5204C29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1468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B4949-55C8-43B2-8398-6024F5204C29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8111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B4949-55C8-43B2-8398-6024F5204C29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0646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B4949-55C8-43B2-8398-6024F5204C29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17216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4.svg"/><Relationship Id="rId9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4.svg"/><Relationship Id="rId9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.sv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3.svg"/><Relationship Id="rId7" Type="http://schemas.openxmlformats.org/officeDocument/2006/relationships/image" Target="../media/image2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CE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55209" y="487069"/>
            <a:ext cx="17377583" cy="9312861"/>
          </a:xfrm>
          <a:prstGeom prst="rect">
            <a:avLst/>
          </a:prstGeom>
          <a:solidFill>
            <a:srgbClr val="F5FBF6"/>
          </a:solidFill>
        </p:spPr>
      </p:sp>
      <p:grpSp>
        <p:nvGrpSpPr>
          <p:cNvPr id="3" name="Group 3"/>
          <p:cNvGrpSpPr/>
          <p:nvPr/>
        </p:nvGrpSpPr>
        <p:grpSpPr>
          <a:xfrm>
            <a:off x="1333501" y="1562100"/>
            <a:ext cx="15620999" cy="7162800"/>
            <a:chOff x="-1" y="-85725"/>
            <a:chExt cx="19096322" cy="7976394"/>
          </a:xfrm>
        </p:grpSpPr>
        <p:sp>
          <p:nvSpPr>
            <p:cNvPr id="4" name="TextBox 4"/>
            <p:cNvSpPr txBox="1"/>
            <p:nvPr/>
          </p:nvSpPr>
          <p:spPr>
            <a:xfrm>
              <a:off x="-1" y="4345245"/>
              <a:ext cx="19096321" cy="2934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ru-RU" sz="6000" dirty="0">
                  <a:ln w="28575">
                    <a:solidFill>
                      <a:srgbClr val="FF9900"/>
                    </a:solidFill>
                  </a:ln>
                  <a:solidFill>
                    <a:srgbClr val="FF9900"/>
                  </a:solidFill>
                  <a:latin typeface="League Spartan"/>
                </a:rPr>
                <a:t>Название социальной практики </a:t>
              </a:r>
            </a:p>
            <a:p>
              <a:pPr algn="ctr"/>
              <a:r>
                <a:rPr lang="ru-RU" sz="11125" dirty="0">
                  <a:ln w="28575">
                    <a:solidFill>
                      <a:srgbClr val="FF9900"/>
                    </a:solidFill>
                  </a:ln>
                  <a:solidFill>
                    <a:srgbClr val="FF9900"/>
                  </a:solidFill>
                  <a:latin typeface="League Spartan"/>
                </a:rPr>
                <a:t>«И Я МОГУ»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1" y="7167139"/>
              <a:ext cx="19096321" cy="723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90"/>
                </a:lnSpc>
              </a:pPr>
              <a:r>
                <a:rPr lang="ru-RU" sz="2800" dirty="0">
                  <a:solidFill>
                    <a:srgbClr val="555555"/>
                  </a:solidFill>
                  <a:latin typeface="Ubuntu Bold"/>
                </a:rPr>
                <a:t>Номинация «Лучшая практика по социальной реабилитации и </a:t>
              </a:r>
              <a:r>
                <a:rPr lang="ru-RU" sz="2800" dirty="0" err="1">
                  <a:solidFill>
                    <a:srgbClr val="555555"/>
                  </a:solidFill>
                  <a:latin typeface="Ubuntu Bold"/>
                </a:rPr>
                <a:t>абилитации</a:t>
              </a:r>
              <a:r>
                <a:rPr lang="ru-RU" sz="2800" dirty="0">
                  <a:solidFill>
                    <a:srgbClr val="555555"/>
                  </a:solidFill>
                  <a:latin typeface="Ubuntu Bold"/>
                </a:rPr>
                <a:t> инвалидов»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4331603" y="-85725"/>
              <a:ext cx="14764718" cy="42258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313"/>
                </a:lnSpc>
              </a:pPr>
              <a:r>
                <a:rPr lang="ru-RU" sz="2800" dirty="0">
                  <a:solidFill>
                    <a:srgbClr val="555555"/>
                  </a:solidFill>
                  <a:latin typeface="Ubuntu"/>
                </a:rPr>
                <a:t>Государственное автономное учреждение социального обслуживания «Комплексный центр социального обслуживания населения «</a:t>
              </a:r>
              <a:r>
                <a:rPr lang="ru-RU" sz="2800" dirty="0" err="1">
                  <a:solidFill>
                    <a:srgbClr val="555555"/>
                  </a:solidFill>
                  <a:latin typeface="Ubuntu"/>
                </a:rPr>
                <a:t>Шафкатъ</a:t>
              </a:r>
              <a:r>
                <a:rPr lang="ru-RU" sz="2800" dirty="0">
                  <a:solidFill>
                    <a:srgbClr val="555555"/>
                  </a:solidFill>
                  <a:latin typeface="Ubuntu"/>
                </a:rPr>
                <a:t>» Министерства труда, занятости  населения республики Татарстан в Сармановском муниципальном районе» </a:t>
              </a:r>
            </a:p>
            <a:p>
              <a:pPr algn="ctr">
                <a:lnSpc>
                  <a:spcPts val="4313"/>
                </a:lnSpc>
              </a:pPr>
              <a:endParaRPr lang="ru-RU" sz="3080" spc="616" dirty="0">
                <a:solidFill>
                  <a:srgbClr val="555555"/>
                </a:solidFill>
                <a:latin typeface="Ubuntu"/>
              </a:endParaRPr>
            </a:p>
            <a:p>
              <a:pPr algn="ctr">
                <a:lnSpc>
                  <a:spcPts val="4313"/>
                </a:lnSpc>
              </a:pPr>
              <a:r>
                <a:rPr lang="ru-RU" sz="2800" dirty="0">
                  <a:solidFill>
                    <a:srgbClr val="555555"/>
                  </a:solidFill>
                  <a:latin typeface="Ubuntu"/>
                </a:rPr>
                <a:t>ОТДЕЛЕНИЕ ДНЕВНОГО ПРЕБЫВАНИЯ ГРАЖДАН ПОЖИЛОГО ВОЗРАСТА И ИНВАЛИДОВ</a:t>
              </a: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B176A65-4395-3054-CA63-1339AA768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3499" y="1629566"/>
            <a:ext cx="3092450" cy="3087355"/>
          </a:xfrm>
          <a:prstGeom prst="rect">
            <a:avLst/>
          </a:prstGeom>
        </p:spPr>
      </p:pic>
      <p:sp>
        <p:nvSpPr>
          <p:cNvPr id="9" name="Круг: прозрачная заливка 8">
            <a:extLst>
              <a:ext uri="{FF2B5EF4-FFF2-40B4-BE49-F238E27FC236}">
                <a16:creationId xmlns:a16="http://schemas.microsoft.com/office/drawing/2014/main" xmlns="" id="{68B96A64-B650-8559-CB8D-155359C0C1C6}"/>
              </a:ext>
            </a:extLst>
          </p:cNvPr>
          <p:cNvSpPr/>
          <p:nvPr/>
        </p:nvSpPr>
        <p:spPr>
          <a:xfrm>
            <a:off x="468947" y="786863"/>
            <a:ext cx="4821555" cy="4830697"/>
          </a:xfrm>
          <a:prstGeom prst="donut">
            <a:avLst>
              <a:gd name="adj" fmla="val 18857"/>
            </a:avLst>
          </a:prstGeom>
          <a:solidFill>
            <a:srgbClr val="F5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55208" y="487069"/>
            <a:ext cx="17377583" cy="9312861"/>
          </a:xfrm>
          <a:prstGeom prst="rect">
            <a:avLst/>
          </a:prstGeom>
          <a:solidFill>
            <a:srgbClr val="E5CE4B"/>
          </a:solidFill>
        </p:spPr>
      </p:sp>
      <p:grpSp>
        <p:nvGrpSpPr>
          <p:cNvPr id="17" name="Group 3">
            <a:extLst>
              <a:ext uri="{FF2B5EF4-FFF2-40B4-BE49-F238E27FC236}">
                <a16:creationId xmlns:a16="http://schemas.microsoft.com/office/drawing/2014/main" xmlns="" id="{41DAC494-71BF-5E21-B8E8-DAB0D7EB8AAC}"/>
              </a:ext>
            </a:extLst>
          </p:cNvPr>
          <p:cNvGrpSpPr/>
          <p:nvPr/>
        </p:nvGrpSpPr>
        <p:grpSpPr>
          <a:xfrm>
            <a:off x="1086828" y="708634"/>
            <a:ext cx="16114343" cy="1468304"/>
            <a:chOff x="0" y="1190923"/>
            <a:chExt cx="7340203" cy="2114666"/>
          </a:xfrm>
        </p:grpSpPr>
        <p:sp>
          <p:nvSpPr>
            <p:cNvPr id="18" name="TextBox 4">
              <a:extLst>
                <a:ext uri="{FF2B5EF4-FFF2-40B4-BE49-F238E27FC236}">
                  <a16:creationId xmlns:a16="http://schemas.microsoft.com/office/drawing/2014/main" xmlns="" id="{B22DB77A-7AC7-E720-2725-A53ECEA2BE25}"/>
                </a:ext>
              </a:extLst>
            </p:cNvPr>
            <p:cNvSpPr txBox="1"/>
            <p:nvPr/>
          </p:nvSpPr>
          <p:spPr>
            <a:xfrm>
              <a:off x="0" y="1190923"/>
              <a:ext cx="7340203" cy="19475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94"/>
                </a:lnSpc>
              </a:pPr>
              <a:r>
                <a:rPr lang="ru-RU" sz="5400" dirty="0">
                  <a:latin typeface="League Spartan"/>
                </a:rPr>
                <a:t>Занятие по технологии </a:t>
              </a:r>
            </a:p>
            <a:p>
              <a:pPr>
                <a:lnSpc>
                  <a:spcPts val="5094"/>
                </a:lnSpc>
              </a:pPr>
              <a:r>
                <a:rPr lang="ru-RU" sz="5400" dirty="0">
                  <a:latin typeface="League Spartan"/>
                </a:rPr>
                <a:t>«Компьютерная грамотность»</a:t>
              </a:r>
              <a:endParaRPr lang="en-US" sz="5400" dirty="0">
                <a:latin typeface="League Spartan"/>
              </a:endParaRPr>
            </a:p>
          </p:txBody>
        </p:sp>
        <p:pic>
          <p:nvPicPr>
            <p:cNvPr id="19" name="Picture 7">
              <a:extLst>
                <a:ext uri="{FF2B5EF4-FFF2-40B4-BE49-F238E27FC236}">
                  <a16:creationId xmlns:a16="http://schemas.microsoft.com/office/drawing/2014/main" xmlns="" id="{BFC7A508-BECC-1E8E-56AD-663F1393E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3217321"/>
              <a:ext cx="2421003" cy="88268"/>
            </a:xfrm>
            <a:prstGeom prst="rect">
              <a:avLst/>
            </a:prstGeom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3873E85-BBC0-DA59-788C-3909268500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003"/>
          <a:stretch/>
        </p:blipFill>
        <p:spPr>
          <a:xfrm>
            <a:off x="9284763" y="2509081"/>
            <a:ext cx="7916408" cy="68936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A8421EE-D15D-50CD-B2EF-D3B03FC0E1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872"/>
          <a:stretch/>
        </p:blipFill>
        <p:spPr>
          <a:xfrm>
            <a:off x="1086828" y="2509081"/>
            <a:ext cx="7916408" cy="689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051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55208" y="487069"/>
            <a:ext cx="17377583" cy="9312861"/>
          </a:xfrm>
          <a:prstGeom prst="rect">
            <a:avLst/>
          </a:prstGeom>
          <a:solidFill>
            <a:srgbClr val="E5CE4B"/>
          </a:solidFill>
        </p:spPr>
      </p:sp>
      <p:sp>
        <p:nvSpPr>
          <p:cNvPr id="4" name="TextBox 4"/>
          <p:cNvSpPr txBox="1"/>
          <p:nvPr/>
        </p:nvSpPr>
        <p:spPr>
          <a:xfrm>
            <a:off x="721066" y="649642"/>
            <a:ext cx="10861334" cy="698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94"/>
              </a:lnSpc>
            </a:pPr>
            <a:r>
              <a:rPr lang="ru-RU" sz="5400" dirty="0">
                <a:latin typeface="League Spartan"/>
              </a:rPr>
              <a:t>Уход за комнатными растениями</a:t>
            </a:r>
            <a:endParaRPr lang="en-US" sz="5400" dirty="0">
              <a:latin typeface="League Spartan"/>
            </a:endParaRP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xmlns="" id="{76FBCFCF-EF1C-9081-214C-1F0AF3FFBB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21065" y="1402899"/>
            <a:ext cx="1815752" cy="662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97A9B10-084C-5E25-BE29-5E8C01FCBF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065" y="5720457"/>
            <a:ext cx="5222535" cy="391690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FBC4ACE-8802-F0DB-C83B-A8ED40ABA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065" y="1646747"/>
            <a:ext cx="5222535" cy="391690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E428F80-C713-1713-9738-624F468BFA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39320" y="717774"/>
            <a:ext cx="5222535" cy="391690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F12AFE79-F182-8E55-360E-8331EAE100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39320" y="4791483"/>
            <a:ext cx="5222535" cy="3916901"/>
          </a:xfrm>
          <a:prstGeom prst="rect">
            <a:avLst/>
          </a:prstGeom>
        </p:spPr>
      </p:pic>
      <p:sp>
        <p:nvSpPr>
          <p:cNvPr id="19" name="TextBox 4">
            <a:extLst>
              <a:ext uri="{FF2B5EF4-FFF2-40B4-BE49-F238E27FC236}">
                <a16:creationId xmlns:a16="http://schemas.microsoft.com/office/drawing/2014/main" xmlns="" id="{78408026-164E-1185-FC83-86D5F638B758}"/>
              </a:ext>
            </a:extLst>
          </p:cNvPr>
          <p:cNvSpPr txBox="1"/>
          <p:nvPr/>
        </p:nvSpPr>
        <p:spPr>
          <a:xfrm>
            <a:off x="6700520" y="8939089"/>
            <a:ext cx="10861334" cy="698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94"/>
              </a:lnSpc>
            </a:pPr>
            <a:r>
              <a:rPr lang="ru-RU" sz="5400" dirty="0">
                <a:latin typeface="League Spartan"/>
              </a:rPr>
              <a:t>Чистящие средства и инвентарь</a:t>
            </a:r>
            <a:endParaRPr lang="en-US" sz="5400" dirty="0">
              <a:latin typeface="League Spartan"/>
            </a:endParaRPr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xmlns="" id="{5563AF0A-4383-FB8B-4858-306E4BD4B6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746102" y="8832091"/>
            <a:ext cx="1815752" cy="6620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96D92BDC-DF04-C6A7-9C0F-677E15EB131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585"/>
          <a:stretch/>
        </p:blipFill>
        <p:spPr>
          <a:xfrm>
            <a:off x="6248253" y="2864321"/>
            <a:ext cx="5820131" cy="472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646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7011" y="7353300"/>
            <a:ext cx="12376547" cy="698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94"/>
              </a:lnSpc>
            </a:pPr>
            <a:r>
              <a:rPr lang="ru-RU" sz="5400" dirty="0">
                <a:ln w="28575">
                  <a:solidFill>
                    <a:srgbClr val="FF9900"/>
                  </a:solidFill>
                </a:ln>
                <a:solidFill>
                  <a:srgbClr val="FF9900"/>
                </a:solidFill>
                <a:latin typeface="League Spartan"/>
              </a:rPr>
              <a:t>Генеральная уборка</a:t>
            </a:r>
            <a:endParaRPr lang="en-US" sz="5400" dirty="0">
              <a:ln w="28575">
                <a:solidFill>
                  <a:srgbClr val="FF9900"/>
                </a:solidFill>
              </a:ln>
              <a:solidFill>
                <a:srgbClr val="FF9900"/>
              </a:solidFill>
              <a:latin typeface="League Spartan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64835" y="6977919"/>
            <a:ext cx="1815752" cy="6620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650F916-5AB0-094D-0337-0BAB6F4A4C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34800" y="5241227"/>
            <a:ext cx="6083283" cy="456246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FAED650-63EC-6CD1-5357-69DADC5749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011" y="483309"/>
            <a:ext cx="6083281" cy="45624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AA1022D3-4E58-C028-DEFE-1DEAFBBDF9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34800" y="483309"/>
            <a:ext cx="6083283" cy="456246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9B267068-AFB9-3607-244C-4F38790FD8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448"/>
          <a:stretch/>
        </p:blipFill>
        <p:spPr>
          <a:xfrm>
            <a:off x="6705600" y="485849"/>
            <a:ext cx="4900190" cy="4562463"/>
          </a:xfrm>
          <a:prstGeom prst="rect">
            <a:avLst/>
          </a:prstGeom>
        </p:spPr>
      </p:pic>
      <p:pic>
        <p:nvPicPr>
          <p:cNvPr id="1026" name="Picture 2" descr="C:\Users\Пользователь\Desktop\Инструктор по труду\Фото ПСУ\Фото ПСУ 2023\Уборка шкафов вкухне\IMG_20230210_143120.jpg"/>
          <p:cNvPicPr>
            <a:picLocks noChangeAspect="1" noChangeArrowheads="1"/>
          </p:cNvPicPr>
          <p:nvPr/>
        </p:nvPicPr>
        <p:blipFill>
          <a:blip r:embed="rId9" cstate="print"/>
          <a:srcRect l="15056" r="3571"/>
          <a:stretch>
            <a:fillRect/>
          </a:stretch>
        </p:blipFill>
        <p:spPr bwMode="auto">
          <a:xfrm>
            <a:off x="6715108" y="5286376"/>
            <a:ext cx="4882998" cy="45005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55208" y="487069"/>
            <a:ext cx="17377583" cy="9312861"/>
          </a:xfrm>
          <a:prstGeom prst="rect">
            <a:avLst/>
          </a:prstGeom>
          <a:solidFill>
            <a:srgbClr val="E5CE4B"/>
          </a:solidFill>
        </p:spPr>
      </p:sp>
      <p:grpSp>
        <p:nvGrpSpPr>
          <p:cNvPr id="17" name="Group 3">
            <a:extLst>
              <a:ext uri="{FF2B5EF4-FFF2-40B4-BE49-F238E27FC236}">
                <a16:creationId xmlns:a16="http://schemas.microsoft.com/office/drawing/2014/main" xmlns="" id="{41DAC494-71BF-5E21-B8E8-DAB0D7EB8AAC}"/>
              </a:ext>
            </a:extLst>
          </p:cNvPr>
          <p:cNvGrpSpPr/>
          <p:nvPr/>
        </p:nvGrpSpPr>
        <p:grpSpPr>
          <a:xfrm>
            <a:off x="1086828" y="708634"/>
            <a:ext cx="16114343" cy="759557"/>
            <a:chOff x="0" y="1190923"/>
            <a:chExt cx="7340203" cy="1093921"/>
          </a:xfrm>
        </p:grpSpPr>
        <p:sp>
          <p:nvSpPr>
            <p:cNvPr id="18" name="TextBox 4">
              <a:extLst>
                <a:ext uri="{FF2B5EF4-FFF2-40B4-BE49-F238E27FC236}">
                  <a16:creationId xmlns:a16="http://schemas.microsoft.com/office/drawing/2014/main" xmlns="" id="{B22DB77A-7AC7-E720-2725-A53ECEA2BE25}"/>
                </a:ext>
              </a:extLst>
            </p:cNvPr>
            <p:cNvSpPr txBox="1"/>
            <p:nvPr/>
          </p:nvSpPr>
          <p:spPr>
            <a:xfrm>
              <a:off x="0" y="1190923"/>
              <a:ext cx="7340203" cy="10056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94"/>
                </a:lnSpc>
              </a:pPr>
              <a:r>
                <a:rPr lang="ru-RU" sz="5400" dirty="0">
                  <a:latin typeface="League Spartan"/>
                </a:rPr>
                <a:t>Регулярная уборка</a:t>
              </a:r>
              <a:endParaRPr lang="en-US" sz="5400" dirty="0">
                <a:latin typeface="League Spartan"/>
              </a:endParaRPr>
            </a:p>
          </p:txBody>
        </p:sp>
        <p:pic>
          <p:nvPicPr>
            <p:cNvPr id="19" name="Picture 7">
              <a:extLst>
                <a:ext uri="{FF2B5EF4-FFF2-40B4-BE49-F238E27FC236}">
                  <a16:creationId xmlns:a16="http://schemas.microsoft.com/office/drawing/2014/main" xmlns="" id="{BFC7A508-BECC-1E8E-56AD-663F1393E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2196576"/>
              <a:ext cx="2421003" cy="88268"/>
            </a:xfrm>
            <a:prstGeom prst="rect">
              <a:avLst/>
            </a:prstGeom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77623A2-9863-1345-CCA7-CD92684C65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091" b="9591"/>
          <a:stretch/>
        </p:blipFill>
        <p:spPr>
          <a:xfrm>
            <a:off x="9919610" y="884317"/>
            <a:ext cx="7281562" cy="41678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51A82C3-F40E-A8A8-E609-A11E450DD4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057" b="7953"/>
          <a:stretch/>
        </p:blipFill>
        <p:spPr>
          <a:xfrm>
            <a:off x="9919610" y="5143500"/>
            <a:ext cx="7281562" cy="42591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5356D61-5A05-2B62-7FB0-AA76F88ACF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741"/>
          <a:stretch/>
        </p:blipFill>
        <p:spPr>
          <a:xfrm>
            <a:off x="1086826" y="1650310"/>
            <a:ext cx="8312733" cy="775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7677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685800" y="1977042"/>
            <a:ext cx="16916400" cy="698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94"/>
              </a:lnSpc>
            </a:pPr>
            <a:r>
              <a:rPr lang="ru-RU" sz="5400" dirty="0">
                <a:ln w="28575">
                  <a:solidFill>
                    <a:srgbClr val="FF9900"/>
                  </a:solidFill>
                </a:ln>
                <a:solidFill>
                  <a:srgbClr val="FF9900"/>
                </a:solidFill>
                <a:latin typeface="League Spartan"/>
              </a:rPr>
              <a:t>Знакомство с фотоаппаратом</a:t>
            </a:r>
            <a:endParaRPr lang="en-US" sz="5400" dirty="0">
              <a:ln w="28575">
                <a:solidFill>
                  <a:srgbClr val="FF9900"/>
                </a:solidFill>
              </a:ln>
              <a:solidFill>
                <a:srgbClr val="FF9900"/>
              </a:solidFill>
              <a:latin typeface="League Spartan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220995" y="1607344"/>
            <a:ext cx="1815752" cy="6620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FDA6675-8972-22FF-C001-9B30811FC1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3467100"/>
            <a:ext cx="6019800" cy="45148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C0CBA0F-01FF-183E-BD1E-955C2CE0F5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2619"/>
          <a:stretch/>
        </p:blipFill>
        <p:spPr>
          <a:xfrm>
            <a:off x="6803116" y="3441698"/>
            <a:ext cx="4681766" cy="45377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A6E5722-17A8-5F1A-B9FA-8C10FEFE25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51917" y="3444239"/>
            <a:ext cx="6050282" cy="453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3311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10399" y="2631578"/>
            <a:ext cx="10210800" cy="5789405"/>
            <a:chOff x="-3" y="-51689"/>
            <a:chExt cx="18400951" cy="3516395"/>
          </a:xfrm>
        </p:grpSpPr>
        <p:sp>
          <p:nvSpPr>
            <p:cNvPr id="3" name="TextBox 3"/>
            <p:cNvSpPr txBox="1"/>
            <p:nvPr/>
          </p:nvSpPr>
          <p:spPr>
            <a:xfrm>
              <a:off x="-1" y="505561"/>
              <a:ext cx="18400949" cy="9197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34"/>
                </a:lnSpc>
              </a:pPr>
              <a:r>
                <a:rPr lang="ru-RU" sz="4945" spc="405" dirty="0">
                  <a:ln w="28575">
                    <a:solidFill>
                      <a:srgbClr val="FF9900"/>
                    </a:solidFill>
                  </a:ln>
                  <a:solidFill>
                    <a:srgbClr val="FF9900"/>
                  </a:solidFill>
                  <a:latin typeface="League Spartan"/>
                </a:rPr>
                <a:t>Шаяхметова Гульнара Альбертовна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1" y="2895282"/>
              <a:ext cx="18400949" cy="5694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57"/>
                </a:lnSpc>
              </a:pPr>
              <a:r>
                <a:rPr lang="ru-RU" sz="2400" spc="136" dirty="0">
                  <a:solidFill>
                    <a:srgbClr val="555555"/>
                  </a:solidFill>
                  <a:latin typeface="Ubuntu"/>
                </a:rPr>
                <a:t>Мое кредо:</a:t>
              </a:r>
            </a:p>
            <a:p>
              <a:pPr algn="ctr">
                <a:lnSpc>
                  <a:spcPts val="3857"/>
                </a:lnSpc>
              </a:pPr>
              <a:r>
                <a:rPr lang="ru-RU" sz="2400" spc="136" dirty="0">
                  <a:solidFill>
                    <a:srgbClr val="555555"/>
                  </a:solidFill>
                  <a:latin typeface="Ubuntu"/>
                </a:rPr>
                <a:t>Двигаться вперед и не останавливаться на достигнутом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3" y="-51689"/>
              <a:ext cx="18400949" cy="179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08"/>
                </a:lnSpc>
              </a:pPr>
              <a:r>
                <a:rPr lang="ru-RU" sz="2400" spc="329" dirty="0">
                  <a:solidFill>
                    <a:srgbClr val="555555"/>
                  </a:solidFill>
                  <a:latin typeface="Ubuntu Bold"/>
                </a:rPr>
                <a:t>Инструктор по труду </a:t>
              </a: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EA61B6C-13CA-16F7-C8B2-B58633096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1881" y="1991705"/>
            <a:ext cx="5452951" cy="5960527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BE4D41A7-6C66-0AA4-0D45-79993A71A93C}"/>
              </a:ext>
            </a:extLst>
          </p:cNvPr>
          <p:cNvSpPr txBox="1"/>
          <p:nvPr/>
        </p:nvSpPr>
        <p:spPr>
          <a:xfrm>
            <a:off x="7010400" y="1546320"/>
            <a:ext cx="10210800" cy="757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34"/>
              </a:lnSpc>
            </a:pPr>
            <a:r>
              <a:rPr lang="ru-RU" sz="4945" spc="405" dirty="0">
                <a:ln w="28575">
                  <a:solidFill>
                    <a:srgbClr val="FF9900"/>
                  </a:solidFill>
                </a:ln>
                <a:solidFill>
                  <a:srgbClr val="FF9900"/>
                </a:solidFill>
                <a:latin typeface="League Spartan"/>
              </a:rPr>
              <a:t>Руководитель практики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xmlns="" id="{687FA51C-6EB9-E3C6-6C59-ABA2FAF3F86D}"/>
              </a:ext>
            </a:extLst>
          </p:cNvPr>
          <p:cNvSpPr txBox="1"/>
          <p:nvPr/>
        </p:nvSpPr>
        <p:spPr>
          <a:xfrm>
            <a:off x="7015480" y="5555043"/>
            <a:ext cx="10210799" cy="1585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spc="329" dirty="0">
                <a:solidFill>
                  <a:srgbClr val="555555"/>
                </a:solidFill>
                <a:latin typeface="Ubuntu Bold"/>
              </a:rPr>
              <a:t>Образование: высшее,</a:t>
            </a:r>
          </a:p>
          <a:p>
            <a:pPr algn="ctr">
              <a:lnSpc>
                <a:spcPct val="150000"/>
              </a:lnSpc>
            </a:pPr>
            <a:r>
              <a:rPr lang="ru-RU" sz="2400" spc="329" dirty="0">
                <a:solidFill>
                  <a:srgbClr val="555555"/>
                </a:solidFill>
                <a:latin typeface="Ubuntu Bold"/>
              </a:rPr>
              <a:t>Елабужский государственный педагогический университет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CE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025658" y="1208863"/>
            <a:ext cx="6509742" cy="698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094"/>
              </a:lnSpc>
            </a:pPr>
            <a:r>
              <a:rPr lang="ru-RU" sz="5400" dirty="0">
                <a:latin typeface="League Spartan"/>
              </a:rPr>
              <a:t>Приготовление еды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719648" y="911612"/>
            <a:ext cx="1815752" cy="662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3137CEC-8275-C01B-69A9-B6A4585752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201"/>
          <a:stretch/>
        </p:blipFill>
        <p:spPr>
          <a:xfrm>
            <a:off x="8229601" y="2093939"/>
            <a:ext cx="8305799" cy="761902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6881723-19F4-5DDE-80B1-0ED7937752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086"/>
          <a:stretch/>
        </p:blipFill>
        <p:spPr>
          <a:xfrm>
            <a:off x="1752600" y="944714"/>
            <a:ext cx="5226387" cy="356366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25916E0-3442-FF25-F72E-BE3E752EAA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8700"/>
          <a:stretch/>
        </p:blipFill>
        <p:spPr>
          <a:xfrm>
            <a:off x="1752600" y="4744414"/>
            <a:ext cx="5226387" cy="496854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752598" y="1257300"/>
            <a:ext cx="7274781" cy="13522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94"/>
              </a:lnSpc>
            </a:pPr>
            <a:r>
              <a:rPr lang="ru-RU" sz="5400" dirty="0">
                <a:ln w="28575">
                  <a:solidFill>
                    <a:srgbClr val="FF9900"/>
                  </a:solidFill>
                </a:ln>
                <a:solidFill>
                  <a:srgbClr val="FF9900"/>
                </a:solidFill>
                <a:latin typeface="League Spartan"/>
              </a:rPr>
              <a:t>Занятие «Чайная церемония»</a:t>
            </a:r>
            <a:endParaRPr lang="en-US" sz="5400" dirty="0">
              <a:ln w="28575">
                <a:solidFill>
                  <a:srgbClr val="FF9900"/>
                </a:solidFill>
              </a:ln>
              <a:solidFill>
                <a:srgbClr val="FF9900"/>
              </a:solidFill>
              <a:latin typeface="League Spartan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52599" y="989001"/>
            <a:ext cx="1815752" cy="6620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08E7C96-1E79-7898-1952-D6019AF915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99580" y="1055202"/>
            <a:ext cx="5335821" cy="40018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D3BBD0C-9E4A-6F6C-EA44-7254960CC7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2599" y="2827185"/>
            <a:ext cx="8686801" cy="65151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53BDF40-AA3B-E6D7-CCAB-5CDDA4E318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99579" y="5296132"/>
            <a:ext cx="5335821" cy="400186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CE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8839200" y="1208863"/>
            <a:ext cx="7696200" cy="698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094"/>
              </a:lnSpc>
            </a:pPr>
            <a:r>
              <a:rPr lang="ru-RU" sz="5400" dirty="0">
                <a:latin typeface="League Spartan"/>
              </a:rPr>
              <a:t>Знакомство с аптекой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719648" y="911612"/>
            <a:ext cx="1815752" cy="6620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BF52AD6-91E5-1406-CA4B-C8B3062A14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884"/>
          <a:stretch/>
        </p:blipFill>
        <p:spPr>
          <a:xfrm>
            <a:off x="1752600" y="911612"/>
            <a:ext cx="5257800" cy="42348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ECDAB91-EFA4-2564-C0E2-6739E4A54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310"/>
          <a:stretch/>
        </p:blipFill>
        <p:spPr>
          <a:xfrm>
            <a:off x="7399100" y="2476500"/>
            <a:ext cx="9136299" cy="72364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51549CF-CA1D-229B-D0E8-8A64EF8FC8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884"/>
          <a:stretch/>
        </p:blipFill>
        <p:spPr>
          <a:xfrm>
            <a:off x="1752600" y="5478084"/>
            <a:ext cx="5257800" cy="423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2749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55208" y="487069"/>
            <a:ext cx="17377583" cy="9312861"/>
          </a:xfrm>
          <a:prstGeom prst="rect">
            <a:avLst/>
          </a:prstGeom>
          <a:solidFill>
            <a:srgbClr val="E5CE4B"/>
          </a:solidFill>
        </p:spPr>
      </p:sp>
      <p:sp>
        <p:nvSpPr>
          <p:cNvPr id="4" name="TextBox 4"/>
          <p:cNvSpPr txBox="1"/>
          <p:nvPr/>
        </p:nvSpPr>
        <p:spPr>
          <a:xfrm>
            <a:off x="3210222" y="1504658"/>
            <a:ext cx="11867555" cy="721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4"/>
              </a:lnSpc>
            </a:pPr>
            <a:r>
              <a:rPr lang="ru-RU" sz="5400" dirty="0">
                <a:latin typeface="League Spartan"/>
              </a:rPr>
              <a:t>Поход в магазин</a:t>
            </a:r>
            <a:endParaRPr lang="en-US" sz="5400" dirty="0">
              <a:latin typeface="League Spartan"/>
            </a:endParaRP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xmlns="" id="{76FBCFCF-EF1C-9081-214C-1F0AF3FFBB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236122" y="1094440"/>
            <a:ext cx="1815752" cy="6620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DC77D7A2-B4E3-7AD5-9E82-91BBD1E9B3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77303" y="2376925"/>
            <a:ext cx="5389632" cy="718617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28DF6DAE-3402-EE2E-A070-15A0FC6312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"/>
          <a:stretch/>
        </p:blipFill>
        <p:spPr>
          <a:xfrm>
            <a:off x="721065" y="2378994"/>
            <a:ext cx="5389631" cy="718410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8E7B20CC-E483-2D1A-B97E-5F349D25DB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9960" y="2378994"/>
            <a:ext cx="5388079" cy="718410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55208" y="487069"/>
            <a:ext cx="17377583" cy="9312861"/>
          </a:xfrm>
          <a:prstGeom prst="rect">
            <a:avLst/>
          </a:prstGeom>
          <a:solidFill>
            <a:srgbClr val="E5CE4B"/>
          </a:solidFill>
        </p:spPr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B05851B-6EA2-4498-4B79-BFF6F19EE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77600" y="686487"/>
            <a:ext cx="5923571" cy="789809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940361A-F7E2-2F4B-CF3E-3B4CBC258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6829" y="1756782"/>
            <a:ext cx="5923571" cy="7898095"/>
          </a:xfrm>
          <a:prstGeom prst="rect">
            <a:avLst/>
          </a:prstGeom>
        </p:spPr>
      </p:pic>
      <p:grpSp>
        <p:nvGrpSpPr>
          <p:cNvPr id="12" name="Group 3">
            <a:extLst>
              <a:ext uri="{FF2B5EF4-FFF2-40B4-BE49-F238E27FC236}">
                <a16:creationId xmlns:a16="http://schemas.microsoft.com/office/drawing/2014/main" xmlns="" id="{DC4F5409-9EBD-F9A5-9371-0B5FAD8B3830}"/>
              </a:ext>
            </a:extLst>
          </p:cNvPr>
          <p:cNvGrpSpPr/>
          <p:nvPr/>
        </p:nvGrpSpPr>
        <p:grpSpPr>
          <a:xfrm>
            <a:off x="7421704" y="8866116"/>
            <a:ext cx="9779467" cy="788761"/>
            <a:chOff x="-1857425" y="1026497"/>
            <a:chExt cx="9197628" cy="1433183"/>
          </a:xfrm>
        </p:grpSpPr>
        <p:sp>
          <p:nvSpPr>
            <p:cNvPr id="13" name="TextBox 4">
              <a:extLst>
                <a:ext uri="{FF2B5EF4-FFF2-40B4-BE49-F238E27FC236}">
                  <a16:creationId xmlns:a16="http://schemas.microsoft.com/office/drawing/2014/main" xmlns="" id="{9F5BD52F-EE56-A16D-7991-9C63ED3DE40B}"/>
                </a:ext>
              </a:extLst>
            </p:cNvPr>
            <p:cNvSpPr txBox="1"/>
            <p:nvPr/>
          </p:nvSpPr>
          <p:spPr>
            <a:xfrm>
              <a:off x="-1857425" y="1190923"/>
              <a:ext cx="9197628" cy="12687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5094"/>
                </a:lnSpc>
              </a:pPr>
              <a:r>
                <a:rPr lang="ru-RU" sz="5400" dirty="0">
                  <a:latin typeface="League Spartan"/>
                </a:rPr>
                <a:t>Сбор лекарственных растений</a:t>
              </a:r>
              <a:endParaRPr lang="en-US" sz="5400" dirty="0">
                <a:latin typeface="League Spartan"/>
              </a:endParaRPr>
            </a:p>
          </p:txBody>
        </p:sp>
        <p:pic>
          <p:nvPicPr>
            <p:cNvPr id="16" name="Picture 7">
              <a:extLst>
                <a:ext uri="{FF2B5EF4-FFF2-40B4-BE49-F238E27FC236}">
                  <a16:creationId xmlns:a16="http://schemas.microsoft.com/office/drawing/2014/main" xmlns="" id="{32B9C0AD-FDAF-C319-9037-97A6B4AE8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919200" y="1026497"/>
              <a:ext cx="2421003" cy="88268"/>
            </a:xfrm>
            <a:prstGeom prst="rect">
              <a:avLst/>
            </a:prstGeom>
          </p:spPr>
        </p:pic>
      </p:grpSp>
      <p:grpSp>
        <p:nvGrpSpPr>
          <p:cNvPr id="17" name="Group 3">
            <a:extLst>
              <a:ext uri="{FF2B5EF4-FFF2-40B4-BE49-F238E27FC236}">
                <a16:creationId xmlns:a16="http://schemas.microsoft.com/office/drawing/2014/main" xmlns="" id="{41DAC494-71BF-5E21-B8E8-DAB0D7EB8AAC}"/>
              </a:ext>
            </a:extLst>
          </p:cNvPr>
          <p:cNvGrpSpPr/>
          <p:nvPr/>
        </p:nvGrpSpPr>
        <p:grpSpPr>
          <a:xfrm>
            <a:off x="1086829" y="708634"/>
            <a:ext cx="7804542" cy="807446"/>
            <a:chOff x="0" y="1190923"/>
            <a:chExt cx="7340203" cy="1162892"/>
          </a:xfrm>
        </p:grpSpPr>
        <p:sp>
          <p:nvSpPr>
            <p:cNvPr id="18" name="TextBox 4">
              <a:extLst>
                <a:ext uri="{FF2B5EF4-FFF2-40B4-BE49-F238E27FC236}">
                  <a16:creationId xmlns:a16="http://schemas.microsoft.com/office/drawing/2014/main" xmlns="" id="{B22DB77A-7AC7-E720-2725-A53ECEA2BE25}"/>
                </a:ext>
              </a:extLst>
            </p:cNvPr>
            <p:cNvSpPr txBox="1"/>
            <p:nvPr/>
          </p:nvSpPr>
          <p:spPr>
            <a:xfrm>
              <a:off x="0" y="1190923"/>
              <a:ext cx="7340203" cy="10056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94"/>
                </a:lnSpc>
              </a:pPr>
              <a:r>
                <a:rPr lang="ru-RU" sz="5400" dirty="0">
                  <a:latin typeface="League Spartan"/>
                </a:rPr>
                <a:t>Изготовление веников</a:t>
              </a:r>
              <a:endParaRPr lang="en-US" sz="5400" dirty="0">
                <a:latin typeface="League Spartan"/>
              </a:endParaRPr>
            </a:p>
          </p:txBody>
        </p:sp>
        <p:pic>
          <p:nvPicPr>
            <p:cNvPr id="19" name="Picture 7">
              <a:extLst>
                <a:ext uri="{FF2B5EF4-FFF2-40B4-BE49-F238E27FC236}">
                  <a16:creationId xmlns:a16="http://schemas.microsoft.com/office/drawing/2014/main" xmlns="" id="{BFC7A508-BECC-1E8E-56AD-663F1393E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2265547"/>
              <a:ext cx="2421003" cy="882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685800" y="1977042"/>
            <a:ext cx="16916400" cy="698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94"/>
              </a:lnSpc>
            </a:pPr>
            <a:r>
              <a:rPr lang="ru-RU" sz="5400" dirty="0">
                <a:ln w="28575">
                  <a:solidFill>
                    <a:srgbClr val="FF9900"/>
                  </a:solidFill>
                </a:ln>
                <a:solidFill>
                  <a:srgbClr val="FF9900"/>
                </a:solidFill>
                <a:latin typeface="League Spartan"/>
              </a:rPr>
              <a:t>Знакомство с бытовой техникой</a:t>
            </a:r>
            <a:endParaRPr lang="en-US" sz="5400" dirty="0">
              <a:ln w="28575">
                <a:solidFill>
                  <a:srgbClr val="FF9900"/>
                </a:solidFill>
              </a:ln>
              <a:solidFill>
                <a:srgbClr val="FF9900"/>
              </a:solidFill>
              <a:latin typeface="League Spartan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220995" y="1607344"/>
            <a:ext cx="1815752" cy="662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CB81075-A541-9272-290A-3AD0F7DB8D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84086" y="3491071"/>
            <a:ext cx="6918114" cy="51885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2064848-5AE0-C4E2-6572-8561FFAFCE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71" r="5139"/>
          <a:stretch/>
        </p:blipFill>
        <p:spPr>
          <a:xfrm>
            <a:off x="685800" y="3491071"/>
            <a:ext cx="5824341" cy="518858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2F868C0-2374-70CA-8D38-63F68A95B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51394" y="3491072"/>
            <a:ext cx="3891438" cy="518858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CE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224367" y="-401836"/>
            <a:ext cx="6804422" cy="1106388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867305" y="1969331"/>
            <a:ext cx="5491758" cy="1352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94"/>
              </a:lnSpc>
            </a:pPr>
            <a:r>
              <a:rPr lang="ru-RU" sz="5400" dirty="0">
                <a:ln w="28575">
                  <a:solidFill>
                    <a:srgbClr val="FF9900"/>
                  </a:solidFill>
                </a:ln>
                <a:solidFill>
                  <a:srgbClr val="FF9900"/>
                </a:solidFill>
                <a:latin typeface="League Spartan"/>
              </a:rPr>
              <a:t>Занятие «Кройка и шитьё»</a:t>
            </a:r>
            <a:endParaRPr lang="en-US" sz="5400" dirty="0">
              <a:ln w="28575">
                <a:solidFill>
                  <a:srgbClr val="FF9900"/>
                </a:solidFill>
              </a:ln>
              <a:solidFill>
                <a:srgbClr val="FF9900"/>
              </a:solidFill>
              <a:latin typeface="League Spartan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857969" y="1599633"/>
            <a:ext cx="1815752" cy="6620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FFA2A4F-ACFA-107A-B0A7-291DA3923F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700" y="266700"/>
            <a:ext cx="6093505" cy="45701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E4E38D5-DC47-D24C-3E9C-6C86E5E7D5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89"/>
          <a:stretch/>
        </p:blipFill>
        <p:spPr>
          <a:xfrm>
            <a:off x="629700" y="4971842"/>
            <a:ext cx="6093505" cy="50105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4A7103E-BDB3-EE4F-A300-6D88A2D055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86" r="13876"/>
          <a:stretch/>
        </p:blipFill>
        <p:spPr>
          <a:xfrm>
            <a:off x="6803928" y="4971842"/>
            <a:ext cx="5240195" cy="5010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DDD72D69-903D-E445-E590-98CA16506B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33" r="9355"/>
          <a:stretch/>
        </p:blipFill>
        <p:spPr>
          <a:xfrm>
            <a:off x="12174258" y="4971842"/>
            <a:ext cx="5478962" cy="501052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133</Words>
  <Application>Microsoft Office PowerPoint</Application>
  <PresentationFormat>Произвольный</PresentationFormat>
  <Paragraphs>32</Paragraphs>
  <Slides>14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League Spartan</vt:lpstr>
      <vt:lpstr>Ubuntu Bold</vt:lpstr>
      <vt:lpstr>Ubuntu</vt:lpstr>
      <vt:lpstr>Calibri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Пользователь</cp:lastModifiedBy>
  <cp:revision>4</cp:revision>
  <dcterms:created xsi:type="dcterms:W3CDTF">2006-08-16T00:00:00Z</dcterms:created>
  <dcterms:modified xsi:type="dcterms:W3CDTF">2023-02-28T04:51:28Z</dcterms:modified>
  <dc:identifier>DAFbzEiotxc</dc:identifier>
</cp:coreProperties>
</file>