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5" r:id="rId3"/>
    <p:sldId id="266" r:id="rId4"/>
    <p:sldId id="267" r:id="rId5"/>
    <p:sldId id="268" r:id="rId6"/>
    <p:sldId id="269" r:id="rId7"/>
    <p:sldId id="273" r:id="rId8"/>
    <p:sldId id="270" r:id="rId9"/>
    <p:sldId id="271" r:id="rId10"/>
    <p:sldId id="257" r:id="rId11"/>
    <p:sldId id="256" r:id="rId12"/>
    <p:sldId id="258" r:id="rId13"/>
    <p:sldId id="274" r:id="rId14"/>
    <p:sldId id="275" r:id="rId15"/>
    <p:sldId id="260" r:id="rId16"/>
    <p:sldId id="26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0" autoAdjust="0"/>
  </p:normalViewPr>
  <p:slideViewPr>
    <p:cSldViewPr>
      <p:cViewPr varScale="1">
        <p:scale>
          <a:sx n="98" d="100"/>
          <a:sy n="98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B8ED-C56D-4258-B5C9-960EC4E77989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368B6-2195-497F-AE19-8B90F536D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9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Проблематика проекта: В современном городе в век автомобилей и высоких скоростей нелегко всем, а особенно детям, которые только начинают осваивать правила дорожного движения. Как отмечают сотрудники ГИБДД, чаще всего в критических ситуациях на дорогах страдают дети и с каждым годом проблема детского травматизма становится острее. Поэтому в летне-оздоровительный период мы обращаем особое внимание детей на безопасность на дороге.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7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Наши целевые прогулки были  направлены на закрепление знаний детей на практике – правильного перехода дороги в положенном месте, изучение перекрёстков и дорожных знаков, безопасного передвижения по микрорайону Ватутина.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Строительно</a:t>
            </a:r>
            <a:r>
              <a:rPr lang="ru-RU" baseline="0" dirty="0" smtClean="0"/>
              <a:t>-конструктивные игры с песком не только развивают логическое мышление и ориентацию в пространстве но и способствуют формированию основ безопасности дорожного движения.</a:t>
            </a:r>
          </a:p>
          <a:p>
            <a:r>
              <a:rPr lang="ru-RU" baseline="0" dirty="0" smtClean="0"/>
              <a:t>Играя в песочные города, дошкольники выстраивают  настоящие дорожно-транспортные отношения.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1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0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Снова в гости к дошкольникам пришла инспектор ГИБДД.</a:t>
            </a:r>
            <a:r>
              <a:rPr lang="ru-RU" baseline="0" dirty="0" smtClean="0"/>
              <a:t> Н</a:t>
            </a:r>
            <a:r>
              <a:rPr lang="ru-RU" dirty="0" smtClean="0"/>
              <a:t>а интерактивной площадке «Островок безопасности» инспектор рассказала и показала как правильно переходить через дорогу. В игровой форме дети закрепили знание дорожных знаков. В конце мероприятия традиционно ребятишки получили подарки от ГИБДД.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участках с детьми-</a:t>
            </a:r>
            <a:r>
              <a:rPr lang="ru-RU" baseline="0" dirty="0" err="1" smtClean="0"/>
              <a:t>подготовишками</a:t>
            </a:r>
            <a:r>
              <a:rPr lang="ru-RU" baseline="0" dirty="0" smtClean="0"/>
              <a:t> помощники из отряда мэра провели викторину по правилам дорожного движения.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3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Итоговым мероприятием  всего проекта «Лето</a:t>
            </a:r>
            <a:r>
              <a:rPr lang="ru-RU" baseline="0" dirty="0" smtClean="0"/>
              <a:t> без ДТП» стала </a:t>
            </a:r>
            <a:r>
              <a:rPr lang="ru-RU" sz="1200" b="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Музыкально-игровая программа «В игры с правилами играем, ПДД мы изучаем»……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9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 smtClean="0"/>
              <a:t>Достигнутый результат: </a:t>
            </a:r>
            <a:endParaRPr lang="ru-RU" sz="1200" dirty="0" smtClean="0"/>
          </a:p>
          <a:p>
            <a:r>
              <a:rPr lang="ru-RU" sz="1200" dirty="0" smtClean="0"/>
              <a:t>1. Разработан наглядный материал, оказывающий развивающее и познавательное воздействие на детей  дошкольного возраста.</a:t>
            </a:r>
          </a:p>
          <a:p>
            <a:r>
              <a:rPr lang="ru-RU" sz="1200" dirty="0" smtClean="0"/>
              <a:t>2. Расширены знания детей о правилах поведения на дороге и умение применять полученные знания в повседневной жизни.</a:t>
            </a:r>
          </a:p>
          <a:p>
            <a:r>
              <a:rPr lang="ru-RU" sz="1200" dirty="0" smtClean="0"/>
              <a:t>3. Объединены усилия педагогов и родителей в вопросе ознакомления детей с правилами дорожного движения и их соблюдения в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0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Актуальность</a:t>
            </a:r>
            <a:r>
              <a:rPr lang="ru-RU" sz="1200" dirty="0" smtClean="0"/>
              <a:t> этой проблемы связана с тем, что 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опасностями. В связи с тем, что количество дорожно-транспортных происшествий с участием детей особенно увеличивается в летний период, когда дети проводят много времени на улице, мы запустили проект «Лето без ДТП».</a:t>
            </a:r>
            <a:r>
              <a:rPr lang="ru-RU" sz="1200" b="1" spc="50" dirty="0" smtClean="0">
                <a:ln w="11430"/>
                <a:solidFill>
                  <a:srgbClr val="237727"/>
                </a:solidFill>
                <a:latin typeface="Comic Sans MS" pitchFamily="66" charset="0"/>
              </a:rPr>
              <a:t> </a:t>
            </a:r>
            <a:r>
              <a:rPr lang="ru-RU" sz="1200" b="0" spc="50" dirty="0" smtClean="0">
                <a:ln w="11430"/>
                <a:solidFill>
                  <a:srgbClr val="237727"/>
                </a:solidFill>
                <a:latin typeface="Comic Sans MS" pitchFamily="66" charset="0"/>
              </a:rPr>
              <a:t>Целью</a:t>
            </a:r>
            <a:r>
              <a:rPr lang="ru-RU" sz="1200" b="0" spc="50" baseline="0" dirty="0" smtClean="0">
                <a:ln w="11430"/>
                <a:solidFill>
                  <a:srgbClr val="237727"/>
                </a:solidFill>
                <a:latin typeface="Comic Sans MS" pitchFamily="66" charset="0"/>
              </a:rPr>
              <a:t> данного проекта является </a:t>
            </a:r>
            <a:r>
              <a:rPr lang="ru-RU" sz="1200" dirty="0" smtClean="0"/>
              <a:t>формирование у детей старшего дошкольного возраста основ безопасного поведения на улице, знание правил дорожного движения.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spc="50" dirty="0" smtClean="0">
              <a:ln w="11430"/>
              <a:solidFill>
                <a:srgbClr val="237727"/>
              </a:solidFill>
              <a:latin typeface="Comic Sans MS" pitchFamily="66" charset="0"/>
            </a:endParaRPr>
          </a:p>
          <a:p>
            <a:pPr algn="just"/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3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spc="50" dirty="0" smtClean="0">
                <a:ln w="11430"/>
                <a:solidFill>
                  <a:schemeClr val="tx1"/>
                </a:solidFill>
                <a:effectLst/>
                <a:latin typeface="Comic Sans MS" pitchFamily="66" charset="0"/>
              </a:rPr>
              <a:t>Для стимулирования познавательной активности детей в игре и учебной деятельности по ПДД в группах и холле д/с созданы уголки безопасности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204B-8330-477D-9E88-1183FE1C2A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Использование макетов помогает детям расширить представления о правилах безопасного поведения на улицах и дорогах города, в общественном и личном транспорте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3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Родители наших воспитанников тоже приняли </a:t>
            </a:r>
            <a:r>
              <a:rPr lang="ru-RU" sz="1200" b="1" spc="50" dirty="0" err="1" smtClean="0">
                <a:ln w="11430"/>
                <a:solidFill>
                  <a:schemeClr val="tx1"/>
                </a:solidFill>
                <a:latin typeface="Comic Sans MS" pitchFamily="66" charset="0"/>
              </a:rPr>
              <a:t>активнное</a:t>
            </a:r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 участие в нашем проекте</a:t>
            </a:r>
            <a:r>
              <a:rPr lang="ru-RU" sz="1200" b="1" spc="50" baseline="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  в виде</a:t>
            </a:r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 фото - </a:t>
            </a:r>
            <a:r>
              <a:rPr lang="ru-RU" sz="1200" b="1" spc="50" dirty="0" err="1" smtClean="0">
                <a:ln w="11430"/>
                <a:solidFill>
                  <a:schemeClr val="tx1"/>
                </a:solidFill>
                <a:latin typeface="Comic Sans MS" pitchFamily="66" charset="0"/>
              </a:rPr>
              <a:t>челленджа</a:t>
            </a:r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 «Пристегни самое дорогое».</a:t>
            </a:r>
          </a:p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Постеры</a:t>
            </a:r>
            <a:r>
              <a:rPr lang="ru-RU" sz="1200" b="1" spc="50" baseline="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 «Авто-кресло детям!» размещены на сайте нашего учреждения.</a:t>
            </a:r>
            <a:endParaRPr lang="ru-RU" sz="1200" b="1" spc="50" dirty="0" smtClean="0">
              <a:ln w="11430"/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В ситуативных и ролевых играх дети разыгрывали самые разнообразные проблемные ситуации: </a:t>
            </a:r>
          </a:p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•«Пешеходы и водители», </a:t>
            </a:r>
          </a:p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•«Мы – пассажиры», </a:t>
            </a:r>
          </a:p>
          <a:p>
            <a:pPr algn="l"/>
            <a:r>
              <a:rPr lang="ru-RU" sz="12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•«Регулируемый перекрёсток» 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8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spc="50" dirty="0" smtClean="0">
                <a:ln w="11430"/>
                <a:latin typeface="Comic Sans MS" pitchFamily="66" charset="0"/>
              </a:rPr>
              <a:t>В рамках тематической недели «Безопасность на дороге» прошло замечательное мероприятие -  в гости к дошкольникам пришли инспектор ГИБДД и Зебра. Встреча прошла на оборудованной авто-площадке, которая представляет собой уменьшенную копию дороги с перекрестком.  В игровой форме закрепляли основные знания о дорожной безопасности, правила поведения на дороге, учились предвидеть опасность, быть бдительными на проезжей части.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7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В течение лета педагоги организовывали творческие мастерские, в которых через изобразительное творчество дети закрепляли знания по правилам дорожного движения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68B6-2195-497F-AE19-8B90F536D1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2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dnr.ru/lektsianew/baza25/9116123461936.files/image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30" y="2136565"/>
            <a:ext cx="5508612" cy="43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центр развития ребёнка – детский сад № 172 города Тюмени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567" y="6550223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Тюмень, 2021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0299" y="836712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Городской конкурс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детских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т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ематических  проектов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«ДОРОЖНАЯ БЕЗОПАСНОСТЬ»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410" y="176004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Информационно-игровой проект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«Лето без ДТП»</a:t>
            </a:r>
          </a:p>
        </p:txBody>
      </p:sp>
    </p:spTree>
    <p:extLst>
      <p:ext uri="{BB962C8B-B14F-4D97-AF65-F5344CB8AC3E}">
        <p14:creationId xmlns:p14="http://schemas.microsoft.com/office/powerpoint/2010/main" val="9408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710" y="44624"/>
            <a:ext cx="8806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Продуктивная деятельность в творческих мастерских</a:t>
            </a:r>
          </a:p>
        </p:txBody>
      </p:sp>
      <p:pic>
        <p:nvPicPr>
          <p:cNvPr id="3" name="Picture 5" descr="C:\Users\Oksana\Desktop\ПДД\4\IMG_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323104" cy="2492328"/>
          </a:xfrm>
          <a:prstGeom prst="rect">
            <a:avLst/>
          </a:prstGeom>
          <a:noFill/>
        </p:spPr>
      </p:pic>
      <p:pic>
        <p:nvPicPr>
          <p:cNvPr id="4" name="Picture 2" descr="C:\23. БЕЗОПАСНОСТЬ\5. ПДД\Конкурсы ПДД\Безопасная дорога 2020\Фото 2020\IMG_20200804_093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23103" cy="24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ksana\Desktop\IMG_5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330370" cy="2664296"/>
          </a:xfrm>
          <a:prstGeom prst="rect">
            <a:avLst/>
          </a:prstGeom>
          <a:noFill/>
        </p:spPr>
      </p:pic>
      <p:pic>
        <p:nvPicPr>
          <p:cNvPr id="7170" name="Picture 2" descr="https://xn--80aaygb6acgd.ot7.ru/admin/uploads/3/2/1/%D0%A0%D0%B0%D1%81%D0%BA%D1%80%D0%B0%D1%81%D0%BA%D0%B8-%D0%B4%D0%BB%D1%8F-%D0%B4%D0%B5%D1%82%D0%B5%D0%B9-%D1%83%D1%87%D0%B8%D0%BC-%D0%BF%D1%80%D0%B0%D0%B2%D0%B8%D0%BB%D0%B0-%D0%B4%D0%BE%D1%80%D0%BE%D0%B6%D0%BD%D0%BE%D0%B3%D0%BE-%D0%B4%D0%B2%D0%B8%D0%B6%D0%B5%D0%BD%D0%B8%D1%8F-%D0%9F%D0%B5%D1%88%D0%B5%D1%85%D0%BE%D0%B4-130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0" y="4167421"/>
            <a:ext cx="3816424" cy="26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178" y="3298297"/>
            <a:ext cx="348477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«Улицы нашего города»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093" y="3637064"/>
            <a:ext cx="261054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«Наш друг </a:t>
            </a:r>
            <a:r>
              <a:rPr lang="ru-RU" dirty="0" err="1"/>
              <a:t>Сфетофор</a:t>
            </a:r>
            <a:r>
              <a:rPr lang="ru-RU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217" y="3982524"/>
            <a:ext cx="399821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 «Путешествие в стану </a:t>
            </a:r>
            <a:r>
              <a:rPr lang="ru-RU" dirty="0" err="1"/>
              <a:t>Светофорию</a:t>
            </a:r>
            <a:r>
              <a:rPr lang="ru-RU" dirty="0"/>
              <a:t>»</a:t>
            </a:r>
          </a:p>
        </p:txBody>
      </p:sp>
      <p:sp>
        <p:nvSpPr>
          <p:cNvPr id="6" name="Овал 5"/>
          <p:cNvSpPr/>
          <p:nvPr/>
        </p:nvSpPr>
        <p:spPr>
          <a:xfrm>
            <a:off x="621266" y="3363648"/>
            <a:ext cx="178517" cy="177074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265" y="3702415"/>
            <a:ext cx="178517" cy="1770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60" y="4047876"/>
            <a:ext cx="178517" cy="17707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ru-RU" dirty="0"/>
              <a:t>Целевые прогулки по микрорайону Ватутина</a:t>
            </a:r>
          </a:p>
          <a:p>
            <a:endParaRPr lang="ru-RU" dirty="0"/>
          </a:p>
        </p:txBody>
      </p:sp>
      <p:pic>
        <p:nvPicPr>
          <p:cNvPr id="5" name="Picture 2" descr="https://www.onceokuloncesi.com/imagehosting/854a99f243b1b7e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r="1691" b="3294"/>
          <a:stretch/>
        </p:blipFill>
        <p:spPr bwMode="auto">
          <a:xfrm>
            <a:off x="4499991" y="548680"/>
            <a:ext cx="4149029" cy="27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23. БЕЗОПАСНОСТЬ\5. ПДД\Конкурсы ПДД\Безопасная дорога 2020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6304"/>
            <a:ext cx="4248473" cy="2958383"/>
          </a:xfrm>
          <a:prstGeom prst="rect">
            <a:avLst/>
          </a:prstGeom>
          <a:noFill/>
          <a:extLst/>
        </p:spPr>
      </p:pic>
      <p:pic>
        <p:nvPicPr>
          <p:cNvPr id="7" name="Picture 3" descr="C:\Users\User10\Desktop\ПДД конкурс\3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56" y="3789040"/>
            <a:ext cx="4212469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2388" y="4077072"/>
            <a:ext cx="40629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1400" b="1" spc="50" dirty="0">
              <a:ln w="11430"/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2" descr="C:\АРХИВ\экскурсия в библиотеку-2018\IMG_4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503" y="3810338"/>
            <a:ext cx="421246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1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436"/>
            <a:ext cx="65911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ru-RU" dirty="0"/>
              <a:t>Игровая деятельность на прогулке</a:t>
            </a:r>
          </a:p>
        </p:txBody>
      </p:sp>
      <p:pic>
        <p:nvPicPr>
          <p:cNvPr id="4" name="Picture 4" descr="https://xn--80aaexmvmj.xn--p1ai/wp-content/uploads/2018/12/%D0%9F%D0%BE%D0%BB%D0%B8%D1%86%D0%B8%D1%8F-%D0%BA%D0%B0%D1%80%D1%82%D0%B8%D0%BD%D0%BA%D0%B8-%D1%80%D0%B0%D1%81%D0%BA%D1%80%D0%B0%D1%81%D0%BA%D0%B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4" y="1626229"/>
            <a:ext cx="1802771" cy="18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16. СМИ_СТАТЬИ\СТАТЬИ АВГУСТ 2020\Арисова Н. расти большим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87" y="3585504"/>
            <a:ext cx="4032448" cy="3024336"/>
          </a:xfrm>
          <a:prstGeom prst="rect">
            <a:avLst/>
          </a:prstGeom>
          <a:noFill/>
          <a:extLst/>
        </p:spPr>
      </p:pic>
      <p:pic>
        <p:nvPicPr>
          <p:cNvPr id="6" name="Picture 2" descr="C:\23. БЕЗОПАСНОСТЬ\5. ПДД\Конкурсы ПДД\Безопасная дорога 2020\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" y="3585504"/>
            <a:ext cx="4536505" cy="3024336"/>
          </a:xfrm>
          <a:prstGeom prst="rect">
            <a:avLst/>
          </a:prstGeom>
          <a:noFill/>
          <a:extLst/>
        </p:spPr>
      </p:pic>
      <p:pic>
        <p:nvPicPr>
          <p:cNvPr id="7" name="Picture 3" descr="C:\23. БЕЗОПАСНОСТЬ\5. ПДД\Конкурсы ПДД\Безопасная дорога 2020\6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87" y="748994"/>
            <a:ext cx="4020010" cy="2680006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083361" y="887565"/>
            <a:ext cx="3525865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/>
              <a:t>Строительно-конструктивные игры с песком </a:t>
            </a:r>
          </a:p>
          <a:p>
            <a:r>
              <a:rPr lang="ru-RU" sz="1800" dirty="0"/>
              <a:t>«Соблюдая ПДД, не окажешься в беде»</a:t>
            </a:r>
          </a:p>
        </p:txBody>
      </p:sp>
    </p:spTree>
    <p:extLst>
      <p:ext uri="{BB962C8B-B14F-4D97-AF65-F5344CB8AC3E}">
        <p14:creationId xmlns:p14="http://schemas.microsoft.com/office/powerpoint/2010/main" val="38661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147" y="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Занятие по профилактике  детского дорожно-транспортного травматизма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1213349"/>
            <a:ext cx="348477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</a:rPr>
              <a:t>«</a:t>
            </a:r>
            <a:r>
              <a:rPr lang="ru-RU" sz="1200" b="0" dirty="0">
                <a:solidFill>
                  <a:schemeClr val="tx1"/>
                </a:solidFill>
              </a:rPr>
              <a:t>Муниципальное автономное учреждение  дополнительного образования Детский морской  центр «Алый парус» города Тюмени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Thumb       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10" y="448645"/>
            <a:ext cx="99411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147" y="0"/>
            <a:ext cx="6689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Интерактивная площадка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«Островок безопасности»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Picture 2" descr="https://xn--90adear.xn--p1ai/assets/img/logos/gib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26455"/>
            <a:ext cx="1530716" cy="14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932058"/>
            <a:ext cx="252028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</a:rPr>
              <a:t>ОГИБДД УМВД Росси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 err="1" smtClean="0">
                <a:solidFill>
                  <a:schemeClr val="tx1"/>
                </a:solidFill>
              </a:rPr>
              <a:t>г.Тюмени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10. СМИ_СТАТЬИ\АВГУСТ\ГИБДД\IMG_20210810_102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2" y="932058"/>
            <a:ext cx="3809309" cy="28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10. СМИ_СТАТЬИ\АВГУСТ\ГИБДД\IMG_20210810_102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22" y="170080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10. СМИ_СТАТЬИ\АВГУСТ\ГИБДД\IMG_20210810_110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5" y="3861048"/>
            <a:ext cx="3835906" cy="28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pokoloruj.com.pl/static/gallery/russia-road-signs/8y0qbcv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pokoloruj.com.pl/static/gallery/russia-road-signs/8y0qbcv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pokoloruj.com.pl/static/gallery/russia-road-signs/8y0qbcv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ds05.infourok.ru/uploads/ex/0c10/0005c4e7-41fef835/hello_html_m49d5f1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86" y="4989182"/>
            <a:ext cx="1952914" cy="18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.calameoassets.com/160620175845-194df16f3994570f0ab2d57671defa2d/p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5" b="22926"/>
          <a:stretch/>
        </p:blipFill>
        <p:spPr bwMode="auto">
          <a:xfrm>
            <a:off x="6228184" y="4796223"/>
            <a:ext cx="1498040" cy="1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https://pokoloruj.com.pl/static/gallery/new-zealand-road-signs/ms2p4c26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pokoloruj.com.pl/static/gallery/finland-road-signs/mft6gcus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https://pokoloruj.com.pl/static/gallery/netherlands-road-signs/fahp4ja9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https://pokoloruj.com.pl/static/gallery/portugal-road-signs/p1j1kequ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 descr="https://pokoloruj.com.pl/static/gallery/germany-road-signs/ba8y6c3q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QR код этой страниц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99" y="556911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510200" y="6350169"/>
            <a:ext cx="162304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Хотите узнать подробнее?</a:t>
            </a:r>
          </a:p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Заходите на наш сайт</a:t>
            </a:r>
            <a:endParaRPr lang="ru-RU" sz="900" b="1" spc="50" dirty="0">
              <a:ln w="11430"/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147" y="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Музыкально-игровая программа</a:t>
            </a:r>
            <a:b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«В игры с правилами 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играем</a:t>
            </a: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ПДД мы </a:t>
            </a: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изучаем»</a:t>
            </a:r>
          </a:p>
        </p:txBody>
      </p:sp>
      <p:pic>
        <p:nvPicPr>
          <p:cNvPr id="8194" name="Picture 2" descr="https://pickimage.ru/wp-content/uploads/images/detskie/coloringpdd/pddraskrask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31799"/>
            <a:ext cx="1658207" cy="18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10. СМИ_СТАТЬИ\АВГУСТ\Развлечение ПДД\IMG_20210811_1129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r="8336" b="12490"/>
          <a:stretch/>
        </p:blipFill>
        <p:spPr bwMode="auto">
          <a:xfrm>
            <a:off x="5266767" y="4404518"/>
            <a:ext cx="3723514" cy="23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10. СМИ_СТАТЬИ\АВГУСТ\Развлечение ПДД\IMG_20210811_105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058242" cy="30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10. СМИ_СТАТЬИ\АВГУСТ\Развлечение ПДД\IMG_20210811_105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4517"/>
            <a:ext cx="3094976" cy="2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10. СМИ_СТАТЬИ\АВГУСТ\Развлечение ПДД\IMG_20210811_104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6" y="935723"/>
            <a:ext cx="4458411" cy="33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41207/4558039.7c/0_9c767_248aa426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t="4207" r="12907" b="4654"/>
          <a:stretch/>
        </p:blipFill>
        <p:spPr bwMode="auto">
          <a:xfrm>
            <a:off x="5364088" y="3786345"/>
            <a:ext cx="3562557" cy="30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421" y="552536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Вид </a:t>
            </a:r>
            <a:r>
              <a:rPr lang="ru-RU" sz="1600" b="1" dirty="0"/>
              <a:t>проекта</a:t>
            </a:r>
            <a:r>
              <a:rPr lang="ru-RU" sz="1600" dirty="0"/>
              <a:t>: </a:t>
            </a:r>
            <a:r>
              <a:rPr lang="ru-RU" sz="1600" dirty="0" smtClean="0"/>
              <a:t>информационно-игровой.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Объект </a:t>
            </a:r>
            <a:r>
              <a:rPr lang="ru-RU" sz="1600" b="1" dirty="0"/>
              <a:t>проекта:</a:t>
            </a:r>
            <a:r>
              <a:rPr lang="ru-RU" sz="1600" dirty="0"/>
              <a:t> совместная работа </a:t>
            </a:r>
            <a:r>
              <a:rPr lang="ru-RU" sz="1600" dirty="0" smtClean="0"/>
              <a:t>воспитателей, </a:t>
            </a:r>
            <a:r>
              <a:rPr lang="ru-RU" sz="1600" dirty="0"/>
              <a:t>детей и родителей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/>
              <a:t>Предмет </a:t>
            </a:r>
            <a:r>
              <a:rPr lang="ru-RU" sz="1600" b="1" dirty="0"/>
              <a:t>проекта</a:t>
            </a:r>
            <a:r>
              <a:rPr lang="ru-RU" sz="1600" dirty="0"/>
              <a:t>: </a:t>
            </a:r>
            <a:r>
              <a:rPr lang="ru-RU" sz="1600" dirty="0" smtClean="0"/>
              <a:t>организованная совместная деятельность взрослых и детей.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/>
              <a:t>Участники проекта:</a:t>
            </a:r>
            <a:r>
              <a:rPr lang="ru-RU" sz="1600" dirty="0" smtClean="0"/>
              <a:t> педагоги </a:t>
            </a:r>
            <a:r>
              <a:rPr lang="ru-RU" sz="1600" dirty="0"/>
              <a:t>и воспитанники старшей </a:t>
            </a:r>
            <a:r>
              <a:rPr lang="ru-RU" sz="1600" dirty="0" smtClean="0"/>
              <a:t>группы, </a:t>
            </a:r>
            <a:r>
              <a:rPr lang="ru-RU" sz="1600" dirty="0"/>
              <a:t>родители.</a:t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b="1" dirty="0" smtClean="0"/>
              <a:t>Срок </a:t>
            </a:r>
            <a:r>
              <a:rPr lang="ru-RU" sz="1600" b="1" dirty="0"/>
              <a:t>реализации:</a:t>
            </a:r>
            <a:r>
              <a:rPr lang="ru-RU" sz="1600" dirty="0"/>
              <a:t> </a:t>
            </a:r>
            <a:r>
              <a:rPr lang="ru-RU" sz="1600" dirty="0" smtClean="0"/>
              <a:t>летний оздоровительный период.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Достигнутый результат: </a:t>
            </a:r>
            <a:endParaRPr lang="ru-RU" sz="1600" dirty="0"/>
          </a:p>
          <a:p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dirty="0" smtClean="0"/>
              <a:t>Разработан наглядный материал, оказывающий </a:t>
            </a:r>
            <a:r>
              <a:rPr lang="ru-RU" sz="1600" dirty="0"/>
              <a:t>развивающее </a:t>
            </a:r>
          </a:p>
          <a:p>
            <a:r>
              <a:rPr lang="ru-RU" sz="1600" dirty="0"/>
              <a:t>и познавательное воздействие на детей </a:t>
            </a:r>
            <a:r>
              <a:rPr lang="ru-RU" sz="1600" dirty="0" smtClean="0"/>
              <a:t> дошкольного возраста.</a:t>
            </a:r>
            <a:endParaRPr lang="ru-RU" sz="1600" dirty="0"/>
          </a:p>
          <a:p>
            <a:r>
              <a:rPr lang="ru-RU" sz="1600" dirty="0" smtClean="0"/>
              <a:t>2. Расширены знания </a:t>
            </a:r>
            <a:r>
              <a:rPr lang="ru-RU" sz="1600" dirty="0"/>
              <a:t>детей о правилах поведения на дороге и </a:t>
            </a:r>
            <a:endParaRPr lang="ru-RU" sz="1600" dirty="0" smtClean="0"/>
          </a:p>
          <a:p>
            <a:r>
              <a:rPr lang="ru-RU" sz="1600" dirty="0" smtClean="0"/>
              <a:t>умение </a:t>
            </a:r>
            <a:r>
              <a:rPr lang="ru-RU" sz="1600" dirty="0"/>
              <a:t>применять полученные знания в повседневной жизни.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dirty="0" smtClean="0"/>
              <a:t>Объединены усилия </a:t>
            </a:r>
            <a:r>
              <a:rPr lang="ru-RU" sz="1600" dirty="0"/>
              <a:t>педагогов и родителей в вопросе </a:t>
            </a:r>
            <a:endParaRPr lang="ru-RU" sz="1600" dirty="0" smtClean="0"/>
          </a:p>
          <a:p>
            <a:r>
              <a:rPr lang="ru-RU" sz="1600" dirty="0" smtClean="0"/>
              <a:t>ознакомления </a:t>
            </a:r>
            <a:r>
              <a:rPr lang="ru-RU" sz="1600" dirty="0"/>
              <a:t>детей с правилами дорожного движения </a:t>
            </a:r>
            <a:r>
              <a:rPr lang="ru-RU" sz="1600" dirty="0" smtClean="0"/>
              <a:t>и</a:t>
            </a:r>
          </a:p>
          <a:p>
            <a:r>
              <a:rPr lang="ru-RU" sz="1600" dirty="0" smtClean="0"/>
              <a:t>их </a:t>
            </a:r>
            <a:r>
              <a:rPr lang="ru-RU" sz="1600" dirty="0"/>
              <a:t>соблюдения в жизни.</a:t>
            </a:r>
          </a:p>
          <a:p>
            <a:pPr algn="just"/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83570"/>
            <a:ext cx="799475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Итоги проекта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764" y="745637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Руководитель проекта: </a:t>
            </a:r>
            <a:r>
              <a:rPr lang="ru-RU" dirty="0" err="1"/>
              <a:t>Смольникова</a:t>
            </a:r>
            <a:r>
              <a:rPr lang="ru-RU" dirty="0"/>
              <a:t> Марина Федоровна, старший воспитатель высшей квалификационной </a:t>
            </a:r>
            <a:r>
              <a:rPr lang="ru-RU" dirty="0" smtClean="0"/>
              <a:t>категории</a:t>
            </a:r>
          </a:p>
          <a:p>
            <a:endParaRPr lang="ru-RU" dirty="0"/>
          </a:p>
          <a:p>
            <a:r>
              <a:rPr lang="ru-RU" b="1" dirty="0"/>
              <a:t>Кураторы:  </a:t>
            </a:r>
            <a:endParaRPr lang="ru-RU" b="1" dirty="0" smtClean="0"/>
          </a:p>
          <a:p>
            <a:r>
              <a:rPr lang="ru-RU" dirty="0" smtClean="0"/>
              <a:t>Маркова </a:t>
            </a:r>
            <a:r>
              <a:rPr lang="ru-RU" dirty="0"/>
              <a:t>Светлана Николаевна, воспитатель высшей квалификационной категории</a:t>
            </a:r>
          </a:p>
          <a:p>
            <a:r>
              <a:rPr lang="ru-RU" dirty="0" err="1" smtClean="0"/>
              <a:t>Показаньев</a:t>
            </a:r>
            <a:r>
              <a:rPr lang="ru-RU" dirty="0" smtClean="0"/>
              <a:t> </a:t>
            </a:r>
            <a:r>
              <a:rPr lang="ru-RU" dirty="0"/>
              <a:t>Илья Андреевич, музыкальный руководитель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83570"/>
            <a:ext cx="799475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Над проектом работали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s://moi-raskraski.ru/images/raskraski/raznie/svetofor/moi-raskraski-svetofor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8173"/>
          <a:stretch/>
        </p:blipFill>
        <p:spPr bwMode="auto">
          <a:xfrm>
            <a:off x="2382348" y="2499963"/>
            <a:ext cx="4300572" cy="43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EZ6oZrMOGjw/XzodtokcumI/AAAAAAABxVI/u7OD-Oa8uCYTNcPPkY4oIIzFa9y52q--QCLcBGAsYHQ/s1600/Raskraski-Po-Pdd-Dlia-Detei-30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" b="8657"/>
          <a:stretch/>
        </p:blipFill>
        <p:spPr bwMode="auto">
          <a:xfrm>
            <a:off x="5086010" y="1988840"/>
            <a:ext cx="404230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623" y="44624"/>
            <a:ext cx="799475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Цель, задачи и методы проекта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734" y="544468"/>
            <a:ext cx="903649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b="1" dirty="0" smtClean="0"/>
          </a:p>
          <a:p>
            <a:r>
              <a:rPr lang="ru-RU" sz="1300" b="1" dirty="0" smtClean="0"/>
              <a:t>Цель</a:t>
            </a:r>
            <a:r>
              <a:rPr lang="ru-RU" sz="1300" b="1" dirty="0"/>
              <a:t>:</a:t>
            </a:r>
            <a:endParaRPr lang="ru-RU" sz="1300" dirty="0"/>
          </a:p>
          <a:p>
            <a:r>
              <a:rPr lang="ru-RU" sz="1300" dirty="0"/>
              <a:t>Сформировать у детей старшего дошкольного возраста основы безопасного поведения на улице, знание правил дорожного движения.</a:t>
            </a:r>
          </a:p>
          <a:p>
            <a:endParaRPr lang="ru-RU" sz="1300" b="1" u="sng" dirty="0" smtClean="0"/>
          </a:p>
          <a:p>
            <a:r>
              <a:rPr lang="ru-RU" sz="1300" b="1" dirty="0"/>
              <a:t> </a:t>
            </a:r>
            <a:r>
              <a:rPr lang="ru-RU" sz="1300" b="1" dirty="0" smtClean="0"/>
              <a:t>Задачи:</a:t>
            </a:r>
            <a:endParaRPr lang="ru-RU" sz="1300" dirty="0"/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/>
              <a:t>Продолжать </a:t>
            </a:r>
            <a:r>
              <a:rPr lang="ru-RU" sz="1300" dirty="0"/>
              <a:t>знакомить с дорожными знаками: предупреждающими, запрещающими, информационно-указательными</a:t>
            </a:r>
            <a:r>
              <a:rPr lang="ru-RU" sz="1300" dirty="0" smtClean="0"/>
              <a:t>.</a:t>
            </a:r>
            <a:endParaRPr lang="ru-RU" sz="1300" dirty="0"/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/>
              <a:t>Познакомить </a:t>
            </a:r>
            <a:r>
              <a:rPr lang="ru-RU" sz="1300" dirty="0"/>
              <a:t>детей с правилами дорожного </a:t>
            </a:r>
            <a:r>
              <a:rPr lang="ru-RU" sz="1300" dirty="0" smtClean="0"/>
              <a:t>движения.</a:t>
            </a:r>
            <a:endParaRPr lang="ru-RU" sz="1300" dirty="0"/>
          </a:p>
          <a:p>
            <a:pPr marL="228600" indent="-228600">
              <a:buFont typeface="+mj-lt"/>
              <a:buAutoNum type="arabicPeriod"/>
            </a:pPr>
            <a:r>
              <a:rPr lang="ru-RU" sz="1300" dirty="0" smtClean="0"/>
              <a:t>Развивать </a:t>
            </a:r>
            <a:r>
              <a:rPr lang="ru-RU" sz="1300" dirty="0"/>
              <a:t>осторожность, внимательность, самостоятельность, </a:t>
            </a:r>
            <a:r>
              <a:rPr lang="ru-RU" sz="1300" dirty="0" smtClean="0"/>
              <a:t>ответственность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и осмотрительность на </a:t>
            </a:r>
            <a:r>
              <a:rPr lang="ru-RU" sz="1300" dirty="0" smtClean="0"/>
              <a:t>дороге</a:t>
            </a:r>
            <a:r>
              <a:rPr lang="ru-RU" sz="1300" dirty="0"/>
              <a:t>.</a:t>
            </a:r>
          </a:p>
          <a:p>
            <a:r>
              <a:rPr lang="ru-RU" sz="1300" dirty="0" smtClean="0"/>
              <a:t>4.   Стимулировать </a:t>
            </a:r>
            <a:r>
              <a:rPr lang="ru-RU" sz="1300" dirty="0"/>
              <a:t>познавательную активность, способствовать </a:t>
            </a:r>
            <a:r>
              <a:rPr lang="ru-RU" sz="1300" dirty="0" smtClean="0"/>
              <a:t>развитию </a:t>
            </a:r>
          </a:p>
          <a:p>
            <a:r>
              <a:rPr lang="ru-RU" sz="1300" dirty="0" smtClean="0"/>
              <a:t>коммуникативных навыков</a:t>
            </a:r>
            <a:r>
              <a:rPr lang="ru-RU" sz="1300" dirty="0"/>
              <a:t>.</a:t>
            </a:r>
          </a:p>
          <a:p>
            <a:r>
              <a:rPr lang="ru-RU" sz="1300" dirty="0" smtClean="0"/>
              <a:t>5.   Воспитывать </a:t>
            </a:r>
            <a:r>
              <a:rPr lang="ru-RU" sz="1300" dirty="0"/>
              <a:t>культуру поведения на улице и в общественном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530" y="3356992"/>
            <a:ext cx="500633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Методы проекта</a:t>
            </a:r>
            <a:r>
              <a:rPr lang="ru-RU" sz="1300" b="1" dirty="0" smtClean="0"/>
              <a:t>:</a:t>
            </a:r>
            <a:endParaRPr lang="ru-RU" sz="1300" b="1" dirty="0"/>
          </a:p>
          <a:p>
            <a:pPr marL="228600" indent="-228600" algn="just">
              <a:buAutoNum type="arabicPeriod"/>
            </a:pPr>
            <a:r>
              <a:rPr lang="ru-RU" sz="1300" dirty="0" smtClean="0"/>
              <a:t>Практические</a:t>
            </a:r>
            <a:r>
              <a:rPr lang="ru-RU" sz="1300" dirty="0"/>
              <a:t>: создание развивающей </a:t>
            </a:r>
            <a:r>
              <a:rPr lang="ru-RU" sz="1300" dirty="0" smtClean="0"/>
              <a:t>среды, наблюдение, экскурсии и целевые прогулки, оформление центров развития по ПДД.</a:t>
            </a:r>
          </a:p>
          <a:p>
            <a:pPr marL="228600" indent="-228600" algn="just">
              <a:buAutoNum type="arabicPeriod"/>
            </a:pPr>
            <a:endParaRPr lang="ru-RU" sz="1300" dirty="0" smtClean="0"/>
          </a:p>
          <a:p>
            <a:pPr marL="228600" indent="-228600" algn="just">
              <a:buAutoNum type="arabicPeriod"/>
            </a:pPr>
            <a:r>
              <a:rPr lang="ru-RU" sz="1300" dirty="0" smtClean="0"/>
              <a:t>Словесные</a:t>
            </a:r>
            <a:r>
              <a:rPr lang="ru-RU" sz="1300" dirty="0"/>
              <a:t>: беседы, чтение художественной литературы, заучивание стихотворений, загадок; дидактические и подвижные игры, сюжетно-ролевые игры</a:t>
            </a:r>
            <a:r>
              <a:rPr lang="ru-RU" sz="1300" dirty="0" smtClean="0"/>
              <a:t>.</a:t>
            </a:r>
          </a:p>
          <a:p>
            <a:pPr marL="228600" indent="-228600" algn="just">
              <a:buAutoNum type="arabicPeriod"/>
            </a:pPr>
            <a:endParaRPr lang="ru-RU" sz="1300" dirty="0"/>
          </a:p>
          <a:p>
            <a:pPr marL="228600" indent="-228600" algn="just">
              <a:buAutoNum type="arabicPeriod"/>
            </a:pPr>
            <a:r>
              <a:rPr lang="ru-RU" sz="1300" dirty="0" smtClean="0"/>
              <a:t>Наглядные: творческая </a:t>
            </a:r>
            <a:r>
              <a:rPr lang="ru-RU" sz="1300" dirty="0"/>
              <a:t>деятельность родителей с детьми </a:t>
            </a:r>
            <a:r>
              <a:rPr lang="ru-RU" sz="1300" dirty="0" smtClean="0"/>
              <a:t>(фотовыставки, </a:t>
            </a:r>
            <a:r>
              <a:rPr lang="ru-RU" sz="1300" dirty="0"/>
              <a:t>выставки детских </a:t>
            </a:r>
            <a:r>
              <a:rPr lang="ru-RU" sz="1300" dirty="0" smtClean="0"/>
              <a:t>работ), </a:t>
            </a:r>
            <a:r>
              <a:rPr lang="ru-RU" sz="1300" dirty="0"/>
              <a:t>продуктивная деятельность педагога с детьми, </a:t>
            </a:r>
            <a:r>
              <a:rPr lang="ru-RU" sz="1300" dirty="0" smtClean="0"/>
              <a:t>сбор фотоматериалов, рассматривание иллюстраций, консультации </a:t>
            </a:r>
            <a:r>
              <a:rPr lang="ru-RU" sz="1300" dirty="0"/>
              <a:t>для </a:t>
            </a:r>
            <a:r>
              <a:rPr lang="ru-RU" sz="1300" dirty="0" smtClean="0"/>
              <a:t>родителей, личный пример взрослых.</a:t>
            </a:r>
          </a:p>
          <a:p>
            <a:pPr marL="228600" indent="-228600" algn="just">
              <a:buAutoNum type="arabicPeriod"/>
            </a:pP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9541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2889" y="0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Этапы</a:t>
            </a:r>
            <a:r>
              <a:rPr lang="ru-RU" sz="2400" b="1" spc="50" dirty="0">
                <a:ln w="11430"/>
                <a:solidFill>
                  <a:srgbClr val="237727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реализации</a:t>
            </a:r>
            <a:r>
              <a:rPr lang="ru-RU" sz="2400" b="1" spc="50" dirty="0">
                <a:ln w="11430"/>
                <a:solidFill>
                  <a:srgbClr val="237727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проекта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2723"/>
              </p:ext>
            </p:extLst>
          </p:nvPr>
        </p:nvGraphicFramePr>
        <p:xfrm>
          <a:off x="107504" y="594767"/>
          <a:ext cx="8856984" cy="616418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84176"/>
                <a:gridCol w="2366300"/>
                <a:gridCol w="3728538"/>
                <a:gridCol w="1177970"/>
              </a:tblGrid>
              <a:tr h="169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Виды  деятельности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effectLst/>
                        </a:rPr>
                        <a:t>Тема</a:t>
                      </a:r>
                    </a:p>
                    <a:p>
                      <a:pPr algn="ctr" fontAlgn="t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 Задачи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Ответственные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8536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1 этап: подготовительный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7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 Создание предметно–развивающей среды по изучению ПДД </a:t>
                      </a:r>
                      <a:endParaRPr lang="ru-RU" sz="105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 </a:t>
                      </a:r>
                      <a:endParaRPr lang="ru-RU" sz="105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</a:t>
                      </a:r>
                      <a:r>
                        <a:rPr lang="ru-RU" sz="1050" u="none" strike="noStrike" dirty="0">
                          <a:effectLst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</a:t>
                      </a:r>
                      <a:endParaRPr lang="ru-RU" sz="105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Оформление развивающего стенда в холле д/с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1. Создать возможность наиболее эффективно развивать индивидуальность каждого ребёнка с учётом его склонностей, интересов, уровня активности.</a:t>
                      </a:r>
                    </a:p>
                    <a:p>
                      <a:pPr algn="l" fontAlgn="t"/>
                      <a:endParaRPr lang="ru-RU" sz="105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2. Вызывать </a:t>
                      </a:r>
                      <a:r>
                        <a:rPr lang="ru-RU" sz="1050" u="none" strike="noStrike" dirty="0">
                          <a:effectLst/>
                        </a:rPr>
                        <a:t>у детей познавательный интерес к изучению ПДД.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>
                          <a:effectLst/>
                        </a:rPr>
                        <a:t>Старший </a:t>
                      </a:r>
                      <a:r>
                        <a:rPr lang="ru-RU" sz="1050" u="none" strike="noStrike" dirty="0" smtClean="0">
                          <a:effectLst/>
                        </a:rPr>
                        <a:t>воспитатель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Воспитатели</a:t>
                      </a:r>
                    </a:p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229627"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Создание познавательных центов по ПДД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229627"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Размещение игровых полей по ПДД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304747"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Подбор методической и детской литературы и муз. произведений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304747"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Подбор и оформление дидактических, сюжетно-ролевых игр, игровых заданий.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8536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 этап: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Основной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09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Совместная </a:t>
                      </a:r>
                      <a:r>
                        <a:rPr lang="ru-RU" sz="1050" u="none" strike="noStrike" dirty="0">
                          <a:effectLst/>
                        </a:rPr>
                        <a:t>деятельность с детьми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Творческая игра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«В стране дорожных знаков</a:t>
                      </a:r>
                      <a:r>
                        <a:rPr lang="ru-RU" sz="1050" u="none" strike="noStrike" dirty="0" smtClean="0">
                          <a:effectLst/>
                        </a:rPr>
                        <a:t>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1. Вырабатывать навыки сознательного отношения к соблюдению правил  безопасности движения.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2. Расширять знания о правилах поведения пешехода и водителя в условиях улицы</a:t>
                      </a:r>
                      <a:r>
                        <a:rPr lang="ru-RU" sz="1050" u="none" strike="noStrike" dirty="0" smtClean="0">
                          <a:effectLst/>
                        </a:rPr>
                        <a:t>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Воспитатели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209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Ситуационные задачи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«Осторожно, дорога</a:t>
                      </a:r>
                      <a:r>
                        <a:rPr lang="ru-RU" sz="1050" u="none" strike="noStrike" dirty="0" smtClean="0">
                          <a:effectLst/>
                        </a:rPr>
                        <a:t>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867">
                <a:tc rowSpan="7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Познавательная </a:t>
                      </a:r>
                      <a:r>
                        <a:rPr lang="ru-RU" sz="1050" u="none" strike="noStrike" dirty="0">
                          <a:effectLst/>
                        </a:rPr>
                        <a:t>деятельность 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на свежем воздухе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«Уроки безопасности с Зеброй» занятие с сотрудником ГИБДД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7">
                  <a:txBody>
                    <a:bodyPr/>
                    <a:lstStyle/>
                    <a:p>
                      <a:pPr algn="l" fontAlgn="t"/>
                      <a:endParaRPr lang="ru-RU" sz="105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1</a:t>
                      </a:r>
                      <a:r>
                        <a:rPr lang="ru-RU" sz="1050" u="none" strike="noStrike" dirty="0">
                          <a:effectLst/>
                        </a:rPr>
                        <a:t>. Формировать знания детей о правилах безопасного поведения на дороге и Правилах дорожного движения.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2. Закреплять знания о дорожных знаках, правилах перехода улицы, </a:t>
                      </a:r>
                      <a:r>
                        <a:rPr lang="ru-RU" sz="1050" u="none" strike="noStrike" dirty="0" smtClean="0">
                          <a:effectLst/>
                        </a:rPr>
                        <a:t>правилах </a:t>
                      </a:r>
                      <a:r>
                        <a:rPr lang="ru-RU" sz="1050" u="none" strike="noStrike" dirty="0">
                          <a:effectLst/>
                        </a:rPr>
                        <a:t>поведения в общественном транспорте.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3. Пополнять словарный запас по теме ПДД. 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Воспитатели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379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Занятие по профилактике дорожно-транспортного травматизма с сотрудниками ТГДМЦ «Алый парус»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Занятие по профилактике дорожно-транспортного травматизма с сотрудниками ОГИБДД УМВД Росси по 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г.Тюмени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err="1">
                          <a:effectLst/>
                        </a:rPr>
                        <a:t>Квест</a:t>
                      </a:r>
                      <a:r>
                        <a:rPr lang="ru-RU" sz="1050" u="none" strike="noStrike" dirty="0">
                          <a:effectLst/>
                        </a:rPr>
                        <a:t>-викторина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«Азбука безопасности</a:t>
                      </a:r>
                      <a:r>
                        <a:rPr lang="ru-RU" sz="1050" u="none" strike="noStrike" dirty="0" smtClean="0">
                          <a:effectLst/>
                        </a:rPr>
                        <a:t>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Интеллектуально-развивающая игра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«Школа юного полицейского</a:t>
                      </a:r>
                      <a:r>
                        <a:rPr lang="ru-RU" sz="1050" u="none" strike="noStrike" dirty="0" smtClean="0">
                          <a:effectLst/>
                        </a:rPr>
                        <a:t>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Дидактическая игра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«Внимательный пешеход</a:t>
                      </a:r>
                      <a:r>
                        <a:rPr lang="ru-RU" sz="1050" u="none" strike="noStrike" dirty="0" smtClean="0">
                          <a:effectLst/>
                        </a:rPr>
                        <a:t>!»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err="1">
                          <a:effectLst/>
                        </a:rPr>
                        <a:t>Квест</a:t>
                      </a:r>
                      <a:r>
                        <a:rPr lang="ru-RU" sz="1050" u="none" strike="noStrike" dirty="0">
                          <a:effectLst/>
                        </a:rPr>
                        <a:t>-игра «Я знаю ПДД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08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Продуктивная </a:t>
                      </a:r>
                      <a:r>
                        <a:rPr lang="ru-RU" sz="1050" u="none" strike="noStrike" dirty="0">
                          <a:effectLst/>
                        </a:rPr>
                        <a:t>деятельность в творческих мастерских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«Улицы нашего города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</a:p>
                  </a:txBody>
                  <a:tcPr marL="4268" marR="4268" marT="426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1. Расширять сферы познания.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2. Формировать ощущение предметного мира, а также его моделирование в различных видах продуктивной деятельности.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3. Развивать воображение и мышление детей.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Воспитатели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229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«Путешествие в стану </a:t>
                      </a:r>
                      <a:r>
                        <a:rPr lang="ru-RU" sz="1050" u="none" strike="noStrike" dirty="0" err="1">
                          <a:effectLst/>
                        </a:rPr>
                        <a:t>Светофорию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«Наш друг </a:t>
                      </a:r>
                      <a:r>
                        <a:rPr lang="ru-RU" sz="1050" u="none" strike="noStrike" dirty="0" smtClean="0">
                          <a:effectLst/>
                        </a:rPr>
                        <a:t>Светофор»</a:t>
                      </a:r>
                    </a:p>
                  </a:txBody>
                  <a:tcPr marL="4268" marR="4268" marT="426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6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333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Этапы реализации 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проекта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10253"/>
              </p:ext>
            </p:extLst>
          </p:nvPr>
        </p:nvGraphicFramePr>
        <p:xfrm>
          <a:off x="107504" y="692696"/>
          <a:ext cx="8928993" cy="609759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77413"/>
                <a:gridCol w="2013619"/>
                <a:gridCol w="4248718"/>
                <a:gridCol w="989243"/>
              </a:tblGrid>
              <a:tr h="3602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Виды  деятельности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effectLst/>
                        </a:rPr>
                        <a:t>Тема</a:t>
                      </a: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 Задачи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</a:rPr>
                        <a:t>Ответственные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360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Игровая </a:t>
                      </a:r>
                      <a:r>
                        <a:rPr lang="ru-RU" sz="1050" u="none" strike="noStrike" dirty="0">
                          <a:effectLst/>
                        </a:rPr>
                        <a:t>деятельность на прогулке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Строительно-конструктивные игры с песком «Соблюдая ПДД, не окажешься в беде»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1. Учить детей согласовывать тему игры; распределять роли,  регулировать контакты в совместной игре.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2.Учить самостоятельно разрешать конфликты, возникающие в ходе игры.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3. Способствовать укреплению устойчивых детских игровых объединений.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Воспитатели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68" marR="4268" marT="4268" marB="0"/>
                </a:tc>
              </a:tr>
              <a:tr h="36025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Экскурсии </a:t>
                      </a:r>
                      <a:r>
                        <a:rPr lang="ru-RU" sz="1050" u="none" strike="noStrike" dirty="0">
                          <a:effectLst/>
                        </a:rPr>
                        <a:t>и целевые прогулки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Экскурсия к пешеходному переходу</a:t>
                      </a:r>
                      <a:br>
                        <a:rPr lang="ru-RU" sz="1050" u="none" strike="noStrike">
                          <a:effectLst/>
                        </a:rPr>
                      </a:b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1. Закреплять знания о правилах дорожного движения, о правилах перехода улицы, проезжей части. 2.Формировать представление об известных дорожных знаках («Пешеходный переход»). 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3. Выявлять готовность детей к правильным действиям в сложившейся ситуации на проезжей части.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Воспитатели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</a:tr>
              <a:tr h="491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Целевая прогулка к светофору</a:t>
                      </a:r>
                      <a:br>
                        <a:rPr lang="ru-RU" sz="1050" u="none" strike="noStrike">
                          <a:effectLst/>
                        </a:rPr>
                      </a:b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111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Работа </a:t>
                      </a:r>
                      <a:r>
                        <a:rPr lang="ru-RU" sz="1050" u="none" strike="noStrike" dirty="0">
                          <a:effectLst/>
                        </a:rPr>
                        <a:t>с родителями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Фото –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челлендж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«Пристегни самое дорогое»</a:t>
                      </a: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(Постеры «Автокресло детям!»</a:t>
                      </a:r>
                    </a:p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/>
                      </a:r>
                      <a:br>
                        <a:rPr lang="ru-RU" sz="1050" u="none" strike="noStrike" dirty="0" smtClean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Цель: привлечь внимание взрослых к проблеме детского дорожно-транспортного травматизма.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Задачи: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1. Привлекать родителей (законных представителей) к деятельности по обучению детей правилам дорожного движения, привитию детям навыков безопасного поведения в транспорте. 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2. Побужать родителей (законных представителей) к соблюдению правил перевозки детей, обязательному использованию автокресла при перевозках детей в автомобиле с целью предупреждения, минимизации и / или исключения травм у детей при аварии.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Старший воспитатель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Воспитатели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</a:tr>
              <a:tr h="714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Создание информационного поля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 для родителей по ПДД</a:t>
                      </a:r>
                      <a:br>
                        <a:rPr lang="ru-RU" sz="1050" u="none" strike="noStrike">
                          <a:effectLst/>
                        </a:rPr>
                      </a:b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1. Предоставить родителям  базовые знания для формирования основ безопасного поведения ребенка на улице;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2. Поддерживать у родителей устойчивый интерес к безопасности и здоровью детей как участников дорожного движения.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Старший воспитатель</a:t>
                      </a:r>
                      <a:br>
                        <a:rPr lang="ru-RU" sz="1050" u="none" strike="noStrike">
                          <a:effectLst/>
                        </a:rPr>
                      </a:br>
                      <a:r>
                        <a:rPr lang="ru-RU" sz="1050" u="none" strike="noStrike">
                          <a:effectLst/>
                        </a:rPr>
                        <a:t>Воспитатели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</a:tr>
              <a:tr h="120084">
                <a:tc gridSpan="4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этап: Заключительный </a:t>
                      </a:r>
                    </a:p>
                  </a:txBody>
                  <a:tcPr marL="6004" marR="6004" marT="60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8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     Развлечение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Музыкально-игровая </a:t>
                      </a:r>
                      <a:r>
                        <a:rPr lang="ru-RU" sz="1050" u="none" strike="noStrike" dirty="0">
                          <a:effectLst/>
                        </a:rPr>
                        <a:t>программа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«В игры с правилами </a:t>
                      </a:r>
                      <a:r>
                        <a:rPr lang="ru-RU" sz="1050" u="none" strike="noStrike" dirty="0" smtClean="0">
                          <a:effectLst/>
                        </a:rPr>
                        <a:t>играем</a:t>
                      </a:r>
                      <a:r>
                        <a:rPr lang="ru-RU" sz="1050" u="none" strike="noStrike" dirty="0">
                          <a:effectLst/>
                        </a:rPr>
                        <a:t>, </a:t>
                      </a:r>
                      <a:r>
                        <a:rPr lang="ru-RU" sz="1050" u="none" strike="noStrike" dirty="0" smtClean="0">
                          <a:effectLst/>
                        </a:rPr>
                        <a:t>ПДД мы изучаем»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1. Обобщить знания детей о правилах дорожного движения, правил поведения на улице, закрепить знания детей о дорожных знаках, их назначении; роли светофора;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2. Способствовать развитию осторожности, наблюдательности, осмотрительности на дорогах.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3. Воспитывать дружеские взаимоотношения между детьми, развивать умение самостоятельно объединяться для совместной игры, договариваться, помогать друг другу.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</a:rPr>
                        <a:t>Музыкальный руководитель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04" marR="6004" marT="600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27797/4558039.7c/0_9c766_105ba217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9861"/>
          <a:stretch/>
        </p:blipFill>
        <p:spPr bwMode="auto">
          <a:xfrm>
            <a:off x="4211960" y="3449564"/>
            <a:ext cx="3842787" cy="34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799475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Создание предметно–развивающей среды по изучению ПДД</a:t>
            </a:r>
            <a:endParaRPr lang="ru-R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3" descr="C:\Users\Oksana\Desktop\фото 2012\Фото 2012-13 учеб.год\ПДД\ОтчетПДД\отчёт №1\DSC0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02" y="3816149"/>
            <a:ext cx="2839194" cy="212949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249" y="1015139"/>
            <a:ext cx="2841249" cy="2032806"/>
          </a:xfrm>
          <a:prstGeom prst="rect">
            <a:avLst/>
          </a:prstGeom>
          <a:noFill/>
        </p:spPr>
      </p:pic>
      <p:pic>
        <p:nvPicPr>
          <p:cNvPr id="3" name="Picture 3" descr="C:\23. БЕЗОПАСНОСТЬ\5. ПДД\Конкурсы ПДД\Безопасная дорога 2020\6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" y="1032954"/>
            <a:ext cx="2995761" cy="1997175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/>
          <p:nvPr/>
        </p:nvSpPr>
        <p:spPr>
          <a:xfrm>
            <a:off x="63908" y="3047945"/>
            <a:ext cx="291306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237727"/>
                </a:solidFill>
                <a:effectLst/>
                <a:latin typeface="Comic Sans MS" pitchFamily="66" charset="0"/>
              </a:rPr>
              <a:t>Развивающий стенд 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237727"/>
                </a:solidFill>
                <a:effectLst/>
                <a:latin typeface="Comic Sans MS" pitchFamily="66" charset="0"/>
              </a:rPr>
              <a:t>в холле д/с</a:t>
            </a:r>
            <a:endParaRPr lang="ru-RU" sz="1400" b="1" spc="50" dirty="0">
              <a:ln w="11430"/>
              <a:solidFill>
                <a:srgbClr val="237727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3072966"/>
            <a:ext cx="228601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Игровые поля </a:t>
            </a:r>
          </a:p>
          <a:p>
            <a:r>
              <a:rPr lang="ru-RU" dirty="0"/>
              <a:t>по ПДД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93296"/>
            <a:ext cx="306625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Дидактическая игра </a:t>
            </a:r>
          </a:p>
          <a:p>
            <a:r>
              <a:rPr lang="ru-RU" dirty="0"/>
              <a:t>«Проезжая часть»</a:t>
            </a:r>
          </a:p>
        </p:txBody>
      </p:sp>
      <p:pic>
        <p:nvPicPr>
          <p:cNvPr id="13" name="Picture 3" descr="C:\Users\Oksana\Desktop\IMG_03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015139"/>
            <a:ext cx="2710408" cy="20328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86116" y="3072966"/>
            <a:ext cx="271040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Познавательные центры по ПДД</a:t>
            </a:r>
          </a:p>
        </p:txBody>
      </p:sp>
    </p:spTree>
    <p:extLst>
      <p:ext uri="{BB962C8B-B14F-4D97-AF65-F5344CB8AC3E}">
        <p14:creationId xmlns:p14="http://schemas.microsoft.com/office/powerpoint/2010/main" val="3564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Users\Oksana\AppData\Local\Microsoft\Windows\Temporary Internet Files\Content.Word\IMG_0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68" y="836712"/>
            <a:ext cx="4030547" cy="2690764"/>
          </a:xfrm>
          <a:prstGeom prst="rect">
            <a:avLst/>
          </a:prstGeom>
          <a:noFill/>
        </p:spPr>
      </p:pic>
      <p:pic>
        <p:nvPicPr>
          <p:cNvPr id="5" name="Picture 2" descr="C:\Users\Oksana\Desktop\DSC09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603" y="3704185"/>
            <a:ext cx="4040473" cy="3030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5414" y="82514"/>
            <a:ext cx="643317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pPr algn="ctr"/>
            <a:r>
              <a:rPr lang="ru-RU" dirty="0"/>
              <a:t>Моделирование игрового пространства</a:t>
            </a:r>
          </a:p>
        </p:txBody>
      </p:sp>
      <p:pic>
        <p:nvPicPr>
          <p:cNvPr id="9" name="Picture 2" descr="C:\Users\User10\Desktop\ПДД конкурс\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334" y="836712"/>
            <a:ext cx="4046742" cy="2697827"/>
          </a:xfrm>
          <a:prstGeom prst="rect">
            <a:avLst/>
          </a:prstGeom>
          <a:noFill/>
        </p:spPr>
      </p:pic>
      <p:pic>
        <p:nvPicPr>
          <p:cNvPr id="4098" name="Picture 2" descr="https://pickimage.ru/wp-content/uploads/images/detskie/coloringpdd/pddraskraska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 bwMode="auto">
          <a:xfrm flipH="1">
            <a:off x="641579" y="3573017"/>
            <a:ext cx="3156636" cy="32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bk55.ru/fileadmin/bkinform/bk_info_73861_orig_14626918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r="15711"/>
          <a:stretch/>
        </p:blipFill>
        <p:spPr bwMode="auto">
          <a:xfrm>
            <a:off x="3730844" y="2348880"/>
            <a:ext cx="1853503" cy="17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0763" y="1114935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ru-RU" sz="1600" dirty="0">
                <a:solidFill>
                  <a:srgbClr val="237727"/>
                </a:solidFill>
                <a:effectLst/>
              </a:rPr>
              <a:t>Постеры «Автокресло детям!»</a:t>
            </a:r>
          </a:p>
        </p:txBody>
      </p:sp>
      <p:pic>
        <p:nvPicPr>
          <p:cNvPr id="1028" name="Picture 4" descr="http://dsad172.ru/upload/news/2021/05/orig_830093d9923ca3b793019aa90ce6f2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66742" cy="44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sad172.ru/upload/news/2021/05/orig_9d7f2c3e99928f2894058d6a1af62a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6" y="3960982"/>
            <a:ext cx="3245512" cy="24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sad172.ru/upload/news/2021/05/orig_d596f89bfbf3728e4c9f2cc2f702cb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2" y="76470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R код этой страниц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30" y="4593779"/>
            <a:ext cx="1168539" cy="11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82611" y="5887285"/>
            <a:ext cx="162304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Хотите узнать подробнее?</a:t>
            </a:r>
          </a:p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Заходите на наш сайт</a:t>
            </a:r>
            <a:endParaRPr lang="ru-RU" sz="900" b="1" spc="50" dirty="0">
              <a:ln w="11430"/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684" y="6406"/>
            <a:ext cx="7683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Родительский фото </a:t>
            </a: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 </a:t>
            </a:r>
            <a:r>
              <a:rPr lang="ru-RU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челлендж</a:t>
            </a:r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«</a:t>
            </a:r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Пристегни самое дорогое»</a:t>
            </a:r>
          </a:p>
        </p:txBody>
      </p:sp>
    </p:spTree>
    <p:extLst>
      <p:ext uri="{BB962C8B-B14F-4D97-AF65-F5344CB8AC3E}">
        <p14:creationId xmlns:p14="http://schemas.microsoft.com/office/powerpoint/2010/main" val="2476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7273" y="0"/>
            <a:ext cx="572945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ru-RU" dirty="0"/>
              <a:t>Совместная деятельность с детьми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20480" y="856916"/>
            <a:ext cx="4572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" b="1" spc="50" dirty="0">
              <a:ln w="11430"/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10. СМИ_СТАТЬИ\ИЮЛЬ\Смольникова ОБЖ\11\IMG_20210723_094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1" y="532272"/>
            <a:ext cx="3880423" cy="29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.pinimg.com/originals/d5/7c/23/d57c23f0a2128b508a2be3a4dd8dff3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63" y="2938965"/>
            <a:ext cx="3359173" cy="44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23. БЕЗОПАСНОСТЬ\5. ПДД\Конкурсы ПДД\Безопасная дорога 2020\Фото 2020\IMG-fca1643e8092851fdf3b114b5fe3f0a4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76" y="478693"/>
            <a:ext cx="3951861" cy="29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23. БЕЗОПАСНОСТЬ\5. ПДД\Конкурсы ПДД\Безопасная дорога 2020\Фото 2020\IMG_20200803_095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76" y="3789040"/>
            <a:ext cx="3929144" cy="29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0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38" y="0"/>
            <a:ext cx="8980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defRPr>
            </a:lvl1pPr>
          </a:lstStyle>
          <a:p>
            <a:r>
              <a:rPr lang="ru-RU" dirty="0"/>
              <a:t>Познавательная </a:t>
            </a:r>
            <a:r>
              <a:rPr lang="ru-RU" dirty="0" smtClean="0"/>
              <a:t>деятельность на прогулке</a:t>
            </a:r>
            <a:endParaRPr lang="ru-RU" dirty="0"/>
          </a:p>
        </p:txBody>
      </p:sp>
      <p:pic>
        <p:nvPicPr>
          <p:cNvPr id="6146" name="Picture 2" descr="C:\10. СМИ_СТАТЬИ\СТАТЬИ ИЮНЬ\Бобровская ПДД\IMG-eac5c48086ecf228ae08fffd6b93bc7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877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560" y="3738262"/>
            <a:ext cx="3600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 spc="50">
                <a:ln w="11430"/>
                <a:solidFill>
                  <a:srgbClr val="237727"/>
                </a:solidFill>
                <a:effectLst/>
                <a:latin typeface="Comic Sans MS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Уроки дорожной безопасности</a:t>
            </a:r>
          </a:p>
          <a:p>
            <a:r>
              <a:rPr lang="ru-RU" sz="1600" dirty="0" smtClean="0"/>
              <a:t> с Зеброй</a:t>
            </a:r>
            <a:endParaRPr lang="ru-RU" sz="1600" dirty="0"/>
          </a:p>
        </p:txBody>
      </p:sp>
      <p:pic>
        <p:nvPicPr>
          <p:cNvPr id="6148" name="Picture 4" descr="C:\10. СМИ_СТАТЬИ\СТАТЬИ ИЮНЬ\Бобровская ПДД\IMG-7811a9eb1812b2768aa6eb3b7bd2729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094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10. СМИ_СТАТЬИ\СТАТЬИ ИЮНЬ\Бобровская ПДД\IMG-e3e739e46153fed803cddff50124191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094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QR код этой страниц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91" y="4674637"/>
            <a:ext cx="1443464" cy="14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3668" y="6121102"/>
            <a:ext cx="1728192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Хотите узнать подробнее?</a:t>
            </a:r>
          </a:p>
          <a:p>
            <a:pPr algn="ctr"/>
            <a:r>
              <a:rPr lang="ru-RU" sz="900" b="1" spc="50" dirty="0" smtClean="0">
                <a:ln w="11430"/>
                <a:solidFill>
                  <a:schemeClr val="tx1"/>
                </a:solidFill>
                <a:latin typeface="Comic Sans MS" pitchFamily="66" charset="0"/>
              </a:rPr>
              <a:t>Заходите на наш сайт</a:t>
            </a:r>
            <a:endParaRPr lang="ru-RU" sz="900" b="1" spc="50" dirty="0">
              <a:ln w="11430"/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1233</Words>
  <Application>Microsoft Office PowerPoint</Application>
  <PresentationFormat>Экран (4:3)</PresentationFormat>
  <Paragraphs>200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Марина</cp:lastModifiedBy>
  <cp:revision>72</cp:revision>
  <dcterms:created xsi:type="dcterms:W3CDTF">2021-08-02T11:11:43Z</dcterms:created>
  <dcterms:modified xsi:type="dcterms:W3CDTF">2022-04-28T13:48:30Z</dcterms:modified>
</cp:coreProperties>
</file>