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7" r:id="rId4"/>
    <p:sldId id="268" r:id="rId5"/>
    <p:sldId id="269" r:id="rId6"/>
    <p:sldId id="265" r:id="rId7"/>
    <p:sldId id="264" r:id="rId8"/>
    <p:sldId id="263" r:id="rId9"/>
    <p:sldId id="262" r:id="rId10"/>
    <p:sldId id="261" r:id="rId11"/>
    <p:sldId id="260" r:id="rId12"/>
    <p:sldId id="259" r:id="rId13"/>
    <p:sldId id="280" r:id="rId14"/>
    <p:sldId id="258" r:id="rId15"/>
    <p:sldId id="257" r:id="rId16"/>
    <p:sldId id="27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ru-RU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t>Показатели средних значений социотрудовой востребованности получателей социальных услуг </a:t>
            </a:r>
          </a:p>
          <a:p>
            <a:pPr defTabSz="914400">
              <a:defRPr lang="ru-RU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t>(в  баллах) 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До применения технологии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Отношение других</c:v>
                </c:pt>
                <c:pt idx="1">
                  <c:v>Самоотношение</c:v>
                </c:pt>
                <c:pt idx="2">
                  <c:v>Профессиональная самореализация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12</c:v>
                </c:pt>
                <c:pt idx="1">
                  <c:v>13</c:v>
                </c:pt>
                <c:pt idx="2">
                  <c:v>14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После применения технологии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Отношение других</c:v>
                </c:pt>
                <c:pt idx="1">
                  <c:v>Самоотношение</c:v>
                </c:pt>
                <c:pt idx="2">
                  <c:v>Профессиональная самореализация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15</c:v>
                </c:pt>
                <c:pt idx="1">
                  <c:v>17</c:v>
                </c:pt>
                <c:pt idx="2">
                  <c:v>20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75281518"/>
        <c:axId val="727639906"/>
      </c:barChart>
      <c:catAx>
        <c:axId val="97528151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ru-RU"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Times New Roman" panose="02020603050405020304" charset="0"/>
              </a:defRPr>
            </a:pPr>
          </a:p>
        </c:txPr>
        <c:crossAx val="727639906"/>
        <c:crosses val="autoZero"/>
        <c:auto val="1"/>
        <c:lblAlgn val="ctr"/>
        <c:lblOffset val="100"/>
        <c:noMultiLvlLbl val="0"/>
      </c:catAx>
      <c:valAx>
        <c:axId val="72763990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ru-RU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97528151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ru-RU"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ru-RU"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ru-RU"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ru-RU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1196975"/>
            <a:ext cx="10943167" cy="108267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2422525"/>
            <a:ext cx="10949517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12208933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5.jpeg"/><Relationship Id="rId3" Type="http://schemas.openxmlformats.org/officeDocument/2006/relationships/image" Target="../media/image14.png"/><Relationship Id="rId2" Type="http://schemas.microsoft.com/office/2007/relationships/media" Target="file:///C:\Users\User-1\Desktop\2FFA6BE6-8742-4008-B7C8-F1FF005C2B2E.MP4" TargetMode="External"/><Relationship Id="rId1" Type="http://schemas.openxmlformats.org/officeDocument/2006/relationships/video" Target="file:///C:\Users\User-1\Desktop\2FFA6BE6-8742-4008-B7C8-F1FF005C2B2E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0695" y="2368550"/>
            <a:ext cx="9319260" cy="1082675"/>
          </a:xfrm>
        </p:spPr>
        <p:txBody>
          <a:bodyPr/>
          <a:lstStyle/>
          <a:p>
            <a:pPr algn="ctr"/>
            <a:r>
              <a:rPr lang="en-US" sz="3200" dirty="0"/>
              <a:t>Использование остаточных трудовых ресурсов получателей социальных услуг отделения дневного пребывания при осуществлении  социальной реабилитации</a:t>
            </a:r>
            <a:r>
              <a:rPr lang="en-US" dirty="0"/>
              <a:t>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6680" y="4368800"/>
            <a:ext cx="4153535" cy="1752600"/>
          </a:xfrm>
        </p:spPr>
        <p:txBody>
          <a:bodyPr/>
          <a:lstStyle/>
          <a:p>
            <a:pPr algn="just"/>
            <a:r>
              <a:rPr lang="ru-RU" altLang="en-US" sz="1400">
                <a:solidFill>
                  <a:schemeClr val="tx1"/>
                </a:solidFill>
              </a:rPr>
              <a:t>Подготовил: заведующий ОДП </a:t>
            </a:r>
            <a:endParaRPr lang="ru-RU" altLang="en-US" sz="1400">
              <a:solidFill>
                <a:schemeClr val="tx1"/>
              </a:solidFill>
            </a:endParaRPr>
          </a:p>
          <a:p>
            <a:pPr algn="just"/>
            <a:r>
              <a:rPr lang="ru-RU" altLang="en-US" sz="1400">
                <a:solidFill>
                  <a:schemeClr val="tx1"/>
                </a:solidFill>
              </a:rPr>
              <a:t>ГБУ СО «Центральный ЦСОН» </a:t>
            </a:r>
            <a:endParaRPr lang="ru-RU" altLang="en-US" sz="1400">
              <a:solidFill>
                <a:schemeClr val="tx1"/>
              </a:solidFill>
            </a:endParaRPr>
          </a:p>
          <a:p>
            <a:pPr algn="just"/>
            <a:r>
              <a:rPr lang="ru-RU" altLang="en-US" sz="1400">
                <a:solidFill>
                  <a:schemeClr val="tx1"/>
                </a:solidFill>
              </a:rPr>
              <a:t>Литвинова Евгения Николаевна</a:t>
            </a:r>
            <a:endParaRPr lang="ru-RU" altLang="en-US" sz="1400">
              <a:solidFill>
                <a:schemeClr val="tx1"/>
              </a:solidFill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286385" y="212725"/>
            <a:ext cx="249174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ru-RU" altLang="en-US"/>
          </a:p>
          <a:p>
            <a:endParaRPr lang="ru-RU" altLang="en-US"/>
          </a:p>
          <a:p>
            <a:endParaRPr lang="ru-RU" altLang="en-US"/>
          </a:p>
          <a:p>
            <a:endParaRPr lang="ru-RU" altLang="en-US"/>
          </a:p>
          <a:p>
            <a:endParaRPr lang="ru-RU" altLang="en-US"/>
          </a:p>
          <a:p>
            <a:endParaRPr lang="ru-RU" altLang="en-US"/>
          </a:p>
          <a:p>
            <a:endParaRPr lang="ru-RU" altLang="en-US">
              <a:solidFill>
                <a:schemeClr val="bg1"/>
              </a:solidFill>
            </a:endParaRPr>
          </a:p>
        </p:txBody>
      </p:sp>
      <p:sp>
        <p:nvSpPr>
          <p:cNvPr id="8" name="Текстовое поле 7"/>
          <p:cNvSpPr txBox="1"/>
          <p:nvPr/>
        </p:nvSpPr>
        <p:spPr>
          <a:xfrm>
            <a:off x="123825" y="375285"/>
            <a:ext cx="1094549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ru-RU" altLang="en-US" sz="1600"/>
              <a:t>ВОЛГОГРАДСКАЯ ОБЛАСТЬ </a:t>
            </a:r>
            <a:endParaRPr lang="ru-RU" altLang="en-US" sz="1600"/>
          </a:p>
          <a:p>
            <a:pPr algn="ctr"/>
            <a:r>
              <a:rPr lang="ru-RU" altLang="en-US" sz="1600"/>
              <a:t>КОМИТЕТ СОЦИАЛЬНОЙ ЗАЩИТЫ НАСЕЛЕНИЯ ВОЛГОГРАДСКОЙ ОБЛАСТИ</a:t>
            </a:r>
            <a:endParaRPr lang="ru-RU" altLang="en-US" sz="1600"/>
          </a:p>
          <a:p>
            <a:pPr algn="ctr"/>
            <a:endParaRPr lang="ru-RU" altLang="en-US" sz="1600"/>
          </a:p>
          <a:p>
            <a:pPr algn="ctr"/>
            <a:r>
              <a:rPr lang="ru-RU" altLang="en-US" sz="1600"/>
              <a:t>ГБУ СО «Центральный центр социального обслуживания населения»</a:t>
            </a:r>
            <a:endParaRPr lang="ru-RU" altLang="en-US" sz="1600"/>
          </a:p>
        </p:txBody>
      </p:sp>
      <p:pic>
        <p:nvPicPr>
          <p:cNvPr id="1027" name="Рисунок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0555" y="452120"/>
            <a:ext cx="1057910" cy="999490"/>
          </a:xfrm>
          <a:prstGeom prst="rect">
            <a:avLst/>
          </a:prstGeom>
          <a:noFill/>
        </p:spPr>
      </p:pic>
      <p:pic>
        <p:nvPicPr>
          <p:cNvPr id="17" name="Рисунок 16" descr="04_volgograd.jp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tretch>
            <a:fillRect/>
          </a:stretch>
        </p:blipFill>
        <p:spPr>
          <a:xfrm>
            <a:off x="0" y="5257800"/>
            <a:ext cx="12259310" cy="165989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8" name="Прямоугольник 17"/>
          <p:cNvSpPr/>
          <p:nvPr/>
        </p:nvSpPr>
        <p:spPr>
          <a:xfrm>
            <a:off x="-33655" y="5257800"/>
            <a:ext cx="12293600" cy="1659890"/>
          </a:xfrm>
          <a:prstGeom prst="rect">
            <a:avLst/>
          </a:prstGeom>
          <a:solidFill>
            <a:schemeClr val="tx2">
              <a:lumMod val="20000"/>
              <a:lumOff val="80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ru-RU"/>
          </a:p>
        </p:txBody>
      </p:sp>
      <p:sp>
        <p:nvSpPr>
          <p:cNvPr id="31" name="Заголовок 1"/>
          <p:cNvSpPr txBox="1"/>
          <p:nvPr/>
        </p:nvSpPr>
        <p:spPr>
          <a:xfrm>
            <a:off x="123796" y="6396058"/>
            <a:ext cx="4286280" cy="357190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ru-RU" sz="1800" dirty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Волгоград, </a:t>
            </a:r>
            <a:r>
              <a:rPr lang="ru-RU" sz="1800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charset="0"/>
                <a:ea typeface="Tahoma" panose="020B0604030504040204" charset="0"/>
                <a:cs typeface="Tahoma" panose="020B0604030504040204" charset="0"/>
              </a:rPr>
              <a:t>Центральный район</a:t>
            </a:r>
            <a:endParaRPr lang="ru-RU" sz="1800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ahoma" panose="020B0604030504040204" charset="0"/>
              <a:ea typeface="Tahoma" panose="020B0604030504040204" charset="0"/>
              <a:cs typeface="Tahoma" panose="020B060403050404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4" name="Picture 3" descr="5099F12F-ACA5-492A-B90B-EA2071C0EE5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9630" y="190500"/>
            <a:ext cx="4109085" cy="5478780"/>
          </a:xfrm>
          <a:prstGeom prst="rect">
            <a:avLst/>
          </a:prstGeom>
        </p:spPr>
      </p:pic>
      <p:pic>
        <p:nvPicPr>
          <p:cNvPr id="5" name="Picture 4" descr="879F5494-0EB5-405B-95D5-CE23E4FF4C1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9385" y="190500"/>
            <a:ext cx="6409055" cy="480695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5366385" y="5148580"/>
            <a:ext cx="591439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/>
              <a:t>Рис.8,9. Лекция по археологии. Преподаватель Климан С.А. - учитель рисования, археолог-любитель, получатель социальных услуг ОДП.</a:t>
            </a:r>
            <a:endParaRPr lang="ru-RU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4" name="Изображение 3" descr="91D9B82E-529D-42C7-91CD-AEC07C9B875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7960" y="248285"/>
            <a:ext cx="5489575" cy="4117340"/>
          </a:xfrm>
          <a:prstGeom prst="rect">
            <a:avLst/>
          </a:prstGeom>
        </p:spPr>
      </p:pic>
      <p:pic>
        <p:nvPicPr>
          <p:cNvPr id="5" name="Изображение 4" descr="62B0356A-6308-44C1-B33F-5FD6CE407F0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7535" y="1753235"/>
            <a:ext cx="6404610" cy="4803775"/>
          </a:xfrm>
          <a:prstGeom prst="rect">
            <a:avLst/>
          </a:prstGeom>
        </p:spPr>
      </p:pic>
      <p:sp>
        <p:nvSpPr>
          <p:cNvPr id="7" name="Текстовое поле 6"/>
          <p:cNvSpPr txBox="1"/>
          <p:nvPr/>
        </p:nvSpPr>
        <p:spPr>
          <a:xfrm>
            <a:off x="718185" y="4679315"/>
            <a:ext cx="474408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/>
              <a:t>Рис.10,11. Урок рисования акварелью. Преподаватель </a:t>
            </a:r>
            <a:r>
              <a:rPr lang="ru-RU" altLang="en-US">
                <a:sym typeface="+mn-ea"/>
              </a:rPr>
              <a:t>Климан С.А. - учитель рисования, архиолог-любитель, получатель социальных услуг ОДП.</a:t>
            </a:r>
            <a:endParaRPr lang="ru-RU" altLang="en-US"/>
          </a:p>
          <a:p>
            <a:endParaRPr lang="ru-RU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ru-RU" altLang="en-US"/>
              <a:t>Диагностический материал</a:t>
            </a:r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Изображение 3" descr="Безымянный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" y="773430"/>
            <a:ext cx="4255135" cy="5970905"/>
          </a:xfrm>
          <a:prstGeom prst="rect">
            <a:avLst/>
          </a:prstGeom>
        </p:spPr>
      </p:pic>
      <p:pic>
        <p:nvPicPr>
          <p:cNvPr id="5" name="Изображение 4" descr="Безымянный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9435" y="739775"/>
            <a:ext cx="4131310" cy="592137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86385"/>
            <a:ext cx="10972800" cy="582613"/>
          </a:xfrm>
        </p:spPr>
        <p:txBody>
          <a:bodyPr/>
          <a:p>
            <a:pPr algn="ctr"/>
            <a:r>
              <a:rPr lang="en-US"/>
              <a:t>Количественные показатели применяемой технологии</a:t>
            </a:r>
            <a:endParaRPr lang="en-US"/>
          </a:p>
        </p:txBody>
      </p:sp>
      <p:graphicFrame>
        <p:nvGraphicFramePr>
          <p:cNvPr id="4" name="Замещающее содержимое 3"/>
          <p:cNvGraphicFramePr/>
          <p:nvPr>
            <p:ph idx="1"/>
          </p:nvPr>
        </p:nvGraphicFramePr>
        <p:xfrm>
          <a:off x="609600" y="1155700"/>
          <a:ext cx="109728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43535"/>
            <a:ext cx="10972800" cy="582613"/>
          </a:xfrm>
        </p:spPr>
        <p:txBody>
          <a:bodyPr/>
          <a:p>
            <a:pPr algn="ctr"/>
            <a:r>
              <a:rPr lang="ru-RU" altLang="en-US"/>
              <a:t>Качественные показатели применяемой технологии</a:t>
            </a:r>
            <a:endParaRPr lang="ru-RU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33830"/>
            <a:ext cx="10972800" cy="4953000"/>
          </a:xfrm>
        </p:spPr>
        <p:txBody>
          <a:bodyPr/>
          <a:p>
            <a:pPr marL="0" indent="0">
              <a:buNone/>
            </a:pPr>
            <a:r>
              <a:rPr lang="en-US" sz="2800"/>
              <a:t>Применения данной технологии среди получателей социальных услуг отделения дневного пребывания граждан пожилого возраста и инвалидов дало положительный результат в области: </a:t>
            </a:r>
            <a:endParaRPr lang="en-US" sz="2800"/>
          </a:p>
          <a:p>
            <a:r>
              <a:rPr lang="en-US" sz="2800"/>
              <a:t>самореализации гражданина, саморазвития </a:t>
            </a:r>
            <a:endParaRPr lang="en-US" sz="2800"/>
          </a:p>
          <a:p>
            <a:r>
              <a:rPr lang="en-US" sz="2800"/>
              <a:t>сохранения остаточных трудовых(профессиональны</a:t>
            </a:r>
            <a:r>
              <a:rPr lang="ru-RU" altLang="en-US" sz="2800"/>
              <a:t>х</a:t>
            </a:r>
            <a:r>
              <a:rPr lang="en-US" sz="2800"/>
              <a:t>) навыков, </a:t>
            </a:r>
            <a:endParaRPr lang="en-US" sz="2800"/>
          </a:p>
          <a:p>
            <a:r>
              <a:rPr lang="en-US" sz="2800"/>
              <a:t>формирования чувства востребованности, </a:t>
            </a:r>
            <a:endParaRPr lang="en-US" sz="2800"/>
          </a:p>
          <a:p>
            <a:r>
              <a:rPr lang="en-US" sz="2800"/>
              <a:t>развития и сохранения памяти, мышления и внимания.</a:t>
            </a:r>
            <a:r>
              <a:rPr lang="en-US"/>
              <a:t> </a:t>
            </a:r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10845"/>
            <a:ext cx="10972800" cy="582613"/>
          </a:xfrm>
        </p:spPr>
        <p:txBody>
          <a:bodyPr/>
          <a:p>
            <a:pPr algn="ctr"/>
            <a:r>
              <a:rPr lang="ru-RU" altLang="en-US"/>
              <a:t>Спасибо за внимание!</a:t>
            </a:r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ru-RU" altLang="en-US"/>
              <a:t>Цель и задачи технологии</a:t>
            </a:r>
            <a:endParaRPr lang="ru-RU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2320" y="1558290"/>
            <a:ext cx="10972800" cy="4953000"/>
          </a:xfrm>
        </p:spPr>
        <p:txBody>
          <a:bodyPr/>
          <a:p>
            <a:pPr marL="0" indent="0" algn="just">
              <a:buNone/>
            </a:pPr>
            <a:r>
              <a:rPr lang="ru-RU" altLang="en-US"/>
              <a:t>Цель - формирование </a:t>
            </a:r>
            <a:r>
              <a:rPr lang="ru-RU" altLang="en-US">
                <a:sym typeface="+mn-ea"/>
              </a:rPr>
              <a:t>среди получателей социальных услуг отделения дневного пребывания граждан пожилого возраста и инвалидов</a:t>
            </a:r>
            <a:r>
              <a:rPr lang="ru-RU" altLang="en-US"/>
              <a:t> чувства востребованности обществом  посредством применения профессиональных навыков в реабилитации. </a:t>
            </a:r>
            <a:endParaRPr lang="ru-RU" altLang="en-US"/>
          </a:p>
          <a:p>
            <a:pPr marL="0" indent="0" algn="just">
              <a:buNone/>
            </a:pPr>
            <a:endParaRPr lang="ru-RU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582613"/>
          </a:xfrm>
        </p:spPr>
        <p:txBody>
          <a:bodyPr/>
          <a:p>
            <a:pPr algn="ctr"/>
            <a:endParaRPr lang="ru-RU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275" y="313055"/>
            <a:ext cx="10972800" cy="4953000"/>
          </a:xfrm>
        </p:spPr>
        <p:txBody>
          <a:bodyPr/>
          <a:p>
            <a:pPr marL="0" indent="0">
              <a:buNone/>
            </a:pPr>
            <a:r>
              <a:rPr lang="ru-RU" altLang="en-US"/>
              <a:t>Задачи:</a:t>
            </a:r>
            <a:endParaRPr lang="ru-RU" altLang="en-US"/>
          </a:p>
          <a:p>
            <a:r>
              <a:rPr lang="ru-RU" altLang="en-US"/>
              <a:t>выявить профессиональный потенциал получателей социальных услуг;</a:t>
            </a:r>
            <a:endParaRPr lang="ru-RU" altLang="en-US"/>
          </a:p>
          <a:p>
            <a:r>
              <a:rPr lang="ru-RU" altLang="en-US"/>
              <a:t>повысить чувство собственной важности и нужности получателей социальных услуг;</a:t>
            </a:r>
            <a:endParaRPr lang="ru-RU" altLang="en-US"/>
          </a:p>
          <a:p>
            <a:r>
              <a:rPr lang="ru-RU" altLang="en-US">
                <a:sym typeface="+mn-ea"/>
              </a:rPr>
              <a:t>улучшить когнитивные функции посредством сохранения </a:t>
            </a:r>
            <a:r>
              <a:rPr lang="ru-RU" altLang="en-US">
                <a:sym typeface="+mn-ea"/>
              </a:rPr>
              <a:t>профессиональных навыков получателей социальных услуг</a:t>
            </a:r>
            <a:r>
              <a:rPr lang="ru-RU" altLang="en-US">
                <a:sym typeface="+mn-ea"/>
              </a:rPr>
              <a:t>;</a:t>
            </a:r>
            <a:endParaRPr lang="ru-RU" altLang="en-US"/>
          </a:p>
          <a:p>
            <a:r>
              <a:rPr lang="ru-RU" altLang="en-US"/>
              <a:t>развить(сохранить) творческий потенциал получателей социальных услуг;</a:t>
            </a:r>
            <a:endParaRPr lang="ru-RU" altLang="en-US"/>
          </a:p>
          <a:p>
            <a:r>
              <a:rPr lang="ru-RU" altLang="en-US"/>
              <a:t>сформировать навыки саморазвития.</a:t>
            </a:r>
            <a:endParaRPr lang="ru-RU" altLang="en-US"/>
          </a:p>
          <a:p>
            <a:endParaRPr lang="ru-RU" altLang="en-US"/>
          </a:p>
          <a:p>
            <a:endParaRPr lang="ru-RU" altLang="en-US"/>
          </a:p>
          <a:p>
            <a:endParaRPr lang="ru-RU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0500"/>
            <a:ext cx="10972800" cy="4953000"/>
          </a:xfrm>
        </p:spPr>
        <p:txBody>
          <a:bodyPr/>
          <a:p>
            <a:pPr marL="0" indent="0" algn="just">
              <a:buNone/>
            </a:pPr>
            <a:r>
              <a:rPr lang="ru-RU" altLang="en-US"/>
              <a:t>Суть данной технологии заключается в вовлечении получателей социальных услуг в процесс организации коррекционных мероприятий, направленных на реабилитацию посредством обмена опытом профессиональной деятельности. </a:t>
            </a:r>
            <a:endParaRPr lang="ru-RU" altLang="en-US"/>
          </a:p>
        </p:txBody>
      </p:sp>
      <p:pic>
        <p:nvPicPr>
          <p:cNvPr id="4" name="Picture 3" descr="48A2B900-6460-45C1-9945-B06604897A5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58160" y="2981325"/>
            <a:ext cx="6075045" cy="341757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0500"/>
            <a:ext cx="10972800" cy="4953000"/>
          </a:xfrm>
        </p:spPr>
        <p:txBody>
          <a:bodyPr/>
          <a:p>
            <a:pPr marL="0" indent="0" algn="just">
              <a:buNone/>
            </a:pPr>
            <a:r>
              <a:rPr lang="en-US"/>
              <a:t>Получатели социальных услуг отделения дневного пребывания проводят занятия в группе, </a:t>
            </a:r>
            <a:r>
              <a:rPr lang="ru-RU" altLang="en-US"/>
              <a:t>применяя свои </a:t>
            </a:r>
            <a:r>
              <a:rPr lang="en-US"/>
              <a:t> профессиональны</a:t>
            </a:r>
            <a:r>
              <a:rPr lang="ru-RU" altLang="en-US"/>
              <a:t>е</a:t>
            </a:r>
            <a:r>
              <a:rPr lang="en-US"/>
              <a:t> </a:t>
            </a:r>
            <a:r>
              <a:rPr lang="ru-RU" altLang="en-US"/>
              <a:t>умения в следующих сферах:</a:t>
            </a:r>
            <a:r>
              <a:rPr lang="en-US"/>
              <a:t> </a:t>
            </a:r>
            <a:r>
              <a:rPr lang="ru-RU" altLang="en-US"/>
              <a:t>медицинская</a:t>
            </a:r>
            <a:r>
              <a:rPr lang="en-US"/>
              <a:t>, педагогическая и культурно-досуговая деятельность. </a:t>
            </a:r>
            <a:endParaRPr lang="en-US"/>
          </a:p>
        </p:txBody>
      </p:sp>
      <p:pic>
        <p:nvPicPr>
          <p:cNvPr id="4" name="Picture 3" descr="5E865DC2-D1F7-4035-B71E-3334EA88C18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585" y="2520950"/>
            <a:ext cx="5503545" cy="412813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4" name="Picture 3" descr="979299B7-6F1D-4CA1-B896-7093DB4799D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0995" y="130175"/>
            <a:ext cx="6192520" cy="4644390"/>
          </a:xfrm>
          <a:prstGeom prst="rect">
            <a:avLst/>
          </a:prstGeom>
        </p:spPr>
      </p:pic>
      <p:pic>
        <p:nvPicPr>
          <p:cNvPr id="5" name="Picture 4" descr="C2AD1BFC-EF24-4B8B-8558-FDDB7ED86A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5170" y="2007235"/>
            <a:ext cx="6290945" cy="471805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498475" y="4937760"/>
            <a:ext cx="51460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ru-RU" altLang="en-US" sz="1600"/>
              <a:t>Рис.1. Проведение оздоровительной гимнастики получателем социальных услуг </a:t>
            </a:r>
            <a:r>
              <a:rPr lang="ru-RU" altLang="en-US" sz="1600">
                <a:sym typeface="+mn-ea"/>
              </a:rPr>
              <a:t>Городничей Ф.М.,</a:t>
            </a:r>
            <a:endParaRPr lang="ru-RU" altLang="en-US" sz="1600"/>
          </a:p>
          <a:p>
            <a:pPr algn="just"/>
            <a:r>
              <a:rPr lang="ru-RU" altLang="en-US" sz="1600"/>
              <a:t>в прошлом учителем физической культуры. </a:t>
            </a:r>
            <a:endParaRPr lang="ru-RU" altLang="en-US" sz="1600"/>
          </a:p>
        </p:txBody>
      </p:sp>
      <p:sp>
        <p:nvSpPr>
          <p:cNvPr id="7" name="Text Box 6"/>
          <p:cNvSpPr txBox="1"/>
          <p:nvPr/>
        </p:nvSpPr>
        <p:spPr>
          <a:xfrm>
            <a:off x="6842760" y="701040"/>
            <a:ext cx="515683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ru-RU" altLang="en-US">
                <a:sym typeface="+mn-ea"/>
              </a:rPr>
              <a:t>Рис.2. Проведение пальчиковой и суставной гимнастики получателем социальных услуг </a:t>
            </a:r>
            <a:r>
              <a:rPr lang="ru-RU" altLang="en-US">
                <a:sym typeface="+mn-ea"/>
              </a:rPr>
              <a:t>Городничей Ф.М.</a:t>
            </a:r>
            <a:r>
              <a:rPr lang="ru-RU" altLang="en-US">
                <a:sym typeface="+mn-ea"/>
              </a:rPr>
              <a:t>, в прошлом учителем физической культуры. </a:t>
            </a:r>
            <a:endParaRPr lang="ru-RU" altLang="en-US"/>
          </a:p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4" name="Picture 3" descr="2B552A07-1D27-4D0B-AAB7-0298E8D7009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740" y="78740"/>
            <a:ext cx="6894830" cy="5171440"/>
          </a:xfrm>
          <a:prstGeom prst="rect">
            <a:avLst/>
          </a:prstGeom>
        </p:spPr>
      </p:pic>
      <p:pic>
        <p:nvPicPr>
          <p:cNvPr id="5" name="Picture 4" descr="F4F2BB3E-0C44-44FF-9A16-B9BBE1C4C1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770" y="1877060"/>
            <a:ext cx="6434455" cy="482600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449580" y="5426710"/>
            <a:ext cx="485965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ru-RU" altLang="en-US"/>
              <a:t>Рис.3,4. Изучение основ английского языка. Преподаватель Писарева Э.К. - учитель иностранных языков, получатель социальных услуг ОДП.</a:t>
            </a:r>
            <a:endParaRPr lang="ru-RU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4" name="Picture 3" descr="36202607-8A70-47CC-A21B-1C4DBE01F46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7670" y="248920"/>
            <a:ext cx="6105525" cy="4579620"/>
          </a:xfrm>
          <a:prstGeom prst="rect">
            <a:avLst/>
          </a:prstGeom>
        </p:spPr>
      </p:pic>
      <p:pic>
        <p:nvPicPr>
          <p:cNvPr id="5" name="Picture 4" descr="FB2025D7-2BEF-4CC7-B81E-C5DA060E927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8030" y="2136140"/>
            <a:ext cx="6050915" cy="4538345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401955" y="4966335"/>
            <a:ext cx="510857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/>
              <a:t>Рис. 5,6. Литературная гостиная. Выступающий - Аллам Р.А., филолог, получатель социальных услуг ОДП.</a:t>
            </a:r>
            <a:endParaRPr lang="ru-RU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8" name="2FFA6BE6-8742-4008-B7C8-F1FF005C2B2E">
            <a:hlinkClick r:id="" action="ppaction://media"/>
          </p:cNvPr>
          <p:cNvPicPr/>
          <p:nvPr>
            <p:ph idx="1"/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4693285" y="502285"/>
            <a:ext cx="7397115" cy="4437380"/>
          </a:xfrm>
          <a:prstGeom prst="rect">
            <a:avLst/>
          </a:prstGeom>
        </p:spPr>
      </p:pic>
      <p:pic>
        <p:nvPicPr>
          <p:cNvPr id="4" name="Picture 3" descr="FDF4CE7B-A2D9-4F74-AA94-17EAEFBFB7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85" y="2223135"/>
            <a:ext cx="5349240" cy="4012565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5682615" y="5464810"/>
            <a:ext cx="557847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/>
              <a:t>Рис.7. Занятие музыкой. Преподаватель Дубовская Т.Ф. - учитель музыки, получатель социальных услуг ОДП.</a:t>
            </a:r>
            <a:endParaRPr lang="ru-RU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ue Waves">
  <a:themeElements>
    <a:clrScheme name="Blue Wa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Blue Wa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Blue Wa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Wa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Wa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2786</Words>
  <Application>WPS Presentation</Application>
  <PresentationFormat>Widescreen</PresentationFormat>
  <Paragraphs>70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6" baseType="lpstr">
      <vt:lpstr>Arial</vt:lpstr>
      <vt:lpstr>SimSun</vt:lpstr>
      <vt:lpstr>Wingdings</vt:lpstr>
      <vt:lpstr>Times New Roman</vt:lpstr>
      <vt:lpstr>Microsoft YaHei</vt:lpstr>
      <vt:lpstr>Arial Unicode MS</vt:lpstr>
      <vt:lpstr>Calibri</vt:lpstr>
      <vt:lpstr>sans-serif</vt:lpstr>
      <vt:lpstr>Segoe Print</vt:lpstr>
      <vt:lpstr>Tahoma</vt:lpstr>
      <vt:lpstr>Blue Waves</vt:lpstr>
      <vt:lpstr>Использование остаточных трудовых ресурсов получателей социальных услуг отделения дневного пребывания при осуществлении  социальной реабилитации.</vt:lpstr>
      <vt:lpstr>Цель и задачи технологии</vt:lpstr>
      <vt:lpstr>Цель и задачи технологии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Качественные и количественные показатели применяемой технологии. Результат.</vt:lpstr>
      <vt:lpstr>Качественные показатели применяемой технологии. Результат.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остаточных трудовых ресурсов получателей социальных услуг отделения дневного пребывания при осуществлении  социальной реабилитации.</dc:title>
  <dc:creator/>
  <cp:lastModifiedBy>User-1</cp:lastModifiedBy>
  <cp:revision>10</cp:revision>
  <dcterms:created xsi:type="dcterms:W3CDTF">2023-06-19T11:38:00Z</dcterms:created>
  <dcterms:modified xsi:type="dcterms:W3CDTF">2023-06-22T13:19:26Z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D2C478CA84C241DF83E3177CC12DC4CA</vt:lpwstr>
  </property>
  <property fmtid="{D5CDD505-2E9C-101B-9397-08002B2CF9AE}" pid="3" name="KSOProductBuildVer">
    <vt:lpwstr>1049-11.2.0.11537</vt:lpwstr>
  </property>
</Properties>
</file>