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84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7" r:id="rId6"/>
    <p:sldId id="272" r:id="rId7"/>
    <p:sldId id="273" r:id="rId8"/>
    <p:sldId id="274" r:id="rId9"/>
    <p:sldId id="278" r:id="rId10"/>
    <p:sldId id="275" r:id="rId11"/>
    <p:sldId id="271" r:id="rId12"/>
    <p:sldId id="276" r:id="rId13"/>
    <p:sldId id="277" r:id="rId14"/>
    <p:sldId id="279" r:id="rId15"/>
    <p:sldId id="265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AC242C-1A98-4432-B182-3334617538FB}">
  <a:tblStyle styleId="{97AC242C-1A98-4432-B182-3334617538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2871" autoAdjust="0"/>
  </p:normalViewPr>
  <p:slideViewPr>
    <p:cSldViewPr snapToGrid="0">
      <p:cViewPr varScale="1">
        <p:scale>
          <a:sx n="88" d="100"/>
          <a:sy n="88" d="100"/>
        </p:scale>
        <p:origin x="114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8173455802361E-2"/>
          <c:y val="3.0638217292418585E-2"/>
          <c:w val="0.93247470523751219"/>
          <c:h val="0.83179958873141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1-4F69-8F37-4E1CA7B320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F1-4F69-8F37-4E1CA7B320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F1-4F69-8F37-4E1CA7B32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262072"/>
        <c:axId val="360262728"/>
      </c:barChart>
      <c:catAx>
        <c:axId val="36026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262728"/>
        <c:crosses val="autoZero"/>
        <c:auto val="1"/>
        <c:lblAlgn val="ctr"/>
        <c:lblOffset val="100"/>
        <c:noMultiLvlLbl val="0"/>
      </c:catAx>
      <c:valAx>
        <c:axId val="36026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26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326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076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702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82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4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601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2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0009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1409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91110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76273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3285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51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9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6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0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6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5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1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1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4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tours.kremlin.ru/" TargetMode="External"/><Relationship Id="rId3" Type="http://schemas.openxmlformats.org/officeDocument/2006/relationships/hyperlink" Target="https://peterburg.center/ln/onlayn-ekskursii-po-sankt-peterburgu.html?ysclid=lb4og47amw619746448" TargetMode="External"/><Relationship Id="rId7" Type="http://schemas.openxmlformats.org/officeDocument/2006/relationships/hyperlink" Target="http://www.panoramas.classic-ru.org/russian/museum/hermitage1.html" TargetMode="External"/><Relationship Id="rId2" Type="http://schemas.openxmlformats.org/officeDocument/2006/relationships/hyperlink" Target="https://yandex.ru/search/?text=&#1074;&#1080;&#1088;&#1090;&#1091;&#1072;&#1083;&#1100;&#1085;&#1099;&#1081;+&#1090;&#1091;&#1088;+&#1087;&#1086;+&#1089;&#1072;&#1085;&#1082;&#1090;-&#1087;&#1077;&#1090;&#1077;&#1088;&#1073;&#1091;&#1088;&#1075;&#1091;+&#1086;&#1085;&#1083;&#1072;&#1081;&#1085;+&#1089;&#1084;&#1086;&#1090;&#1088;&#1077;&#1090;&#1100;+&#1073;&#1077;&#1089;&#1087;&#1083;&#1072;&#1090;&#1085;&#1086;&amp;clid=2233626&amp;search_source=dzen_desktop_safe&amp;lr=108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ulture.ru/touristRoutes/528/kulturnyi-gid-po-khabarovsku?ysclid=lb4s36ajt3666041218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www.culture.ru/touristRoutes/528/kulturnyi-gid-po-khabarovsku?ysclid=lb4s36ajt3666041218" TargetMode="External"/><Relationship Id="rId10" Type="http://schemas.openxmlformats.org/officeDocument/2006/relationships/hyperlink" Target="http://www.alabin.ru/alabina/visitors/virtualexcurs/3dexcurs/" TargetMode="External"/><Relationship Id="rId4" Type="http://schemas.openxmlformats.org/officeDocument/2006/relationships/hyperlink" Target="https://yandex.ru/search/?text=&#1074;&#1080;&#1088;&#1090;&#1091;&#1072;&#1083;&#1100;&#1085;&#1099;&#1081;+&#1090;&#1091;&#1088;+&#1093;&#1072;&#1073;&#1072;&#1088;&#1086;&#1074;&#1089;&#1082;&amp;clid=2233626&amp;search_source=dzen_desktop_safe&amp;src=suggest_T&amp;lr=10883" TargetMode="External"/><Relationship Id="rId9" Type="http://schemas.openxmlformats.org/officeDocument/2006/relationships/hyperlink" Target="http://www.tiamz.ru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descr="logo_rus_wh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436539"/>
            <a:ext cx="2692399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395287" y="5368835"/>
            <a:ext cx="4827343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Руководитель учреждения: Науменко Наталья Юрьевна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lang="ru-RU" sz="1800" b="1" i="0" u="none" strike="noStrike" cap="none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</a:t>
            </a:r>
            <a:r>
              <a:rPr lang="ru-RU" sz="1800" b="1" i="0" u="none" strike="noStrike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уководитель</a:t>
            </a:r>
            <a:r>
              <a:rPr lang="ru-RU" sz="1800" b="1" i="0" u="none" strike="noStrike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проекта</a:t>
            </a:r>
            <a:r>
              <a:rPr lang="en-US" sz="1800" b="1" i="0" u="none" strike="noStrike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002060"/>
              </a:buClr>
              <a:buSzPts val="1400"/>
            </a:pPr>
            <a:r>
              <a:rPr lang="ru-RU" sz="1800" b="1" i="0" u="none" strike="noStrike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Медведь Татьяна Николаевна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2">
                  <a:lumMod val="50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Verdana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Verdana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Verdana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-120428" y="2287355"/>
            <a:ext cx="91440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ru-RU" sz="28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Проект: «Откроем мир друг другу»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для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людей старшего возраста и людей с ограниченными возможностями</a:t>
            </a:r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712" y="16774"/>
            <a:ext cx="1242860" cy="1245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1" y="3738282"/>
            <a:ext cx="3921370" cy="2941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6" y="306895"/>
            <a:ext cx="5341068" cy="1911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8904" y="1077587"/>
            <a:ext cx="7402286" cy="474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kern="1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 реализации программы</a:t>
            </a:r>
            <a:endParaRPr lang="ru-RU" sz="2800" kern="15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100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плану программы «Виртуальный туризм» проводят: заведующий отделением, специалисты по социальной работе, социальные работники.</a:t>
            </a:r>
          </a:p>
          <a:p>
            <a:pPr>
              <a:lnSpc>
                <a:spcPct val="115000"/>
              </a:lnSpc>
            </a:pP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«Откроем мир друг другу» для пожилых граждан и людей с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ограниченными возможностями  в ЛОГБУ «Приозерский КЦСОН» основывается на :</a:t>
            </a:r>
            <a:r>
              <a:rPr lang="ru-RU" sz="1700" b="1" u="sng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00" b="1" u="sng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Добровольное участие в выездных мероприятиях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Инициативности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Взаимодействия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Методом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оценки </a:t>
            </a:r>
            <a:r>
              <a:rPr lang="ru-RU" sz="1700" i="1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ффективности работы данных форм и методов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социальной работы с гражданами пожилого возраста и инвалидами является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заполнение  анкет.</a:t>
            </a:r>
          </a:p>
          <a:p>
            <a:pPr marL="67310" marR="260985" algn="just">
              <a:lnSpc>
                <a:spcPct val="150000"/>
              </a:lnSpc>
            </a:pP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700" kern="15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929" y="518160"/>
            <a:ext cx="6269264" cy="60405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  <a:buClr>
                <a:srgbClr val="002060"/>
              </a:buClr>
              <a:buSzPts val="3200"/>
            </a:pPr>
            <a:r>
              <a:rPr lang="ru-RU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Arial"/>
              </a:rPr>
              <a:t>Ожидаемые результаты 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Arial"/>
              </a:rPr>
              <a:t>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966651"/>
            <a:ext cx="7689670" cy="546027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возраста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узнать и увидеть  что-то новое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новые,  яркие эмоции. Ожидается  изменение ситуации  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старшего возраста и людей с ограниченными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возможностями:    активизация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пожилых людей и инвалидов,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 удовлетворенности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достигнутыми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личными результатами.</a:t>
            </a:r>
          </a:p>
          <a:p>
            <a:pPr algn="just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туризм» дает возможность старшему поколению и людям с ограниченными возможностями здоровья, благодаря современным техническим и компьютерным технологиям, познакомиться с шедеврами Российской и мировой культуры, посетить достопримечательности России и зарубежных стран, узнать обычаи и традиции народов разных национальностей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деменции.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Результат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«Откроем мир друг другу» уже участвовало 20 получателей социальных услуг, они выражали свои эмоции и яркие впечатления, от просмотра виртуальных экскурсий, также отмечают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оздоровительное седативное воздействие данных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экскурсий. Виртуальные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туры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позволили получателям социальных услуг насладиться экскурсиями,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выходя из дома.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отличный способ провести время, получить новые впечатления и насладиться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красотой.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 получателей социальных услуг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как можно чаще проводить такие экскурсии.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993" y="518160"/>
            <a:ext cx="5029200" cy="604058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  <a:spcBef>
                <a:spcPts val="0"/>
              </a:spcBef>
              <a:buClr>
                <a:srgbClr val="002060"/>
              </a:buClr>
              <a:buSzPts val="3200"/>
            </a:pPr>
            <a:r>
              <a:rPr lang="ru-RU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Arial"/>
              </a:rPr>
              <a:t>Стоимость реализации проекта</a:t>
            </a:r>
            <a:endParaRPr lang="ru-RU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410789"/>
            <a:ext cx="7689670" cy="442395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311  тыс. рублей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4891" y="2203269"/>
            <a:ext cx="4415246" cy="40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70000"/>
              </a:lnSpc>
              <a:buClr>
                <a:srgbClr val="002060"/>
              </a:buClr>
              <a:buSzPts val="3200"/>
            </a:pPr>
            <a:r>
              <a:rPr lang="ru-RU" sz="2800" b="1" kern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Бюджет проекта</a:t>
            </a:r>
            <a:endParaRPr lang="ru-RU" sz="2800" b="1" kern="1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3831"/>
              </p:ext>
            </p:extLst>
          </p:nvPr>
        </p:nvGraphicFramePr>
        <p:xfrm>
          <a:off x="609601" y="2682240"/>
          <a:ext cx="7863839" cy="338396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59757">
                  <a:extLst>
                    <a:ext uri="{9D8B030D-6E8A-4147-A177-3AD203B41FA5}">
                      <a16:colId xmlns:a16="http://schemas.microsoft.com/office/drawing/2014/main" val="2075404946"/>
                    </a:ext>
                  </a:extLst>
                </a:gridCol>
                <a:gridCol w="1953656">
                  <a:extLst>
                    <a:ext uri="{9D8B030D-6E8A-4147-A177-3AD203B41FA5}">
                      <a16:colId xmlns:a16="http://schemas.microsoft.com/office/drawing/2014/main" val="4027295847"/>
                    </a:ext>
                  </a:extLst>
                </a:gridCol>
                <a:gridCol w="1303713">
                  <a:extLst>
                    <a:ext uri="{9D8B030D-6E8A-4147-A177-3AD203B41FA5}">
                      <a16:colId xmlns:a16="http://schemas.microsoft.com/office/drawing/2014/main" val="424436106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4154770114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299004505"/>
                    </a:ext>
                  </a:extLst>
                </a:gridCol>
                <a:gridCol w="1319643">
                  <a:extLst>
                    <a:ext uri="{9D8B030D-6E8A-4147-A177-3AD203B41FA5}">
                      <a16:colId xmlns:a16="http://schemas.microsoft.com/office/drawing/2014/main" val="2446278040"/>
                    </a:ext>
                  </a:extLst>
                </a:gridCol>
              </a:tblGrid>
              <a:tr h="87328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статьи расходов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Цена за единицу</a:t>
                      </a:r>
                    </a:p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(ед.)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стоимость</a:t>
                      </a:r>
                    </a:p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083769"/>
                  </a:ext>
                </a:extLst>
              </a:tr>
              <a:tr h="112798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Компьютерная техника: переносные ноутбук, планшет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бюджет</a:t>
                      </a:r>
                    </a:p>
                    <a:p>
                      <a:pPr marL="0" algn="ctr" defTabSz="457200" rtl="0" eaLnBrk="1" latinLnBrk="0" hangingPunct="1"/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96356"/>
                  </a:ext>
                </a:extLst>
              </a:tr>
              <a:tr h="138269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специалиста по социальной работе (за год 0,5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шт. единиц)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171,0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88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6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391886"/>
            <a:ext cx="8264484" cy="6378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«Откроем мир друг другу» (виртуальный туризм)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782291" y="1654628"/>
            <a:ext cx="4691197" cy="25029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виртуальные туры разной тематики: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Московскому Кремлю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Санкт-Петербургу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Великому Устюгу – родина Деда Мороза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Тобольский историко-архитектурный музей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Кавказу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в Лувру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Иерусалим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0" y="1559920"/>
            <a:ext cx="2547840" cy="2241235"/>
          </a:xfrm>
          <a:prstGeom prst="rect">
            <a:avLst/>
          </a:prstGeom>
        </p:spPr>
      </p:pic>
      <p:pic>
        <p:nvPicPr>
          <p:cNvPr id="1026" name="Picture 2" descr="https://sportishka.com/uploads/posts/2022-04/1650616394_62-sportishka-com-p-kanali-sankt-peterburga-krasivo-foto-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2" y="4473423"/>
            <a:ext cx="3012316" cy="18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ookvoed.ru/files/1836/12/05/24/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04" y="4478119"/>
            <a:ext cx="2200847" cy="19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3gz8cg829c.execute-api.us-west-2.amazonaws.com/prod/image-renderer/original/full/1600/center/80/30f230d1-a94e-4c37-a30f-b0c1cb6a3e81-AP200755797128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88" y="4473423"/>
            <a:ext cx="2833129" cy="18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1628503" y="670559"/>
            <a:ext cx="5374526" cy="418011"/>
          </a:xfrm>
        </p:spPr>
        <p:txBody>
          <a:bodyPr>
            <a:normAutofit fontScale="90000"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Реализация практики</a:t>
            </a:r>
            <a:r>
              <a:rPr lang="ru-RU" sz="1862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62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348782"/>
              </p:ext>
            </p:extLst>
          </p:nvPr>
        </p:nvGraphicFramePr>
        <p:xfrm>
          <a:off x="609600" y="1088572"/>
          <a:ext cx="7663543" cy="495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385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 rot="10800000" flipV="1">
            <a:off x="844730" y="714103"/>
            <a:ext cx="6627631" cy="57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3200"/>
              <a:buFont typeface="Calibri"/>
              <a:buNone/>
            </a:pPr>
            <a:endParaRPr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500062" y="2143125"/>
            <a:ext cx="8286900" cy="45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dirty="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900"/>
            </a:pPr>
            <a:r>
              <a:rPr lang="ru-RU" sz="1900" dirty="0">
                <a:solidFill>
                  <a:srgbClr val="10253F"/>
                </a:solidFill>
              </a:rPr>
              <a:t>	</a:t>
            </a:r>
            <a:endParaRPr sz="2200" b="0" i="0" u="none" dirty="0">
              <a:solidFill>
                <a:srgbClr val="1025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dirty="0">
              <a:solidFill>
                <a:srgbClr val="1025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0" y="3691505"/>
            <a:ext cx="3778879" cy="2430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00" y="3457739"/>
            <a:ext cx="3042746" cy="2664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4" y="1000345"/>
            <a:ext cx="3284825" cy="224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712" y="937479"/>
            <a:ext cx="3464001" cy="2368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/>
        </p:nvSpPr>
        <p:spPr>
          <a:xfrm>
            <a:off x="580292" y="2664823"/>
            <a:ext cx="8147656" cy="357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</a:pPr>
            <a:r>
              <a:rPr lang="en-US" sz="2000" b="0" i="0" u="none" dirty="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2000" b="0" i="0" u="none" dirty="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</a:pPr>
            <a:r>
              <a:rPr lang="ru-RU" sz="1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</a:pPr>
            <a:r>
              <a:rPr lang="ru-RU" sz="1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sz="1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00" algn="just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досуга людей старшего возраста и людей с ограниченными возможностями;</a:t>
            </a:r>
          </a:p>
          <a:p>
            <a:pPr indent="-127000" algn="just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кругозора, формирование интереса к истории, окружающему миру, развитие образного мышления людей старшего возраста и людей с ограниченными возможностями;</a:t>
            </a:r>
          </a:p>
          <a:p>
            <a:pPr indent="-127000" algn="just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Восстановление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ресурсов людей старшего возраста и людей с ограниченными возможностями, устранение чувства потери достоинства и </a:t>
            </a: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неполноценности;</a:t>
            </a:r>
          </a:p>
          <a:p>
            <a:pPr indent="-127000" algn="just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изолированности людей старшего возраста и людей с ограниченными возможностями;</a:t>
            </a:r>
            <a:endParaRPr lang="ru-RU" sz="6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127000" algn="just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Отвлечь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 монотонности быта, предлагая новые формы организованного досуга.</a:t>
            </a:r>
          </a:p>
          <a:p>
            <a:pPr indent="-127000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эмоционального состояния людей старшего возраста и людей с ограниченными </a:t>
            </a:r>
            <a:r>
              <a:rPr lang="ru-RU" sz="6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</a:t>
            </a:r>
            <a:endParaRPr lang="ru-RU" sz="6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00"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  <a:buFont typeface="Noto Sans Symbols"/>
              <a:buChar char="✔"/>
            </a:pPr>
            <a:endParaRPr lang="ru-RU" sz="7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254061"/>
              </a:buClr>
              <a:buSzPts val="2000"/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0" u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698333" y="236864"/>
            <a:ext cx="8029615" cy="303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lvl="0">
              <a:lnSpc>
                <a:spcPct val="90000"/>
              </a:lnSpc>
              <a:buClr>
                <a:srgbClr val="10253F"/>
              </a:buClr>
              <a:buSzPts val="3200"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Цель </a:t>
            </a:r>
          </a:p>
          <a:p>
            <a:pPr algn="just">
              <a:lnSpc>
                <a:spcPct val="110000"/>
              </a:lnSpc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Социокультурная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старшего возраста и людей с ограниченными возможностями.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досуга людей старшего возраста и людей с ограниченными возможностями посредством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виртуальных экскурсий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Восстановление психических ресурсов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старшего возраста и людей с ограниченными возможностями,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чувства потери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достоинства, неполноценности.</a:t>
            </a:r>
          </a:p>
          <a:p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группы</a:t>
            </a:r>
          </a:p>
          <a:p>
            <a:pPr algn="just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возраста 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возможностями, имеющие значительные ограничения способности к передвижению и (или) самообслуживанию.</a:t>
            </a:r>
          </a:p>
          <a:p>
            <a:endParaRPr sz="17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/>
        </p:nvSpPr>
        <p:spPr>
          <a:xfrm>
            <a:off x="571500" y="689957"/>
            <a:ext cx="8229600" cy="566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lnSpc>
                <a:spcPct val="90000"/>
              </a:lnSpc>
              <a:buClr>
                <a:srgbClr val="002060"/>
              </a:buClr>
              <a:buSzPts val="3200"/>
              <a:buFont typeface="Arial"/>
              <a:buNone/>
            </a:pPr>
            <a:endParaRPr sz="2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42800" y="126257"/>
            <a:ext cx="83583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  <a:buSzPts val="3200"/>
            </a:pPr>
            <a:r>
              <a:rPr lang="ru-RU" sz="3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Практическая значимость проекта</a:t>
            </a:r>
            <a:endParaRPr sz="3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685407"/>
              </p:ext>
            </p:extLst>
          </p:nvPr>
        </p:nvGraphicFramePr>
        <p:xfrm>
          <a:off x="571500" y="1014154"/>
          <a:ext cx="7788729" cy="5012243"/>
        </p:xfrm>
        <a:graphic>
          <a:graphicData uri="http://schemas.openxmlformats.org/drawingml/2006/table">
            <a:tbl>
              <a:tblPr firstRow="1" bandRow="1">
                <a:tableStyleId>{97AC242C-1A98-4432-B182-3334617538FB}</a:tableStyleId>
              </a:tblPr>
              <a:tblGrid>
                <a:gridCol w="7788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3699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- 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Профилактика негативных возрастных личностных проявлений у </a:t>
                      </a: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людей старшего возраста и людей с ограниченными возможностями.</a:t>
                      </a:r>
                      <a:endParaRPr lang="ru-RU" sz="1800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Улучшение качества жизни, </a:t>
                      </a: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людей старшего возраста и людей с ограниченными возможностями 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в социально активную часть общества.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843">
                <a:tc>
                  <a:txBody>
                    <a:bodyPr/>
                    <a:lstStyle/>
                    <a:p>
                      <a:r>
                        <a:rPr lang="en-US" sz="2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Прогнозируемая результативность проекта</a:t>
                      </a:r>
                      <a:endParaRPr lang="ru-RU" sz="28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-  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Создание досуга </a:t>
                      </a: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людей старшего возраста и людей с ограниченными возможностями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endParaRPr lang="ru-RU" sz="1400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- Улучшение эмоционального состояния </a:t>
                      </a: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людей старшего возраста и людей с ограниченными возможностями.</a:t>
                      </a:r>
                      <a:endParaRPr lang="ru-RU" sz="28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/>
        </p:nvSpPr>
        <p:spPr>
          <a:xfrm>
            <a:off x="627017" y="888273"/>
            <a:ext cx="7480663" cy="561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Практика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«Откроем мир друг другу» (Виртуальный туризм)– это лучшее на сегодняшний день лекарство от депрессии и плохого настроения.  На территории Приозерского района проживает достаточное количество людей старшего возраста и людей с ограниченными возможностями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хотят путешествовать, однако в силу возраста и здоровья уже не обладают для этого достаточными силами и денежными средствами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– самый доступный вид туризма для людей с проблемами здоровья, инвалидностью. Развитие виртуального туризма создает равные возможности для осуществления права на отдых, для приобщения к культурным ценностям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Виртуальные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путешествия способны восстановить физические и психические ресурсы человека, помогут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возраста 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отвлечься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монотонности быта, познать мир шире, познакомиться с различными традициями, обычаями, новыми людьми, узнать неизвестные ранее природные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явления, посетить музеи. </a:t>
            </a:r>
          </a:p>
          <a:p>
            <a:pPr algn="just"/>
            <a:r>
              <a:rPr lang="ru-RU" sz="1700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туризм» помогает людям с ограниченными возможностями устранить чувство потери достоинства, неполноценности, интегрирует пожилых и инвалидов в общество. В итоге у людей старшего возраста и людей с ограниченными возможностями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восполняется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впечатлений, расширяет кругозор и повышается качество жизни.</a:t>
            </a:r>
            <a:r>
              <a:rPr lang="ru-RU" sz="1700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769087" y="182881"/>
            <a:ext cx="7338594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  <a:buSzPts val="32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АЛГОРИТМА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ТЕХНОЛОГИИСОЦИАЛЬНОЙ</a:t>
            </a:r>
            <a:endParaRPr sz="2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480" y="657472"/>
            <a:ext cx="7323909" cy="6334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работы с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людьми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возраста 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людьми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доступную,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безбарьерную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среду. Использование специальных технических средств, приспособлений, приборов, облегчающих ориентацию, мобильность, общение, передачу информации является основным требованием к организации коррекционной помощи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При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 досуга следует учитывать 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эмоциональное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состояние пожилого человека, а также состояние его зрения, слуха, мобильности. Проблемы, которые могут возникнуть при организации досуга и отдыха у лиц пожилого, носят следующий характер: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Ограничение рамок досуга из-за физического состояния, инвалидности и других проблем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Одним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многочисленных ресурсов сети «Интернет» являются виртуальные музеи — новый динамично развивающийся феномен культуры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музеи осуществляют  доступ посетителей к культурному наследию и мировым художественным достижениям. Ряд виртуальных музеев объединяет сразу несколько музейных коллекций, которые невозможно совместить в реальной жизни. Многие виртуальные музеи сохраняют «современность» — электронный контент, нематериальное культурное наследие, материалы выставок и т.д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kern="15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Туризм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становится стилем жизни современного человека, не должны отставать и люди с ограниченными функциями.</a:t>
            </a:r>
          </a:p>
          <a:p>
            <a:pPr algn="just"/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700" kern="1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100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349" y="322217"/>
            <a:ext cx="7393577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Иными словами, виртуальный тур является общим обозначением для нескольких объединенных сферических панорам, между которыми в процессе просмотра можно виртуально «перемещаться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700" kern="1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Виртуальный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туризм,  всегда связан с перемещением (даже если оно воображаемое). Он обеспечивает смену обстановки. Наступает психологическое расслабление, так как отсутствуют раздражающие факторы обыденной среды.</a:t>
            </a:r>
          </a:p>
          <a:p>
            <a:pPr algn="just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«Виртуальный туризм» технически реализуется посредством демонстрации слайд-шоу и видеофильмов с использованием компьютерной техники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kern="15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План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«Виртуальных экскурсий» составляется и изменяется на основе предпочтений получателей социальных услуг, выявленных по результатам анкетирования. Периодичность проведения «виртуальных экскурсий» - 1-2 раза в месяц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Участники практики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могут виртуально «посетить» достопримечательности Санкт- Петербурга  с посещением музеев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посетить Московский Кремль, достопримечательности России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зарубежных стран.</a:t>
            </a:r>
            <a:b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«Виртуальный туризм» позволяет поддерживать не только положительное состояние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старшего возраста и людей с ограниченными возможностями</a:t>
            </a: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700" kern="1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и налаживать новые социальные связи, информационно обогащает и формирует активную жизненную позицию.</a:t>
            </a:r>
          </a:p>
          <a:p>
            <a:pPr>
              <a:lnSpc>
                <a:spcPct val="115000"/>
              </a:lnSpc>
            </a:pPr>
            <a:r>
              <a:rPr lang="ru-RU" sz="1700" kern="1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1700" kern="15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6651" y="522514"/>
            <a:ext cx="680139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путешествия позволяют совершить увлекательные виртуальные экскурсии и создаёт у зрителя полную иллюзию присутствия.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социальных услуг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 оздоровительное седативное воздействие данных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 и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устойчивость этого эффекта в течение дня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/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планируется расширить географию виртуального туризма, «посетить» наиболее интересные уголки России, а может быть даже выйти за пределы нашей Родины. </a:t>
            </a:r>
            <a:endParaRPr lang="ru-RU" sz="1700" kern="15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krot.club/uploads/posts/2021-12/1638575481_59-krot-info-p-dostoprimechatelnosti-rossii-kollazh-krasi-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7" y="3289245"/>
            <a:ext cx="3968095" cy="2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portishka.com/uploads/posts/2022-03/1647390305_64-sportishka-com-p-tur-po-yevrope-turizm-krasivo-foto-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66" y="3267574"/>
            <a:ext cx="3474627" cy="250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522514"/>
            <a:ext cx="8072846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   </a:t>
            </a:r>
          </a:p>
          <a:p>
            <a:pPr marL="285750" indent="-285750">
              <a:buFontTx/>
              <a:buChar char="-"/>
            </a:pPr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Виртуальный 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тур по Санкт-Петербургу</a:t>
            </a:r>
            <a:r>
              <a:rPr lang="en-US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endParaRPr lang="ru-RU" sz="17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peterburg.center/ln/onlayn-</a:t>
            </a:r>
          </a:p>
          <a:p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ekskursii-po-sankt-peterburgu.html?ysclid=</a:t>
            </a:r>
          </a:p>
          <a:p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lb4og47amw619746448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Виртуальный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 Хабаровск - 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ttps://www.culture.ru/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www.culture.ru/touristRoutes/528/kulturnyi-gid-po-khabarovsku?ysclid=lb4s36ajt3666041218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туры в музеи мира - http://musei-online.blogspot.ru/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Видео экскурсии по музеям -http://muzei-mira.com/video_exkursii_po_muzeiam/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Путишествие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России - http://strana.ru/tv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Кавказ - 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http://www.visitcaucasus.ru/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Музеи г. Санкт — Петербурга - 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http://www.panoramas.classic-ru.org/russian/museum/hermitage1.html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://musei-online.blogspot.ru/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://muzei-mira.com/video_exkursii_po_muzeiam/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://crimealife.org.ua/index/ehkskursija_na_goru_aj_petri_124_krym_video/0-76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://strana.ru/tv</a:t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Виртуальный тур по Кремлю - 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http://tours.kremlin.ru/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Тобольский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историко-архитектурный музей заповедник -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www.tiamz.</a:t>
            </a:r>
            <a:r>
              <a:rPr lang="ru-RU" sz="17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ru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Музеи имени Алабина -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http://www.alabin.ru/alabina/visitors/virtualexcurs/3dexcurs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/</a:t>
            </a:r>
            <a:endParaRPr lang="ru-RU" sz="17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top-fon.com/uploads/posts/2023-02/1675350654_top-fon-com-p-zolotoe-koltso-rossii-fon-dlya-prezentatsi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7" y="522513"/>
            <a:ext cx="2464526" cy="22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053737"/>
          </a:xfrm>
        </p:spPr>
        <p:txBody>
          <a:bodyPr>
            <a:normAutofit fontScale="90000"/>
          </a:bodyPr>
          <a:lstStyle/>
          <a:p>
            <a:pPr fontAlgn="auto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виртуальной экскурсии: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63338"/>
            <a:ext cx="8194767" cy="4378026"/>
          </a:xfrm>
        </p:spPr>
        <p:txBody>
          <a:bodyPr>
            <a:noAutofit/>
          </a:bodyPr>
          <a:lstStyle/>
          <a:p>
            <a:pPr fontAlgn="auto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Выбор темы.</a:t>
            </a:r>
          </a:p>
          <a:p>
            <a:pPr fontAlgn="auto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Определение целей и задач «виртуальной экскурсии».</a:t>
            </a:r>
          </a:p>
          <a:p>
            <a:pPr fontAlgn="auto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экспозициями и фондами музеев по теме.</a:t>
            </a:r>
          </a:p>
          <a:p>
            <a:pPr fontAlgn="auto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и изучение экскурсионных объектов.</a:t>
            </a:r>
          </a:p>
          <a:p>
            <a:pPr fontAlgn="auto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Комплектование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«папки экскурсовода» (презентации, фильм, слайды).</a:t>
            </a:r>
          </a:p>
          <a:p>
            <a:pPr marL="0" indent="0" fontAlgn="auto">
              <a:buNone/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подготовки «виртуальной экскурсии» при отборе объектов проводится их оценка по следующим показателям (критериям):</a:t>
            </a:r>
          </a:p>
          <a:p>
            <a:pPr fontAlgn="auto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Познавательная ценность.</a:t>
            </a:r>
          </a:p>
          <a:p>
            <a:pPr fontAlgn="auto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Известность (популярность) объекта.</a:t>
            </a:r>
          </a:p>
          <a:p>
            <a:pPr fontAlgn="auto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Необычность (экзотичность) объекта.</a:t>
            </a:r>
          </a:p>
          <a:p>
            <a:pPr fontAlgn="auto"/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Выразительность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2833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8739</TotalTime>
  <Words>969</Words>
  <Application>Microsoft Office PowerPoint</Application>
  <PresentationFormat>Экран (4:3)</PresentationFormat>
  <Paragraphs>129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Noto Sans Symbols</vt:lpstr>
      <vt:lpstr>Tahoma</vt:lpstr>
      <vt:lpstr>Times New Roman</vt:lpstr>
      <vt:lpstr>Trebuchet MS</vt:lpstr>
      <vt:lpstr>Verdana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подготовки виртуальной экскурсии:</vt:lpstr>
      <vt:lpstr>Презентация PowerPoint</vt:lpstr>
      <vt:lpstr>Ожидаемые результаты проекта</vt:lpstr>
      <vt:lpstr>Стоимость реализации проекта</vt:lpstr>
      <vt:lpstr>Проект «Откроем мир друг другу» (виртуальный туризм)</vt:lpstr>
      <vt:lpstr>Реализация практики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Тулупьева Татьяна Валентиновна</dc:creator>
  <cp:lastModifiedBy>Пользователь</cp:lastModifiedBy>
  <cp:revision>185</cp:revision>
  <dcterms:modified xsi:type="dcterms:W3CDTF">2023-10-26T15:10:11Z</dcterms:modified>
</cp:coreProperties>
</file>