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4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7" autoAdjust="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&#1055;&#1086;&#1087;&#1086;&#1074;&#1072;%20&#1045;%20&#1042;\&#1056;&#1072;&#1073;&#1086;&#1095;&#1080;&#1081;%20&#1089;&#1090;&#1086;&#1083;\&#1051;&#1080;&#1089;&#1090;%20Microsoft%20Office%20Exc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55;&#1086;&#1087;&#1086;&#1074;&#1072;%20&#1045;%20&#1042;\&#1056;&#1072;&#1073;&#1086;&#1095;&#1080;&#1081;%20&#1089;&#1090;&#1086;&#1083;\&#1051;&#1080;&#1089;&#1090;%20Microsoft%20Office%20Exce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Девушки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5432098765432098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50%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4EE-4774-9CE2-E6FA5BDE9E0F}"/>
                </c:ext>
              </c:extLst>
            </c:dLbl>
            <c:dLbl>
              <c:idx val="1"/>
              <c:layout>
                <c:manualLayout>
                  <c:x val="1.5432098765432382E-3"/>
                  <c:y val="-2.80603266089448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40%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4EE-4774-9CE2-E6FA5BDE9E0F}"/>
                </c:ext>
              </c:extLst>
            </c:dLbl>
            <c:dLbl>
              <c:idx val="2"/>
              <c:layout>
                <c:manualLayout>
                  <c:x val="0"/>
                  <c:y val="-1.40301633044724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80%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4EE-4774-9CE2-E6FA5BDE9E0F}"/>
                </c:ext>
              </c:extLst>
            </c:dLbl>
            <c:dLbl>
              <c:idx val="3"/>
              <c:layout>
                <c:manualLayout>
                  <c:x val="0"/>
                  <c:y val="-8.4180979826834635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90%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4EE-4774-9CE2-E6FA5BDE9E0F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95%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4EE-4774-9CE2-E6FA5BDE9E0F}"/>
                </c:ext>
              </c:extLst>
            </c:dLbl>
            <c:dLbl>
              <c:idx val="5"/>
              <c:layout>
                <c:manualLayout>
                  <c:x val="7.716049382716049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50%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4EE-4774-9CE2-E6FA5BDE9E0F}"/>
                </c:ext>
              </c:extLst>
            </c:dLbl>
            <c:dLbl>
              <c:idx val="6"/>
              <c:layout>
                <c:manualLayout>
                  <c:x val="-1.0243276471946713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65%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C4EE-4774-9CE2-E6FA5BDE9E0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Лист2!$S$18:$Y$18</c:f>
              <c:strCache>
                <c:ptCount val="7"/>
                <c:pt idx="0">
                  <c:v>Установка соц-о желат.  отв.</c:v>
                </c:pt>
                <c:pt idx="1">
                  <c:v>Преодол-е норм и правил.</c:v>
                </c:pt>
                <c:pt idx="2">
                  <c:v>Склонность к аддиктивному повед.</c:v>
                </c:pt>
                <c:pt idx="3">
                  <c:v>Самоповр-у  и саморазр-у. повед.</c:v>
                </c:pt>
                <c:pt idx="4">
                  <c:v>К агрессии и насилию.</c:v>
                </c:pt>
                <c:pt idx="5">
                  <c:v>Воле-го  контр. Эмоци-х реакций.</c:v>
                </c:pt>
                <c:pt idx="6">
                  <c:v>К  делинквентному поведению.</c:v>
                </c:pt>
              </c:strCache>
            </c:strRef>
          </c:cat>
          <c:val>
            <c:numRef>
              <c:f>Лист2!$S$43:$Y$43</c:f>
              <c:numCache>
                <c:formatCode>General</c:formatCode>
                <c:ptCount val="7"/>
                <c:pt idx="0">
                  <c:v>8.0909090909091006</c:v>
                </c:pt>
                <c:pt idx="1">
                  <c:v>7.4545454545454453</c:v>
                </c:pt>
                <c:pt idx="2">
                  <c:v>13.909090909090922</c:v>
                </c:pt>
                <c:pt idx="3">
                  <c:v>14.090909090909102</c:v>
                </c:pt>
                <c:pt idx="4">
                  <c:v>14.454545454545471</c:v>
                </c:pt>
                <c:pt idx="5">
                  <c:v>8</c:v>
                </c:pt>
                <c:pt idx="6">
                  <c:v>11.363636363636388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4EE-4774-9CE2-E6FA5BDE9E0F}"/>
            </c:ext>
          </c:extLst>
        </c:ser>
        <c:ser>
          <c:idx val="1"/>
          <c:order val="1"/>
          <c:tx>
            <c:v>Юноши</c:v>
          </c:tx>
          <c:spPr>
            <a:solidFill>
              <a:srgbClr val="F4F490"/>
            </a:solidFill>
          </c:spPr>
          <c:invertIfNegative val="0"/>
          <c:dLbls>
            <c:dLbl>
              <c:idx val="0"/>
              <c:layout>
                <c:manualLayout>
                  <c:x val="6.1728395061728392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55%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C4EE-4774-9CE2-E6FA5BDE9E0F}"/>
                </c:ext>
              </c:extLst>
            </c:dLbl>
            <c:dLbl>
              <c:idx val="1"/>
              <c:layout>
                <c:manualLayout>
                  <c:x val="6.1728395061728392E-3"/>
                  <c:y val="5.612065321788976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47%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C4EE-4774-9CE2-E6FA5BDE9E0F}"/>
                </c:ext>
              </c:extLst>
            </c:dLbl>
            <c:dLbl>
              <c:idx val="2"/>
              <c:layout>
                <c:manualLayout>
                  <c:x val="1.3888888888888888E-2"/>
                  <c:y val="-2.80603266089448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73%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C4EE-4774-9CE2-E6FA5BDE9E0F}"/>
                </c:ext>
              </c:extLst>
            </c:dLbl>
            <c:dLbl>
              <c:idx val="3"/>
              <c:layout>
                <c:manualLayout>
                  <c:x val="1.3329687955672208E-2"/>
                  <c:y val="2.3723128094507179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85%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C4EE-4774-9CE2-E6FA5BDE9E0F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98%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C4EE-4774-9CE2-E6FA5BDE9E0F}"/>
                </c:ext>
              </c:extLst>
            </c:dLbl>
            <c:dLbl>
              <c:idx val="5"/>
              <c:layout>
                <c:manualLayout>
                  <c:x val="1.2345679012345678E-2"/>
                  <c:y val="-5.612065321788976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48%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C4EE-4774-9CE2-E6FA5BDE9E0F}"/>
                </c:ext>
              </c:extLst>
            </c:dLbl>
            <c:dLbl>
              <c:idx val="6"/>
              <c:layout>
                <c:manualLayout>
                  <c:x val="3.0862982404978286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C4EE-4774-9CE2-E6FA5BDE9E0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Лист2!$S$30:$Y$30</c:f>
              <c:numCache>
                <c:formatCode>General</c:formatCode>
                <c:ptCount val="7"/>
                <c:pt idx="0">
                  <c:v>8.4545454545454568</c:v>
                </c:pt>
                <c:pt idx="1">
                  <c:v>7.7272727272727284</c:v>
                </c:pt>
                <c:pt idx="2">
                  <c:v>12.909090909090922</c:v>
                </c:pt>
                <c:pt idx="3">
                  <c:v>13.54545454545455</c:v>
                </c:pt>
                <c:pt idx="4">
                  <c:v>15.272727272727291</c:v>
                </c:pt>
                <c:pt idx="5">
                  <c:v>7.8181818181818068</c:v>
                </c:pt>
                <c:pt idx="6">
                  <c:v>11.727272727272696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C4EE-4774-9CE2-E6FA5BDE9E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2818048"/>
        <c:axId val="112819584"/>
        <c:axId val="0"/>
      </c:bar3DChart>
      <c:catAx>
        <c:axId val="1128180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2819584"/>
        <c:crosses val="autoZero"/>
        <c:auto val="1"/>
        <c:lblAlgn val="ctr"/>
        <c:lblOffset val="100"/>
        <c:noMultiLvlLbl val="0"/>
      </c:catAx>
      <c:valAx>
        <c:axId val="11281958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1128180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Девушки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56%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0EA-4725-9EFC-03A06A60AE0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52%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0EA-4725-9EFC-03A06A60AE0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85%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0EA-4725-9EFC-03A06A60AE0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82%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0EA-4725-9EFC-03A06A60AE0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ru-RU" dirty="0" smtClean="0"/>
                      <a:t>98%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0EA-4725-9EFC-03A06A60AE0F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ru-RU" dirty="0" smtClean="0"/>
                      <a:t>61%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0EA-4725-9EFC-03A06A60AE0F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ru-RU" dirty="0" smtClean="0"/>
                      <a:t>82%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0EA-4725-9EFC-03A06A60AE0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(Лист2!$C$2,Лист2!$D$2,Лист2!$E$2,Лист2!$F$2,Лист2!$G$2,Лист2!$H$2,Лист2!$I$2)</c:f>
              <c:strCache>
                <c:ptCount val="7"/>
                <c:pt idx="0">
                  <c:v>Установка соц-о желат.  отв.</c:v>
                </c:pt>
                <c:pt idx="1">
                  <c:v>Преодол-е норм и правил.</c:v>
                </c:pt>
                <c:pt idx="2">
                  <c:v>Склонность к аддиктивному повед.</c:v>
                </c:pt>
                <c:pt idx="3">
                  <c:v>Самоповр-у  и саморазр-у. повед.</c:v>
                </c:pt>
                <c:pt idx="4">
                  <c:v>К агрессии и насилию.</c:v>
                </c:pt>
                <c:pt idx="5">
                  <c:v>Воле-го  контр. Эмоци-х реакций.</c:v>
                </c:pt>
                <c:pt idx="6">
                  <c:v>К  делинквентному поведению.</c:v>
                </c:pt>
              </c:strCache>
            </c:strRef>
          </c:cat>
          <c:val>
            <c:numRef>
              <c:f>Лист2!$C$14:$I$14</c:f>
              <c:numCache>
                <c:formatCode>General</c:formatCode>
                <c:ptCount val="7"/>
                <c:pt idx="0">
                  <c:v>5.6363636363636482</c:v>
                </c:pt>
                <c:pt idx="1">
                  <c:v>5.3636363636363615</c:v>
                </c:pt>
                <c:pt idx="2">
                  <c:v>8.9090909090909225</c:v>
                </c:pt>
                <c:pt idx="3">
                  <c:v>8.5454545454545467</c:v>
                </c:pt>
                <c:pt idx="4">
                  <c:v>11.363636363636388</c:v>
                </c:pt>
                <c:pt idx="5">
                  <c:v>6.2727272727272725</c:v>
                </c:pt>
                <c:pt idx="6">
                  <c:v>8.4545454545454568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0EA-4725-9EFC-03A06A60AE0F}"/>
            </c:ext>
          </c:extLst>
        </c:ser>
        <c:ser>
          <c:idx val="1"/>
          <c:order val="1"/>
          <c:tx>
            <c:v>Юноши</c:v>
          </c:tx>
          <c:spPr>
            <a:solidFill>
              <a:srgbClr val="F4F490"/>
            </a:solidFill>
          </c:spPr>
          <c:invertIfNegative val="0"/>
          <c:dLbls>
            <c:dLbl>
              <c:idx val="0"/>
              <c:layout>
                <c:manualLayout>
                  <c:x val="1.0209288812902485E-2"/>
                  <c:y val="2.807017543859655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0EA-4725-9EFC-03A06A60AE0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60%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0EA-4725-9EFC-03A06A60AE0F}"/>
                </c:ext>
              </c:extLst>
            </c:dLbl>
            <c:dLbl>
              <c:idx val="2"/>
              <c:layout>
                <c:manualLayout>
                  <c:x val="1.2251146575482978E-2"/>
                  <c:y val="5.6140350877192883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0EA-4725-9EFC-03A06A60AE0F}"/>
                </c:ext>
              </c:extLst>
            </c:dLbl>
            <c:dLbl>
              <c:idx val="3"/>
              <c:layout>
                <c:manualLayout>
                  <c:x val="1.225114657548297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0EA-4725-9EFC-03A06A60AE0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ru-RU" dirty="0" smtClean="0"/>
                      <a:t>99%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0EA-4725-9EFC-03A06A60AE0F}"/>
                </c:ext>
              </c:extLst>
            </c:dLbl>
            <c:dLbl>
              <c:idx val="5"/>
              <c:layout>
                <c:manualLayout>
                  <c:x val="3.0864197530864196E-3"/>
                  <c:y val="2.80603266089451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0EA-4725-9EFC-03A06A60AE0F}"/>
                </c:ext>
              </c:extLst>
            </c:dLbl>
            <c:dLbl>
              <c:idx val="6"/>
              <c:layout>
                <c:manualLayout>
                  <c:x val="1.0802347623213878E-2"/>
                  <c:y val="-2.806032660894488E-3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79%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0EA-4725-9EFC-03A06A60AE0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(Лист2!$C$2,Лист2!$D$2,Лист2!$E$2,Лист2!$F$2,Лист2!$G$2,Лист2!$H$2,Лист2!$I$2)</c:f>
              <c:strCache>
                <c:ptCount val="7"/>
                <c:pt idx="0">
                  <c:v>Установка соц-о желат.  отв.</c:v>
                </c:pt>
                <c:pt idx="1">
                  <c:v>Преодол-е норм и правил.</c:v>
                </c:pt>
                <c:pt idx="2">
                  <c:v>Склонность к аддиктивному повед.</c:v>
                </c:pt>
                <c:pt idx="3">
                  <c:v>Самоповр-у  и саморазр-у. повед.</c:v>
                </c:pt>
                <c:pt idx="4">
                  <c:v>К агрессии и насилию.</c:v>
                </c:pt>
                <c:pt idx="5">
                  <c:v>Воле-го  контр. Эмоци-х реакций.</c:v>
                </c:pt>
                <c:pt idx="6">
                  <c:v>К  делинквентному поведению.</c:v>
                </c:pt>
              </c:strCache>
            </c:strRef>
          </c:cat>
          <c:val>
            <c:numRef>
              <c:f>Лист2!$Q$14:$W$14</c:f>
              <c:numCache>
                <c:formatCode>General</c:formatCode>
                <c:ptCount val="7"/>
                <c:pt idx="0">
                  <c:v>5</c:v>
                </c:pt>
                <c:pt idx="1">
                  <c:v>6.2727272727272725</c:v>
                </c:pt>
                <c:pt idx="2">
                  <c:v>7.8181818181818068</c:v>
                </c:pt>
                <c:pt idx="3">
                  <c:v>7.4545454545454453</c:v>
                </c:pt>
                <c:pt idx="4">
                  <c:v>11.636363636363637</c:v>
                </c:pt>
                <c:pt idx="5">
                  <c:v>7.8181818181818068</c:v>
                </c:pt>
                <c:pt idx="6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F0EA-4725-9EFC-03A06A60AE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4427008"/>
        <c:axId val="114428544"/>
        <c:axId val="0"/>
      </c:bar3DChart>
      <c:catAx>
        <c:axId val="114427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4428544"/>
        <c:crosses val="autoZero"/>
        <c:auto val="1"/>
        <c:lblAlgn val="ctr"/>
        <c:lblOffset val="100"/>
        <c:noMultiLvlLbl val="0"/>
      </c:catAx>
      <c:valAx>
        <c:axId val="11442854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1144270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515505006318894"/>
          <c:y val="0.29144170425501048"/>
          <c:w val="0.12330174006027055"/>
          <c:h val="0.2608776478623574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141459035117785E-2"/>
          <c:y val="4.2284480136784847E-2"/>
          <c:w val="0.89877567197856889"/>
          <c:h val="0.802857405526443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69</c:v>
                </c:pt>
                <c:pt idx="1">
                  <c:v>87</c:v>
                </c:pt>
                <c:pt idx="2">
                  <c:v>93</c:v>
                </c:pt>
                <c:pt idx="3">
                  <c:v>71</c:v>
                </c:pt>
                <c:pt idx="4">
                  <c:v>95</c:v>
                </c:pt>
                <c:pt idx="5">
                  <c:v>67</c:v>
                </c:pt>
                <c:pt idx="6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F8-4225-80AC-CDCF87D4D5A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2763392"/>
        <c:axId val="172773376"/>
      </c:barChart>
      <c:catAx>
        <c:axId val="172763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2773376"/>
        <c:crosses val="autoZero"/>
        <c:auto val="1"/>
        <c:lblAlgn val="ctr"/>
        <c:lblOffset val="100"/>
        <c:noMultiLvlLbl val="0"/>
      </c:catAx>
      <c:valAx>
        <c:axId val="1727733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27633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131A40-97B7-4BFF-848B-A653A51AAE15}" type="doc">
      <dgm:prSet loTypeId="urn:microsoft.com/office/officeart/2005/8/layout/vList4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3571B426-034D-4F57-A1BC-B44876D753E9}">
      <dgm:prSet phldrT="[Текст]" custT="1"/>
      <dgm:spPr/>
      <dgm:t>
        <a:bodyPr/>
        <a:lstStyle/>
        <a:p>
          <a:pPr algn="ctr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Растущее омоложение потребителей наркотических средств</a:t>
          </a:r>
          <a:endParaRPr lang="ru-RU" sz="2400" dirty="0"/>
        </a:p>
      </dgm:t>
    </dgm:pt>
    <dgm:pt modelId="{3AB7DBF9-E2D9-437F-8432-4FDDCB0514C5}" type="parTrans" cxnId="{DD5CCD90-7EC9-4159-95B0-7F7D4D07B061}">
      <dgm:prSet/>
      <dgm:spPr/>
      <dgm:t>
        <a:bodyPr/>
        <a:lstStyle/>
        <a:p>
          <a:endParaRPr lang="ru-RU"/>
        </a:p>
      </dgm:t>
    </dgm:pt>
    <dgm:pt modelId="{4F78D04D-36C9-470C-807F-7B7F27CE05B0}" type="sibTrans" cxnId="{DD5CCD90-7EC9-4159-95B0-7F7D4D07B061}">
      <dgm:prSet/>
      <dgm:spPr/>
      <dgm:t>
        <a:bodyPr/>
        <a:lstStyle/>
        <a:p>
          <a:endParaRPr lang="ru-RU"/>
        </a:p>
      </dgm:t>
    </dgm:pt>
    <dgm:pt modelId="{90D12FE5-B06E-4306-B365-CF65E3878F68}">
      <dgm:prSet phldrT="[Текст]" custT="1"/>
      <dgm:spPr/>
      <dgm:t>
        <a:bodyPr/>
        <a:lstStyle/>
        <a:p>
          <a:pPr algn="ctr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Отсутствие у молодого поколения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антинаркотического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мировоззрения  и потребности в здоровом образе жизни</a:t>
          </a:r>
          <a:endParaRPr lang="ru-RU" sz="2400" dirty="0"/>
        </a:p>
      </dgm:t>
    </dgm:pt>
    <dgm:pt modelId="{5CB8755C-7D4A-4244-9487-EED93243A7DF}" type="parTrans" cxnId="{394599CF-9826-4FE3-84DC-63D470EF8B2B}">
      <dgm:prSet/>
      <dgm:spPr/>
      <dgm:t>
        <a:bodyPr/>
        <a:lstStyle/>
        <a:p>
          <a:endParaRPr lang="ru-RU"/>
        </a:p>
      </dgm:t>
    </dgm:pt>
    <dgm:pt modelId="{C547B455-8CE3-4AD9-A470-835934BB7E2A}" type="sibTrans" cxnId="{394599CF-9826-4FE3-84DC-63D470EF8B2B}">
      <dgm:prSet/>
      <dgm:spPr/>
      <dgm:t>
        <a:bodyPr/>
        <a:lstStyle/>
        <a:p>
          <a:endParaRPr lang="ru-RU"/>
        </a:p>
      </dgm:t>
    </dgm:pt>
    <dgm:pt modelId="{5D0C0B2F-CEE5-4BC6-902F-976A6BFFCE6D}">
      <dgm:prSet phldrT="[Текст]" custT="1"/>
      <dgm:spPr/>
      <dgm:t>
        <a:bodyPr/>
        <a:lstStyle/>
        <a:p>
          <a:pPr algn="ctr"/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Малоэффективность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традиционных подходов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психопрофилактики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в подростковой возрастной группе</a:t>
          </a:r>
          <a:endParaRPr lang="ru-RU" sz="2400" dirty="0"/>
        </a:p>
      </dgm:t>
    </dgm:pt>
    <dgm:pt modelId="{DE1083F3-66A5-480E-A3B1-767F529395B9}" type="parTrans" cxnId="{B7B8F32D-70C4-4285-8F59-5114D794EF2B}">
      <dgm:prSet/>
      <dgm:spPr/>
      <dgm:t>
        <a:bodyPr/>
        <a:lstStyle/>
        <a:p>
          <a:endParaRPr lang="ru-RU"/>
        </a:p>
      </dgm:t>
    </dgm:pt>
    <dgm:pt modelId="{E3F5A340-A061-43D0-A59D-DAB3F5906D35}" type="sibTrans" cxnId="{B7B8F32D-70C4-4285-8F59-5114D794EF2B}">
      <dgm:prSet/>
      <dgm:spPr/>
      <dgm:t>
        <a:bodyPr/>
        <a:lstStyle/>
        <a:p>
          <a:endParaRPr lang="ru-RU"/>
        </a:p>
      </dgm:t>
    </dgm:pt>
    <dgm:pt modelId="{6DD0DD6E-F48A-439B-871C-55197E269649}" type="pres">
      <dgm:prSet presAssocID="{37131A40-97B7-4BFF-848B-A653A51AAE1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11FCA7-31AC-417F-909B-F3D2257DECC3}" type="pres">
      <dgm:prSet presAssocID="{3571B426-034D-4F57-A1BC-B44876D753E9}" presName="comp" presStyleCnt="0"/>
      <dgm:spPr/>
    </dgm:pt>
    <dgm:pt modelId="{EDBD7192-8E7C-48A3-865C-61FE523B9652}" type="pres">
      <dgm:prSet presAssocID="{3571B426-034D-4F57-A1BC-B44876D753E9}" presName="box" presStyleLbl="node1" presStyleIdx="0" presStyleCnt="3" custLinFactNeighborX="32281" custLinFactNeighborY="-10098"/>
      <dgm:spPr/>
      <dgm:t>
        <a:bodyPr/>
        <a:lstStyle/>
        <a:p>
          <a:endParaRPr lang="ru-RU"/>
        </a:p>
      </dgm:t>
    </dgm:pt>
    <dgm:pt modelId="{BFE47F70-A8D0-4132-BB9A-3DB463B3C725}" type="pres">
      <dgm:prSet presAssocID="{3571B426-034D-4F57-A1BC-B44876D753E9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B20C5D7-C1A8-4D3F-98FD-729DE4E71B89}" type="pres">
      <dgm:prSet presAssocID="{3571B426-034D-4F57-A1BC-B44876D753E9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615093-D79B-41FA-8428-B002186FF6AF}" type="pres">
      <dgm:prSet presAssocID="{4F78D04D-36C9-470C-807F-7B7F27CE05B0}" presName="spacer" presStyleCnt="0"/>
      <dgm:spPr/>
    </dgm:pt>
    <dgm:pt modelId="{964D2D40-36CB-4C2B-928E-53DE29579E74}" type="pres">
      <dgm:prSet presAssocID="{90D12FE5-B06E-4306-B365-CF65E3878F68}" presName="comp" presStyleCnt="0"/>
      <dgm:spPr/>
    </dgm:pt>
    <dgm:pt modelId="{5302AEE3-3C53-4967-91A8-60DD799D05F2}" type="pres">
      <dgm:prSet presAssocID="{90D12FE5-B06E-4306-B365-CF65E3878F68}" presName="box" presStyleLbl="node1" presStyleIdx="1" presStyleCnt="3"/>
      <dgm:spPr/>
      <dgm:t>
        <a:bodyPr/>
        <a:lstStyle/>
        <a:p>
          <a:endParaRPr lang="ru-RU"/>
        </a:p>
      </dgm:t>
    </dgm:pt>
    <dgm:pt modelId="{759E964E-FFC1-4405-BFFC-679BD58B1CDB}" type="pres">
      <dgm:prSet presAssocID="{90D12FE5-B06E-4306-B365-CF65E3878F68}" presName="img" presStyleLbl="fgImgPlace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625DF06-9A80-4FA3-8B3D-AF32701ECED8}" type="pres">
      <dgm:prSet presAssocID="{90D12FE5-B06E-4306-B365-CF65E3878F68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FA8400-BCF8-44E2-AFA5-425B2C28978A}" type="pres">
      <dgm:prSet presAssocID="{C547B455-8CE3-4AD9-A470-835934BB7E2A}" presName="spacer" presStyleCnt="0"/>
      <dgm:spPr/>
    </dgm:pt>
    <dgm:pt modelId="{4A661DA1-FEF3-4137-A127-9A2341BD927A}" type="pres">
      <dgm:prSet presAssocID="{5D0C0B2F-CEE5-4BC6-902F-976A6BFFCE6D}" presName="comp" presStyleCnt="0"/>
      <dgm:spPr/>
    </dgm:pt>
    <dgm:pt modelId="{2E4B3C46-6612-4429-8581-56F4A6DB3F9A}" type="pres">
      <dgm:prSet presAssocID="{5D0C0B2F-CEE5-4BC6-902F-976A6BFFCE6D}" presName="box" presStyleLbl="node1" presStyleIdx="2" presStyleCnt="3"/>
      <dgm:spPr/>
      <dgm:t>
        <a:bodyPr/>
        <a:lstStyle/>
        <a:p>
          <a:endParaRPr lang="ru-RU"/>
        </a:p>
      </dgm:t>
    </dgm:pt>
    <dgm:pt modelId="{12F9BEBE-2831-47C7-A9A7-F51AFF33282A}" type="pres">
      <dgm:prSet presAssocID="{5D0C0B2F-CEE5-4BC6-902F-976A6BFFCE6D}" presName="img" presStyleLbl="fgImgPlace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4BA8172-1EED-46AF-BE6C-065766F40923}" type="pres">
      <dgm:prSet presAssocID="{5D0C0B2F-CEE5-4BC6-902F-976A6BFFCE6D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5CCD90-7EC9-4159-95B0-7F7D4D07B061}" srcId="{37131A40-97B7-4BFF-848B-A653A51AAE15}" destId="{3571B426-034D-4F57-A1BC-B44876D753E9}" srcOrd="0" destOrd="0" parTransId="{3AB7DBF9-E2D9-437F-8432-4FDDCB0514C5}" sibTransId="{4F78D04D-36C9-470C-807F-7B7F27CE05B0}"/>
    <dgm:cxn modelId="{8D663AFC-42BB-4CA7-927A-8921B984D1EB}" type="presOf" srcId="{3571B426-034D-4F57-A1BC-B44876D753E9}" destId="{EDBD7192-8E7C-48A3-865C-61FE523B9652}" srcOrd="0" destOrd="0" presId="urn:microsoft.com/office/officeart/2005/8/layout/vList4"/>
    <dgm:cxn modelId="{394599CF-9826-4FE3-84DC-63D470EF8B2B}" srcId="{37131A40-97B7-4BFF-848B-A653A51AAE15}" destId="{90D12FE5-B06E-4306-B365-CF65E3878F68}" srcOrd="1" destOrd="0" parTransId="{5CB8755C-7D4A-4244-9487-EED93243A7DF}" sibTransId="{C547B455-8CE3-4AD9-A470-835934BB7E2A}"/>
    <dgm:cxn modelId="{FA277D5F-C64B-47B2-AF04-229A1CE2B30E}" type="presOf" srcId="{90D12FE5-B06E-4306-B365-CF65E3878F68}" destId="{F625DF06-9A80-4FA3-8B3D-AF32701ECED8}" srcOrd="1" destOrd="0" presId="urn:microsoft.com/office/officeart/2005/8/layout/vList4"/>
    <dgm:cxn modelId="{038714BF-0D51-4C01-94BE-3AA0DFBE631D}" type="presOf" srcId="{90D12FE5-B06E-4306-B365-CF65E3878F68}" destId="{5302AEE3-3C53-4967-91A8-60DD799D05F2}" srcOrd="0" destOrd="0" presId="urn:microsoft.com/office/officeart/2005/8/layout/vList4"/>
    <dgm:cxn modelId="{2A463B78-FDE2-40D3-A4D4-779F4F8A3DE2}" type="presOf" srcId="{5D0C0B2F-CEE5-4BC6-902F-976A6BFFCE6D}" destId="{F4BA8172-1EED-46AF-BE6C-065766F40923}" srcOrd="1" destOrd="0" presId="urn:microsoft.com/office/officeart/2005/8/layout/vList4"/>
    <dgm:cxn modelId="{56B0A65A-ACFD-49CB-95E7-6BD36AB90ABA}" type="presOf" srcId="{5D0C0B2F-CEE5-4BC6-902F-976A6BFFCE6D}" destId="{2E4B3C46-6612-4429-8581-56F4A6DB3F9A}" srcOrd="0" destOrd="0" presId="urn:microsoft.com/office/officeart/2005/8/layout/vList4"/>
    <dgm:cxn modelId="{B7B8F32D-70C4-4285-8F59-5114D794EF2B}" srcId="{37131A40-97B7-4BFF-848B-A653A51AAE15}" destId="{5D0C0B2F-CEE5-4BC6-902F-976A6BFFCE6D}" srcOrd="2" destOrd="0" parTransId="{DE1083F3-66A5-480E-A3B1-767F529395B9}" sibTransId="{E3F5A340-A061-43D0-A59D-DAB3F5906D35}"/>
    <dgm:cxn modelId="{0DD92E89-D0DE-48BC-84F0-B69805FF407C}" type="presOf" srcId="{37131A40-97B7-4BFF-848B-A653A51AAE15}" destId="{6DD0DD6E-F48A-439B-871C-55197E269649}" srcOrd="0" destOrd="0" presId="urn:microsoft.com/office/officeart/2005/8/layout/vList4"/>
    <dgm:cxn modelId="{DB57C119-6463-4A8F-8460-F581A032D791}" type="presOf" srcId="{3571B426-034D-4F57-A1BC-B44876D753E9}" destId="{FB20C5D7-C1A8-4D3F-98FD-729DE4E71B89}" srcOrd="1" destOrd="0" presId="urn:microsoft.com/office/officeart/2005/8/layout/vList4"/>
    <dgm:cxn modelId="{58797840-9363-4B94-B814-18EF6BCA18E6}" type="presParOf" srcId="{6DD0DD6E-F48A-439B-871C-55197E269649}" destId="{ED11FCA7-31AC-417F-909B-F3D2257DECC3}" srcOrd="0" destOrd="0" presId="urn:microsoft.com/office/officeart/2005/8/layout/vList4"/>
    <dgm:cxn modelId="{71184892-5BCD-46EA-958D-EC40D864D8D2}" type="presParOf" srcId="{ED11FCA7-31AC-417F-909B-F3D2257DECC3}" destId="{EDBD7192-8E7C-48A3-865C-61FE523B9652}" srcOrd="0" destOrd="0" presId="urn:microsoft.com/office/officeart/2005/8/layout/vList4"/>
    <dgm:cxn modelId="{76D6C430-1215-40A6-A275-4B6E5FCF927F}" type="presParOf" srcId="{ED11FCA7-31AC-417F-909B-F3D2257DECC3}" destId="{BFE47F70-A8D0-4132-BB9A-3DB463B3C725}" srcOrd="1" destOrd="0" presId="urn:microsoft.com/office/officeart/2005/8/layout/vList4"/>
    <dgm:cxn modelId="{7FC465F0-FF80-45A4-9D67-44D6321C5B73}" type="presParOf" srcId="{ED11FCA7-31AC-417F-909B-F3D2257DECC3}" destId="{FB20C5D7-C1A8-4D3F-98FD-729DE4E71B89}" srcOrd="2" destOrd="0" presId="urn:microsoft.com/office/officeart/2005/8/layout/vList4"/>
    <dgm:cxn modelId="{B5CDC4ED-6E35-45BF-9892-C0555CE8B5C1}" type="presParOf" srcId="{6DD0DD6E-F48A-439B-871C-55197E269649}" destId="{92615093-D79B-41FA-8428-B002186FF6AF}" srcOrd="1" destOrd="0" presId="urn:microsoft.com/office/officeart/2005/8/layout/vList4"/>
    <dgm:cxn modelId="{958C379F-C6C5-4816-A791-628993E33F4F}" type="presParOf" srcId="{6DD0DD6E-F48A-439B-871C-55197E269649}" destId="{964D2D40-36CB-4C2B-928E-53DE29579E74}" srcOrd="2" destOrd="0" presId="urn:microsoft.com/office/officeart/2005/8/layout/vList4"/>
    <dgm:cxn modelId="{4E830DE8-6D21-4970-B01B-E2EC89EDADE3}" type="presParOf" srcId="{964D2D40-36CB-4C2B-928E-53DE29579E74}" destId="{5302AEE3-3C53-4967-91A8-60DD799D05F2}" srcOrd="0" destOrd="0" presId="urn:microsoft.com/office/officeart/2005/8/layout/vList4"/>
    <dgm:cxn modelId="{A424D2EB-04FE-4807-9CEA-3FB3EC2463F4}" type="presParOf" srcId="{964D2D40-36CB-4C2B-928E-53DE29579E74}" destId="{759E964E-FFC1-4405-BFFC-679BD58B1CDB}" srcOrd="1" destOrd="0" presId="urn:microsoft.com/office/officeart/2005/8/layout/vList4"/>
    <dgm:cxn modelId="{85D5207B-475D-451F-B5D9-5FE80E52FDAA}" type="presParOf" srcId="{964D2D40-36CB-4C2B-928E-53DE29579E74}" destId="{F625DF06-9A80-4FA3-8B3D-AF32701ECED8}" srcOrd="2" destOrd="0" presId="urn:microsoft.com/office/officeart/2005/8/layout/vList4"/>
    <dgm:cxn modelId="{4D55FDE1-0089-41AC-AED7-4DF770103AC0}" type="presParOf" srcId="{6DD0DD6E-F48A-439B-871C-55197E269649}" destId="{AFFA8400-BCF8-44E2-AFA5-425B2C28978A}" srcOrd="3" destOrd="0" presId="urn:microsoft.com/office/officeart/2005/8/layout/vList4"/>
    <dgm:cxn modelId="{DF28430E-F3EC-4E6A-A782-2B715F1EA59F}" type="presParOf" srcId="{6DD0DD6E-F48A-439B-871C-55197E269649}" destId="{4A661DA1-FEF3-4137-A127-9A2341BD927A}" srcOrd="4" destOrd="0" presId="urn:microsoft.com/office/officeart/2005/8/layout/vList4"/>
    <dgm:cxn modelId="{A3735658-1ED3-4A56-A1BF-944E838745C6}" type="presParOf" srcId="{4A661DA1-FEF3-4137-A127-9A2341BD927A}" destId="{2E4B3C46-6612-4429-8581-56F4A6DB3F9A}" srcOrd="0" destOrd="0" presId="urn:microsoft.com/office/officeart/2005/8/layout/vList4"/>
    <dgm:cxn modelId="{E10E8116-113F-469C-A670-64091CC10DC8}" type="presParOf" srcId="{4A661DA1-FEF3-4137-A127-9A2341BD927A}" destId="{12F9BEBE-2831-47C7-A9A7-F51AFF33282A}" srcOrd="1" destOrd="0" presId="urn:microsoft.com/office/officeart/2005/8/layout/vList4"/>
    <dgm:cxn modelId="{65BFB39F-55D6-41E0-82C8-946850025BDE}" type="presParOf" srcId="{4A661DA1-FEF3-4137-A127-9A2341BD927A}" destId="{F4BA8172-1EED-46AF-BE6C-065766F4092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89581A-EF29-4705-BDBA-A528846529DF}" type="doc">
      <dgm:prSet loTypeId="urn:microsoft.com/office/officeart/2005/8/layout/cycle3" loCatId="cycle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A6E3ECE-F6DA-4E47-AE0E-84464FB42690}">
      <dgm:prSet custT="1"/>
      <dgm:spPr/>
      <dgm:t>
        <a:bodyPr/>
        <a:lstStyle/>
        <a:p>
          <a:pPr rtl="0"/>
          <a:r>
            <a:rPr lang="ru-RU" sz="1900" dirty="0" smtClean="0">
              <a:latin typeface="Times New Roman" pitchFamily="18" charset="0"/>
              <a:cs typeface="Times New Roman" pitchFamily="18" charset="0"/>
            </a:rPr>
            <a:t>Сформировать представления о ЗОЖ;</a:t>
          </a:r>
          <a:endParaRPr lang="ru-RU" sz="1900" dirty="0">
            <a:latin typeface="Times New Roman" pitchFamily="18" charset="0"/>
            <a:cs typeface="Times New Roman" pitchFamily="18" charset="0"/>
          </a:endParaRPr>
        </a:p>
      </dgm:t>
    </dgm:pt>
    <dgm:pt modelId="{26BD3681-2294-4E67-8BAD-1A93CBD2BDD4}" type="parTrans" cxnId="{DD58D981-5B2B-4622-BEF5-98DEDFDF4F7F}">
      <dgm:prSet/>
      <dgm:spPr/>
      <dgm:t>
        <a:bodyPr/>
        <a:lstStyle/>
        <a:p>
          <a:endParaRPr lang="ru-RU"/>
        </a:p>
      </dgm:t>
    </dgm:pt>
    <dgm:pt modelId="{9405E725-4856-41F8-BBA9-970CC41E51A0}" type="sibTrans" cxnId="{DD58D981-5B2B-4622-BEF5-98DEDFDF4F7F}">
      <dgm:prSet/>
      <dgm:spPr/>
      <dgm:t>
        <a:bodyPr/>
        <a:lstStyle/>
        <a:p>
          <a:endParaRPr lang="ru-RU"/>
        </a:p>
      </dgm:t>
    </dgm:pt>
    <dgm:pt modelId="{2CE2A635-30D9-4801-ADAF-8E924F097D10}">
      <dgm:prSet custT="1"/>
      <dgm:spPr/>
      <dgm:t>
        <a:bodyPr/>
        <a:lstStyle/>
        <a:p>
          <a:pPr rtl="0"/>
          <a:r>
            <a:rPr lang="ru-RU" sz="1900" dirty="0" smtClean="0">
              <a:latin typeface="Times New Roman" pitchFamily="18" charset="0"/>
              <a:cs typeface="Times New Roman" pitchFamily="18" charset="0"/>
            </a:rPr>
            <a:t>Предоставить объективную информацию о рискованном поведении и его последствиях;</a:t>
          </a:r>
          <a:endParaRPr lang="ru-RU" sz="1900" dirty="0">
            <a:latin typeface="Times New Roman" pitchFamily="18" charset="0"/>
            <a:cs typeface="Times New Roman" pitchFamily="18" charset="0"/>
          </a:endParaRPr>
        </a:p>
      </dgm:t>
    </dgm:pt>
    <dgm:pt modelId="{7A63D309-F2BA-4713-9D36-61EBDBBB8F2C}" type="parTrans" cxnId="{F9430E17-1A39-46D5-A4D7-0C058722C1BA}">
      <dgm:prSet/>
      <dgm:spPr/>
      <dgm:t>
        <a:bodyPr/>
        <a:lstStyle/>
        <a:p>
          <a:endParaRPr lang="ru-RU"/>
        </a:p>
      </dgm:t>
    </dgm:pt>
    <dgm:pt modelId="{BA6B3505-FE8E-4D9F-A574-40B97A42CEC1}" type="sibTrans" cxnId="{F9430E17-1A39-46D5-A4D7-0C058722C1BA}">
      <dgm:prSet/>
      <dgm:spPr/>
      <dgm:t>
        <a:bodyPr/>
        <a:lstStyle/>
        <a:p>
          <a:endParaRPr lang="ru-RU"/>
        </a:p>
      </dgm:t>
    </dgm:pt>
    <dgm:pt modelId="{87F34A62-BF66-43C6-A25F-4F0C5FE28F84}">
      <dgm:prSet custT="1"/>
      <dgm:spPr/>
      <dgm:t>
        <a:bodyPr/>
        <a:lstStyle/>
        <a:p>
          <a:pPr rtl="0"/>
          <a:r>
            <a:rPr lang="ru-RU" sz="1900" dirty="0" smtClean="0">
              <a:latin typeface="Times New Roman" pitchFamily="18" charset="0"/>
              <a:cs typeface="Times New Roman" pitchFamily="18" charset="0"/>
            </a:rPr>
            <a:t>Предоставить информацию  о медицинских аспектах химической зависимости, обсудить  мифы о ПАВ;</a:t>
          </a:r>
          <a:endParaRPr lang="ru-RU" sz="1900" dirty="0">
            <a:latin typeface="Times New Roman" pitchFamily="18" charset="0"/>
            <a:cs typeface="Times New Roman" pitchFamily="18" charset="0"/>
          </a:endParaRPr>
        </a:p>
      </dgm:t>
    </dgm:pt>
    <dgm:pt modelId="{548F127B-DE60-46F2-8EF3-B58836FAB7F8}" type="parTrans" cxnId="{86EAF3C5-4197-4E26-852F-FBD44EA56264}">
      <dgm:prSet/>
      <dgm:spPr/>
      <dgm:t>
        <a:bodyPr/>
        <a:lstStyle/>
        <a:p>
          <a:endParaRPr lang="ru-RU"/>
        </a:p>
      </dgm:t>
    </dgm:pt>
    <dgm:pt modelId="{E903C874-FCC0-4311-8485-8F6F60CD8AA3}" type="sibTrans" cxnId="{86EAF3C5-4197-4E26-852F-FBD44EA56264}">
      <dgm:prSet/>
      <dgm:spPr/>
      <dgm:t>
        <a:bodyPr/>
        <a:lstStyle/>
        <a:p>
          <a:endParaRPr lang="ru-RU"/>
        </a:p>
      </dgm:t>
    </dgm:pt>
    <dgm:pt modelId="{AD2E0F21-03AA-4D50-A480-79478188DF10}">
      <dgm:prSet custT="1"/>
      <dgm:spPr/>
      <dgm:t>
        <a:bodyPr/>
        <a:lstStyle/>
        <a:p>
          <a:pPr rtl="0"/>
          <a:r>
            <a:rPr lang="ru-RU" sz="1900" dirty="0" smtClean="0">
              <a:latin typeface="Times New Roman" pitchFamily="18" charset="0"/>
              <a:cs typeface="Times New Roman" pitchFamily="18" charset="0"/>
            </a:rPr>
            <a:t>Предоставить  информацию о механизмах формирования психологической зависимости;</a:t>
          </a:r>
          <a:endParaRPr lang="ru-RU" sz="1900" dirty="0">
            <a:latin typeface="Times New Roman" pitchFamily="18" charset="0"/>
            <a:cs typeface="Times New Roman" pitchFamily="18" charset="0"/>
          </a:endParaRPr>
        </a:p>
      </dgm:t>
    </dgm:pt>
    <dgm:pt modelId="{156522EE-78F9-49DF-8D0B-88CF10D0C794}" type="parTrans" cxnId="{7E3B5FC7-16C7-4434-887B-81BE86590236}">
      <dgm:prSet/>
      <dgm:spPr/>
      <dgm:t>
        <a:bodyPr/>
        <a:lstStyle/>
        <a:p>
          <a:endParaRPr lang="ru-RU"/>
        </a:p>
      </dgm:t>
    </dgm:pt>
    <dgm:pt modelId="{650AF974-56EE-4661-BDE1-DBE70D350152}" type="sibTrans" cxnId="{7E3B5FC7-16C7-4434-887B-81BE86590236}">
      <dgm:prSet/>
      <dgm:spPr/>
      <dgm:t>
        <a:bodyPr/>
        <a:lstStyle/>
        <a:p>
          <a:endParaRPr lang="ru-RU"/>
        </a:p>
      </dgm:t>
    </dgm:pt>
    <dgm:pt modelId="{CEB8A40A-5F1E-4105-98AB-E57E9146C746}">
      <dgm:prSet custT="1"/>
      <dgm:spPr/>
      <dgm:t>
        <a:bodyPr/>
        <a:lstStyle/>
        <a:p>
          <a:pPr rtl="0"/>
          <a:r>
            <a:rPr lang="ru-RU" sz="1900" dirty="0" smtClean="0">
              <a:latin typeface="Times New Roman" pitchFamily="18" charset="0"/>
              <a:cs typeface="Times New Roman" pitchFamily="18" charset="0"/>
            </a:rPr>
            <a:t>Предоставить информацию о </a:t>
          </a:r>
          <a:r>
            <a:rPr lang="ru-RU" sz="1900" dirty="0" err="1" smtClean="0">
              <a:latin typeface="Times New Roman" pitchFamily="18" charset="0"/>
              <a:cs typeface="Times New Roman" pitchFamily="18" charset="0"/>
            </a:rPr>
            <a:t>созависимости</a:t>
          </a:r>
          <a:r>
            <a:rPr lang="ru-RU" sz="1900" dirty="0" smtClean="0">
              <a:latin typeface="Times New Roman" pitchFamily="18" charset="0"/>
              <a:cs typeface="Times New Roman" pitchFamily="18" charset="0"/>
            </a:rPr>
            <a:t> и её проявлении в отношениях;</a:t>
          </a:r>
          <a:endParaRPr lang="ru-RU" sz="1900" dirty="0">
            <a:latin typeface="Times New Roman" pitchFamily="18" charset="0"/>
            <a:cs typeface="Times New Roman" pitchFamily="18" charset="0"/>
          </a:endParaRPr>
        </a:p>
      </dgm:t>
    </dgm:pt>
    <dgm:pt modelId="{C3C4AE51-BD51-4D6A-B833-A487E9F30866}" type="parTrans" cxnId="{7469B85A-0801-4420-8DB3-9F7E24530B9F}">
      <dgm:prSet/>
      <dgm:spPr/>
      <dgm:t>
        <a:bodyPr/>
        <a:lstStyle/>
        <a:p>
          <a:endParaRPr lang="ru-RU"/>
        </a:p>
      </dgm:t>
    </dgm:pt>
    <dgm:pt modelId="{8825C234-41B6-458B-86BD-A09781D8A70B}" type="sibTrans" cxnId="{7469B85A-0801-4420-8DB3-9F7E24530B9F}">
      <dgm:prSet/>
      <dgm:spPr/>
      <dgm:t>
        <a:bodyPr/>
        <a:lstStyle/>
        <a:p>
          <a:endParaRPr lang="ru-RU"/>
        </a:p>
      </dgm:t>
    </dgm:pt>
    <dgm:pt modelId="{80884883-F8C4-4EBF-A572-1214012379B8}">
      <dgm:prSet custT="1"/>
      <dgm:spPr/>
      <dgm:t>
        <a:bodyPr/>
        <a:lstStyle/>
        <a:p>
          <a:pPr rtl="0"/>
          <a:r>
            <a:rPr lang="ru-RU" sz="1900" dirty="0" smtClean="0">
              <a:latin typeface="Times New Roman" pitchFamily="18" charset="0"/>
              <a:cs typeface="Times New Roman" pitchFamily="18" charset="0"/>
            </a:rPr>
            <a:t>Сформировать умения сопротивляться вредным воздействиям</a:t>
          </a:r>
          <a:r>
            <a:rPr lang="ru-RU" sz="1900" dirty="0" smtClean="0"/>
            <a:t>;</a:t>
          </a:r>
          <a:endParaRPr lang="ru-RU" sz="1900" dirty="0"/>
        </a:p>
      </dgm:t>
    </dgm:pt>
    <dgm:pt modelId="{4161FB4B-59E0-4494-B3B9-A1E1B60D3A58}" type="parTrans" cxnId="{A29373B3-06CB-425F-A916-73EC30CF2CAE}">
      <dgm:prSet/>
      <dgm:spPr/>
      <dgm:t>
        <a:bodyPr/>
        <a:lstStyle/>
        <a:p>
          <a:endParaRPr lang="ru-RU"/>
        </a:p>
      </dgm:t>
    </dgm:pt>
    <dgm:pt modelId="{58D8EE76-34DA-4826-8805-7CE949F2705F}" type="sibTrans" cxnId="{A29373B3-06CB-425F-A916-73EC30CF2CAE}">
      <dgm:prSet/>
      <dgm:spPr/>
      <dgm:t>
        <a:bodyPr/>
        <a:lstStyle/>
        <a:p>
          <a:endParaRPr lang="ru-RU"/>
        </a:p>
      </dgm:t>
    </dgm:pt>
    <dgm:pt modelId="{9645062E-EFCA-4F70-A356-C1677FFB7C21}">
      <dgm:prSet custT="1"/>
      <dgm:spPr/>
      <dgm:t>
        <a:bodyPr/>
        <a:lstStyle/>
        <a:p>
          <a:pPr rtl="0"/>
          <a:r>
            <a:rPr lang="ru-RU" sz="1900" dirty="0" smtClean="0">
              <a:latin typeface="Times New Roman" pitchFamily="18" charset="0"/>
              <a:cs typeface="Times New Roman" pitchFamily="18" charset="0"/>
            </a:rPr>
            <a:t>Сформировать умения противостоять жизненным трудностям и конфликтным ситуациям.</a:t>
          </a:r>
          <a:endParaRPr lang="ru-RU" sz="1900" dirty="0">
            <a:latin typeface="Times New Roman" pitchFamily="18" charset="0"/>
            <a:cs typeface="Times New Roman" pitchFamily="18" charset="0"/>
          </a:endParaRPr>
        </a:p>
      </dgm:t>
    </dgm:pt>
    <dgm:pt modelId="{9697AD82-C3DC-4061-A5A2-2C3CB3BFE983}" type="parTrans" cxnId="{788A70F0-75D3-420E-AD25-8C9241CAB701}">
      <dgm:prSet/>
      <dgm:spPr/>
      <dgm:t>
        <a:bodyPr/>
        <a:lstStyle/>
        <a:p>
          <a:endParaRPr lang="ru-RU"/>
        </a:p>
      </dgm:t>
    </dgm:pt>
    <dgm:pt modelId="{C6D68164-2029-4842-946F-0AD92CA203E5}" type="sibTrans" cxnId="{788A70F0-75D3-420E-AD25-8C9241CAB701}">
      <dgm:prSet/>
      <dgm:spPr/>
      <dgm:t>
        <a:bodyPr/>
        <a:lstStyle/>
        <a:p>
          <a:endParaRPr lang="ru-RU"/>
        </a:p>
      </dgm:t>
    </dgm:pt>
    <dgm:pt modelId="{F0B3146E-8997-4DC2-BB77-B7D25B91C32D}" type="pres">
      <dgm:prSet presAssocID="{D289581A-EF29-4705-BDBA-A528846529D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E59759-5A0F-4310-A0BA-86939831B88F}" type="pres">
      <dgm:prSet presAssocID="{D289581A-EF29-4705-BDBA-A528846529DF}" presName="cycle" presStyleCnt="0"/>
      <dgm:spPr/>
    </dgm:pt>
    <dgm:pt modelId="{3508ECD0-F82A-4620-A051-FF9FB91C34B2}" type="pres">
      <dgm:prSet presAssocID="{2A6E3ECE-F6DA-4E47-AE0E-84464FB42690}" presName="nodeFirstNode" presStyleLbl="node1" presStyleIdx="0" presStyleCnt="7" custScaleX="167501" custScaleY="71691" custRadScaleRad="100567" custRadScaleInc="181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CC54E2-F463-47EE-93B3-F3A15D2DC740}" type="pres">
      <dgm:prSet presAssocID="{9405E725-4856-41F8-BBA9-970CC41E51A0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EBD1F338-BF47-4127-8881-D790E25E4ACD}" type="pres">
      <dgm:prSet presAssocID="{2CE2A635-30D9-4801-ADAF-8E924F097D10}" presName="nodeFollowingNodes" presStyleLbl="node1" presStyleIdx="1" presStyleCnt="7" custScaleX="146265" custScaleY="116125" custRadScaleRad="112903" custRadScaleInc="309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A7D55F-3122-48BB-B08F-9DED51B75440}" type="pres">
      <dgm:prSet presAssocID="{87F34A62-BF66-43C6-A25F-4F0C5FE28F84}" presName="nodeFollowingNodes" presStyleLbl="node1" presStyleIdx="2" presStyleCnt="7" custScaleX="134031" custScaleY="155527" custRadScaleRad="106136" custRadScaleInc="1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0813F0-951F-46E6-AD6C-3FBF4ADC2777}" type="pres">
      <dgm:prSet presAssocID="{AD2E0F21-03AA-4D50-A480-79478188DF10}" presName="nodeFollowingNodes" presStyleLbl="node1" presStyleIdx="3" presStyleCnt="7" custScaleX="150541" custScaleY="156639" custRadScaleRad="110437" custRadScaleInc="-173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1DFF41-33A7-41F8-AC5B-B56A78CC7DB9}" type="pres">
      <dgm:prSet presAssocID="{CEB8A40A-5F1E-4105-98AB-E57E9146C746}" presName="nodeFollowingNodes" presStyleLbl="node1" presStyleIdx="4" presStyleCnt="7" custScaleX="133894" custScaleY="126725" custRadScaleRad="103538" custRadScaleInc="423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98C8B5-1FD1-41A3-860D-430D9D72A2D6}" type="pres">
      <dgm:prSet presAssocID="{80884883-F8C4-4EBF-A572-1214012379B8}" presName="nodeFollowingNodes" presStyleLbl="node1" presStyleIdx="5" presStyleCnt="7" custScaleX="133838" custScaleY="104330" custRadScaleRad="93736" custRadScaleInc="56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E589D9-59D1-44F1-8EBC-A8E618EC2FFA}" type="pres">
      <dgm:prSet presAssocID="{9645062E-EFCA-4F70-A356-C1677FFB7C21}" presName="nodeFollowingNodes" presStyleLbl="node1" presStyleIdx="6" presStyleCnt="7" custScaleX="163666" custScaleY="117266" custRadScaleRad="111353" custRadScaleInc="-323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0D1B61-E57E-45A8-A5D6-88A67244AC0D}" type="presOf" srcId="{AD2E0F21-03AA-4D50-A480-79478188DF10}" destId="{A20813F0-951F-46E6-AD6C-3FBF4ADC2777}" srcOrd="0" destOrd="0" presId="urn:microsoft.com/office/officeart/2005/8/layout/cycle3"/>
    <dgm:cxn modelId="{7591525D-282F-4E07-A555-1C87AB796FD5}" type="presOf" srcId="{CEB8A40A-5F1E-4105-98AB-E57E9146C746}" destId="{5B1DFF41-33A7-41F8-AC5B-B56A78CC7DB9}" srcOrd="0" destOrd="0" presId="urn:microsoft.com/office/officeart/2005/8/layout/cycle3"/>
    <dgm:cxn modelId="{C5BA2257-7C2E-4ED8-B7C7-C8A18006B89C}" type="presOf" srcId="{2A6E3ECE-F6DA-4E47-AE0E-84464FB42690}" destId="{3508ECD0-F82A-4620-A051-FF9FB91C34B2}" srcOrd="0" destOrd="0" presId="urn:microsoft.com/office/officeart/2005/8/layout/cycle3"/>
    <dgm:cxn modelId="{0960689E-C682-4B48-A326-2348856350E1}" type="presOf" srcId="{87F34A62-BF66-43C6-A25F-4F0C5FE28F84}" destId="{3FA7D55F-3122-48BB-B08F-9DED51B75440}" srcOrd="0" destOrd="0" presId="urn:microsoft.com/office/officeart/2005/8/layout/cycle3"/>
    <dgm:cxn modelId="{86EAF3C5-4197-4E26-852F-FBD44EA56264}" srcId="{D289581A-EF29-4705-BDBA-A528846529DF}" destId="{87F34A62-BF66-43C6-A25F-4F0C5FE28F84}" srcOrd="2" destOrd="0" parTransId="{548F127B-DE60-46F2-8EF3-B58836FAB7F8}" sibTransId="{E903C874-FCC0-4311-8485-8F6F60CD8AA3}"/>
    <dgm:cxn modelId="{7E3B5FC7-16C7-4434-887B-81BE86590236}" srcId="{D289581A-EF29-4705-BDBA-A528846529DF}" destId="{AD2E0F21-03AA-4D50-A480-79478188DF10}" srcOrd="3" destOrd="0" parTransId="{156522EE-78F9-49DF-8D0B-88CF10D0C794}" sibTransId="{650AF974-56EE-4661-BDE1-DBE70D350152}"/>
    <dgm:cxn modelId="{89DEDB0D-FCDB-4F58-95D1-8FE2E2E3B468}" type="presOf" srcId="{2CE2A635-30D9-4801-ADAF-8E924F097D10}" destId="{EBD1F338-BF47-4127-8881-D790E25E4ACD}" srcOrd="0" destOrd="0" presId="urn:microsoft.com/office/officeart/2005/8/layout/cycle3"/>
    <dgm:cxn modelId="{E427CE9E-75C9-4778-95F6-3C69A2050D6E}" type="presOf" srcId="{9405E725-4856-41F8-BBA9-970CC41E51A0}" destId="{CFCC54E2-F463-47EE-93B3-F3A15D2DC740}" srcOrd="0" destOrd="0" presId="urn:microsoft.com/office/officeart/2005/8/layout/cycle3"/>
    <dgm:cxn modelId="{FA94A5A1-407C-41F2-A6DE-2FA9989DE45B}" type="presOf" srcId="{9645062E-EFCA-4F70-A356-C1677FFB7C21}" destId="{78E589D9-59D1-44F1-8EBC-A8E618EC2FFA}" srcOrd="0" destOrd="0" presId="urn:microsoft.com/office/officeart/2005/8/layout/cycle3"/>
    <dgm:cxn modelId="{A29373B3-06CB-425F-A916-73EC30CF2CAE}" srcId="{D289581A-EF29-4705-BDBA-A528846529DF}" destId="{80884883-F8C4-4EBF-A572-1214012379B8}" srcOrd="5" destOrd="0" parTransId="{4161FB4B-59E0-4494-B3B9-A1E1B60D3A58}" sibTransId="{58D8EE76-34DA-4826-8805-7CE949F2705F}"/>
    <dgm:cxn modelId="{29FEE65F-7A02-43E1-8293-DF21DCA761B8}" type="presOf" srcId="{80884883-F8C4-4EBF-A572-1214012379B8}" destId="{FD98C8B5-1FD1-41A3-860D-430D9D72A2D6}" srcOrd="0" destOrd="0" presId="urn:microsoft.com/office/officeart/2005/8/layout/cycle3"/>
    <dgm:cxn modelId="{7469B85A-0801-4420-8DB3-9F7E24530B9F}" srcId="{D289581A-EF29-4705-BDBA-A528846529DF}" destId="{CEB8A40A-5F1E-4105-98AB-E57E9146C746}" srcOrd="4" destOrd="0" parTransId="{C3C4AE51-BD51-4D6A-B833-A487E9F30866}" sibTransId="{8825C234-41B6-458B-86BD-A09781D8A70B}"/>
    <dgm:cxn modelId="{F9430E17-1A39-46D5-A4D7-0C058722C1BA}" srcId="{D289581A-EF29-4705-BDBA-A528846529DF}" destId="{2CE2A635-30D9-4801-ADAF-8E924F097D10}" srcOrd="1" destOrd="0" parTransId="{7A63D309-F2BA-4713-9D36-61EBDBBB8F2C}" sibTransId="{BA6B3505-FE8E-4D9F-A574-40B97A42CEC1}"/>
    <dgm:cxn modelId="{4B35C1FC-6E92-4CDB-9240-584875E94D46}" type="presOf" srcId="{D289581A-EF29-4705-BDBA-A528846529DF}" destId="{F0B3146E-8997-4DC2-BB77-B7D25B91C32D}" srcOrd="0" destOrd="0" presId="urn:microsoft.com/office/officeart/2005/8/layout/cycle3"/>
    <dgm:cxn modelId="{788A70F0-75D3-420E-AD25-8C9241CAB701}" srcId="{D289581A-EF29-4705-BDBA-A528846529DF}" destId="{9645062E-EFCA-4F70-A356-C1677FFB7C21}" srcOrd="6" destOrd="0" parTransId="{9697AD82-C3DC-4061-A5A2-2C3CB3BFE983}" sibTransId="{C6D68164-2029-4842-946F-0AD92CA203E5}"/>
    <dgm:cxn modelId="{DD58D981-5B2B-4622-BEF5-98DEDFDF4F7F}" srcId="{D289581A-EF29-4705-BDBA-A528846529DF}" destId="{2A6E3ECE-F6DA-4E47-AE0E-84464FB42690}" srcOrd="0" destOrd="0" parTransId="{26BD3681-2294-4E67-8BAD-1A93CBD2BDD4}" sibTransId="{9405E725-4856-41F8-BBA9-970CC41E51A0}"/>
    <dgm:cxn modelId="{2FE30E9C-1850-4A92-9715-BDCF4AF9AF21}" type="presParOf" srcId="{F0B3146E-8997-4DC2-BB77-B7D25B91C32D}" destId="{72E59759-5A0F-4310-A0BA-86939831B88F}" srcOrd="0" destOrd="0" presId="urn:microsoft.com/office/officeart/2005/8/layout/cycle3"/>
    <dgm:cxn modelId="{7BEE41CA-91AB-4331-B780-33CC1DD5C5A8}" type="presParOf" srcId="{72E59759-5A0F-4310-A0BA-86939831B88F}" destId="{3508ECD0-F82A-4620-A051-FF9FB91C34B2}" srcOrd="0" destOrd="0" presId="urn:microsoft.com/office/officeart/2005/8/layout/cycle3"/>
    <dgm:cxn modelId="{FC3F61DF-089B-4008-84BE-9DAF8D2D16CA}" type="presParOf" srcId="{72E59759-5A0F-4310-A0BA-86939831B88F}" destId="{CFCC54E2-F463-47EE-93B3-F3A15D2DC740}" srcOrd="1" destOrd="0" presId="urn:microsoft.com/office/officeart/2005/8/layout/cycle3"/>
    <dgm:cxn modelId="{50C1CDC4-ADFE-4046-B8B6-A4A3EAE82583}" type="presParOf" srcId="{72E59759-5A0F-4310-A0BA-86939831B88F}" destId="{EBD1F338-BF47-4127-8881-D790E25E4ACD}" srcOrd="2" destOrd="0" presId="urn:microsoft.com/office/officeart/2005/8/layout/cycle3"/>
    <dgm:cxn modelId="{956EC5CB-8C3A-4D98-A47B-DF92264CAFC2}" type="presParOf" srcId="{72E59759-5A0F-4310-A0BA-86939831B88F}" destId="{3FA7D55F-3122-48BB-B08F-9DED51B75440}" srcOrd="3" destOrd="0" presId="urn:microsoft.com/office/officeart/2005/8/layout/cycle3"/>
    <dgm:cxn modelId="{077E606E-48B0-4BFC-BACB-3D8D10E04C85}" type="presParOf" srcId="{72E59759-5A0F-4310-A0BA-86939831B88F}" destId="{A20813F0-951F-46E6-AD6C-3FBF4ADC2777}" srcOrd="4" destOrd="0" presId="urn:microsoft.com/office/officeart/2005/8/layout/cycle3"/>
    <dgm:cxn modelId="{72FC8D8B-9079-4F3F-BF53-951C5750C1EE}" type="presParOf" srcId="{72E59759-5A0F-4310-A0BA-86939831B88F}" destId="{5B1DFF41-33A7-41F8-AC5B-B56A78CC7DB9}" srcOrd="5" destOrd="0" presId="urn:microsoft.com/office/officeart/2005/8/layout/cycle3"/>
    <dgm:cxn modelId="{18730E34-6F1E-44C1-9131-45A2B67199CA}" type="presParOf" srcId="{72E59759-5A0F-4310-A0BA-86939831B88F}" destId="{FD98C8B5-1FD1-41A3-860D-430D9D72A2D6}" srcOrd="6" destOrd="0" presId="urn:microsoft.com/office/officeart/2005/8/layout/cycle3"/>
    <dgm:cxn modelId="{6BAEC5FA-90EB-4B0B-9906-FFE7B65DC763}" type="presParOf" srcId="{72E59759-5A0F-4310-A0BA-86939831B88F}" destId="{78E589D9-59D1-44F1-8EBC-A8E618EC2FFA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BD7192-8E7C-48A3-865C-61FE523B9652}">
      <dsp:nvSpPr>
        <dsp:cNvPr id="0" name=""/>
        <dsp:cNvSpPr/>
      </dsp:nvSpPr>
      <dsp:spPr>
        <a:xfrm>
          <a:off x="0" y="0"/>
          <a:ext cx="7200800" cy="15351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Растущее омоложение потребителей наркотических средств</a:t>
          </a:r>
          <a:endParaRPr lang="ru-RU" sz="2400" kern="1200" dirty="0"/>
        </a:p>
      </dsp:txBody>
      <dsp:txXfrm>
        <a:off x="1593670" y="0"/>
        <a:ext cx="5607129" cy="1535100"/>
      </dsp:txXfrm>
    </dsp:sp>
    <dsp:sp modelId="{BFE47F70-A8D0-4132-BB9A-3DB463B3C725}">
      <dsp:nvSpPr>
        <dsp:cNvPr id="0" name=""/>
        <dsp:cNvSpPr/>
      </dsp:nvSpPr>
      <dsp:spPr>
        <a:xfrm>
          <a:off x="153510" y="153510"/>
          <a:ext cx="1440160" cy="122808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02AEE3-3C53-4967-91A8-60DD799D05F2}">
      <dsp:nvSpPr>
        <dsp:cNvPr id="0" name=""/>
        <dsp:cNvSpPr/>
      </dsp:nvSpPr>
      <dsp:spPr>
        <a:xfrm>
          <a:off x="0" y="1688610"/>
          <a:ext cx="7200800" cy="15351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Отсутствие у молодого поколения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антинаркотического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мировоззрения  и потребности в здоровом образе жизни</a:t>
          </a:r>
          <a:endParaRPr lang="ru-RU" sz="2400" kern="1200" dirty="0"/>
        </a:p>
      </dsp:txBody>
      <dsp:txXfrm>
        <a:off x="1593670" y="1688610"/>
        <a:ext cx="5607129" cy="1535100"/>
      </dsp:txXfrm>
    </dsp:sp>
    <dsp:sp modelId="{759E964E-FFC1-4405-BFFC-679BD58B1CDB}">
      <dsp:nvSpPr>
        <dsp:cNvPr id="0" name=""/>
        <dsp:cNvSpPr/>
      </dsp:nvSpPr>
      <dsp:spPr>
        <a:xfrm>
          <a:off x="153510" y="1842119"/>
          <a:ext cx="1440160" cy="122808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4B3C46-6612-4429-8581-56F4A6DB3F9A}">
      <dsp:nvSpPr>
        <dsp:cNvPr id="0" name=""/>
        <dsp:cNvSpPr/>
      </dsp:nvSpPr>
      <dsp:spPr>
        <a:xfrm>
          <a:off x="0" y="3377220"/>
          <a:ext cx="7200800" cy="15351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Малоэффективность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традиционных подходов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психопрофилактики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в подростковой возрастной группе</a:t>
          </a:r>
          <a:endParaRPr lang="ru-RU" sz="2400" kern="1200" dirty="0"/>
        </a:p>
      </dsp:txBody>
      <dsp:txXfrm>
        <a:off x="1593670" y="3377220"/>
        <a:ext cx="5607129" cy="1535100"/>
      </dsp:txXfrm>
    </dsp:sp>
    <dsp:sp modelId="{12F9BEBE-2831-47C7-A9A7-F51AFF33282A}">
      <dsp:nvSpPr>
        <dsp:cNvPr id="0" name=""/>
        <dsp:cNvSpPr/>
      </dsp:nvSpPr>
      <dsp:spPr>
        <a:xfrm>
          <a:off x="153510" y="3530729"/>
          <a:ext cx="1440160" cy="122808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CC54E2-F463-47EE-93B3-F3A15D2DC740}">
      <dsp:nvSpPr>
        <dsp:cNvPr id="0" name=""/>
        <dsp:cNvSpPr/>
      </dsp:nvSpPr>
      <dsp:spPr>
        <a:xfrm>
          <a:off x="1668923" y="-638155"/>
          <a:ext cx="6608171" cy="6608171"/>
        </a:xfrm>
        <a:prstGeom prst="circularArrow">
          <a:avLst>
            <a:gd name="adj1" fmla="val 5544"/>
            <a:gd name="adj2" fmla="val 330680"/>
            <a:gd name="adj3" fmla="val 13461217"/>
            <a:gd name="adj4" fmla="val 17580618"/>
            <a:gd name="adj5" fmla="val 5757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08ECD0-F82A-4620-A051-FF9FB91C34B2}">
      <dsp:nvSpPr>
        <dsp:cNvPr id="0" name=""/>
        <dsp:cNvSpPr/>
      </dsp:nvSpPr>
      <dsp:spPr>
        <a:xfrm>
          <a:off x="3221133" y="-58431"/>
          <a:ext cx="3503751" cy="74980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Сформировать представления о ЗОЖ;</a:t>
          </a:r>
          <a:endParaRPr lang="ru-RU" sz="1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57736" y="-21828"/>
        <a:ext cx="3430545" cy="676602"/>
      </dsp:txXfrm>
    </dsp:sp>
    <dsp:sp modelId="{EBD1F338-BF47-4127-8881-D790E25E4ACD}">
      <dsp:nvSpPr>
        <dsp:cNvPr id="0" name=""/>
        <dsp:cNvSpPr/>
      </dsp:nvSpPr>
      <dsp:spPr>
        <a:xfrm>
          <a:off x="5932799" y="1187376"/>
          <a:ext cx="3059540" cy="1214539"/>
        </a:xfrm>
        <a:prstGeom prst="roundRect">
          <a:avLst/>
        </a:prstGeom>
        <a:solidFill>
          <a:schemeClr val="accent4">
            <a:hueOff val="-744128"/>
            <a:satOff val="4483"/>
            <a:lumOff val="35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Предоставить объективную информацию о рискованном поведении и его последствиях;</a:t>
          </a:r>
          <a:endParaRPr lang="ru-RU" sz="1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92088" y="1246665"/>
        <a:ext cx="2940962" cy="1095961"/>
      </dsp:txXfrm>
    </dsp:sp>
    <dsp:sp modelId="{3FA7D55F-3122-48BB-B08F-9DED51B75440}">
      <dsp:nvSpPr>
        <dsp:cNvPr id="0" name=""/>
        <dsp:cNvSpPr/>
      </dsp:nvSpPr>
      <dsp:spPr>
        <a:xfrm>
          <a:off x="6084169" y="2977975"/>
          <a:ext cx="2803632" cy="1626640"/>
        </a:xfrm>
        <a:prstGeom prst="round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Предоставить информацию  о медицинских аспектах химической зависимости, обсудить  мифы о ПАВ;</a:t>
          </a:r>
          <a:endParaRPr lang="ru-RU" sz="1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63575" y="3057381"/>
        <a:ext cx="2644820" cy="1467828"/>
      </dsp:txXfrm>
    </dsp:sp>
    <dsp:sp modelId="{A20813F0-951F-46E6-AD6C-3FBF4ADC2777}">
      <dsp:nvSpPr>
        <dsp:cNvPr id="0" name=""/>
        <dsp:cNvSpPr/>
      </dsp:nvSpPr>
      <dsp:spPr>
        <a:xfrm>
          <a:off x="4716021" y="4841554"/>
          <a:ext cx="3148985" cy="1638271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Предоставить  информацию о механизмах формирования психологической зависимости;</a:t>
          </a:r>
          <a:endParaRPr lang="ru-RU" sz="1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95995" y="4921528"/>
        <a:ext cx="2989037" cy="1478323"/>
      </dsp:txXfrm>
    </dsp:sp>
    <dsp:sp modelId="{5B1DFF41-33A7-41F8-AC5B-B56A78CC7DB9}">
      <dsp:nvSpPr>
        <dsp:cNvPr id="0" name=""/>
        <dsp:cNvSpPr/>
      </dsp:nvSpPr>
      <dsp:spPr>
        <a:xfrm>
          <a:off x="1115629" y="4530290"/>
          <a:ext cx="2800766" cy="1325403"/>
        </a:xfrm>
        <a:prstGeom prst="round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Предоставить информацию о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созависимости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и её проявлении в отношениях;</a:t>
          </a:r>
          <a:endParaRPr lang="ru-RU" sz="1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80330" y="4594991"/>
        <a:ext cx="2671364" cy="1196001"/>
      </dsp:txXfrm>
    </dsp:sp>
    <dsp:sp modelId="{FD98C8B5-1FD1-41A3-860D-430D9D72A2D6}">
      <dsp:nvSpPr>
        <dsp:cNvPr id="0" name=""/>
        <dsp:cNvSpPr/>
      </dsp:nvSpPr>
      <dsp:spPr>
        <a:xfrm>
          <a:off x="572568" y="3049986"/>
          <a:ext cx="2799595" cy="1091176"/>
        </a:xfrm>
        <a:prstGeom prst="roundRect">
          <a:avLst/>
        </a:prstGeom>
        <a:solidFill>
          <a:schemeClr val="accent4">
            <a:hueOff val="-3720641"/>
            <a:satOff val="22416"/>
            <a:lumOff val="179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Сформировать умения сопротивляться вредным воздействиям</a:t>
          </a:r>
          <a:r>
            <a:rPr lang="ru-RU" sz="1900" kern="1200" dirty="0" smtClean="0"/>
            <a:t>;</a:t>
          </a:r>
          <a:endParaRPr lang="ru-RU" sz="1900" kern="1200" dirty="0"/>
        </a:p>
      </dsp:txBody>
      <dsp:txXfrm>
        <a:off x="625835" y="3103253"/>
        <a:ext cx="2693061" cy="984642"/>
      </dsp:txXfrm>
    </dsp:sp>
    <dsp:sp modelId="{78E589D9-59D1-44F1-8EBC-A8E618EC2FFA}">
      <dsp:nvSpPr>
        <dsp:cNvPr id="0" name=""/>
        <dsp:cNvSpPr/>
      </dsp:nvSpPr>
      <dsp:spPr>
        <a:xfrm>
          <a:off x="0" y="1232146"/>
          <a:ext cx="3423531" cy="1226472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Сформировать умения противостоять жизненным трудностям и конфликтным ситуациям.</a:t>
          </a:r>
          <a:endParaRPr lang="ru-RU" sz="1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871" y="1292017"/>
        <a:ext cx="3303789" cy="11067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0.02751</cdr:x>
      <cdr:y>0.05405</cdr:y>
    </cdr:from>
    <cdr:to>
      <cdr:x>0.05376</cdr:x>
      <cdr:y>0.70636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6368" y="244624"/>
          <a:ext cx="216024" cy="29523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3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936104"/>
          </a:xfrm>
        </p:spPr>
        <p:txBody>
          <a:bodyPr>
            <a:normAutofit fontScale="90000"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cs typeface="Aharoni" pitchFamily="2" charset="-79"/>
              </a:rPr>
              <a:t/>
            </a:r>
            <a:br>
              <a:rPr lang="ru-RU" sz="1200" b="1" dirty="0" smtClean="0">
                <a:solidFill>
                  <a:schemeClr val="bg1"/>
                </a:solidFill>
                <a:cs typeface="Aharoni" pitchFamily="2" charset="-79"/>
              </a:rPr>
            </a:br>
            <a:r>
              <a:rPr lang="ru-RU" sz="1100" dirty="0" smtClean="0"/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СПб ГБУ СОН «Центр социальной помощи семье и детям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Калининского района Санкт-Петербурга»</a:t>
            </a:r>
            <a:r>
              <a:rPr lang="ru-RU" sz="1200" b="1" dirty="0" smtClean="0">
                <a:solidFill>
                  <a:schemeClr val="bg1"/>
                </a:solidFill>
                <a:cs typeface="Aharoni" pitchFamily="2" charset="-79"/>
              </a:rPr>
              <a:t/>
            </a:r>
            <a:br>
              <a:rPr lang="ru-RU" sz="1200" b="1" dirty="0" smtClean="0">
                <a:solidFill>
                  <a:schemeClr val="bg1"/>
                </a:solidFill>
                <a:cs typeface="Aharoni" pitchFamily="2" charset="-79"/>
              </a:rPr>
            </a:br>
            <a:r>
              <a:rPr lang="ru-RU" sz="1400" b="1" dirty="0" smtClean="0">
                <a:solidFill>
                  <a:schemeClr val="bg1"/>
                </a:solidFill>
                <a:cs typeface="Aharoni" pitchFamily="2" charset="-79"/>
              </a:rPr>
              <a:t/>
            </a:r>
            <a:br>
              <a:rPr lang="ru-RU" sz="1400" b="1" dirty="0" smtClean="0">
                <a:solidFill>
                  <a:schemeClr val="bg1"/>
                </a:solidFill>
                <a:cs typeface="Aharoni" pitchFamily="2" charset="-79"/>
              </a:rPr>
            </a:br>
            <a:endParaRPr lang="ru-RU" sz="1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340768"/>
            <a:ext cx="7848872" cy="468052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психолого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–педагогического сопровождения детей старшего школьного  возраста</a:t>
            </a:r>
          </a:p>
          <a:p>
            <a:r>
              <a:rPr lang="ru-RU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«Комплексная программа </a:t>
            </a:r>
            <a:r>
              <a:rPr lang="ru-RU" sz="21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антинаркотической</a:t>
            </a:r>
            <a:r>
              <a:rPr lang="ru-RU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направленности </a:t>
            </a:r>
          </a:p>
          <a:p>
            <a:r>
              <a:rPr lang="ru-RU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1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Не-зависимость</a:t>
            </a:r>
            <a:r>
              <a:rPr lang="ru-RU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Возраст участников: 14-17 лет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Срок реализации 8 месяцев </a:t>
            </a:r>
          </a:p>
          <a:p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C:\Users\user\Pictures\картинки\ЛОГОТИП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3868" y="4009183"/>
            <a:ext cx="2448272" cy="20162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Занятие 4 «Психологическая зависимость»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052736"/>
            <a:ext cx="8229600" cy="4525963"/>
          </a:xfrm>
        </p:spPr>
        <p:txBody>
          <a:bodyPr/>
          <a:lstStyle/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углубление понимания процесса развития психологической зависимости от химических веществ, ее последствий, а также профилактика формирования зависимости через обсуждение способов самопомощи в стрессовых ситуациях.</a:t>
            </a:r>
          </a:p>
          <a:p>
            <a:endParaRPr lang="ru-RU" dirty="0"/>
          </a:p>
        </p:txBody>
      </p:sp>
      <p:pic>
        <p:nvPicPr>
          <p:cNvPr id="4" name="Рисунок 3" descr="20210811_1615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2456892"/>
            <a:ext cx="5226944" cy="3920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Благотворительный фонд содействия межцерковной христианской диаконии &amp;quot; Диакония&amp;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068960"/>
            <a:ext cx="1780456" cy="17735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3968" y="5877272"/>
            <a:ext cx="3903248" cy="64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Встреча с представителями </a:t>
            </a:r>
          </a:p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благотворительного  фонда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Диакония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Занятие 5 «Стресс»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Цель: Знакомство с понятием стресс, обучение методам релаксации в стрессовой ситуации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Занятие 6. «Манипуляции и </a:t>
            </a:r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ассертивное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поведение»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35283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Цели: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навыка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ассертивного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поведения и распознавания манипуляций.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Обсуждение понятия «манипуляция».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Разбор механизмов манипуляций.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Обсуждение понятия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ассертивного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поведения».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навыка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ассертивного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поведения. </a:t>
            </a:r>
          </a:p>
          <a:p>
            <a:endParaRPr lang="ru-RU" sz="2000" dirty="0"/>
          </a:p>
        </p:txBody>
      </p:sp>
      <p:pic>
        <p:nvPicPr>
          <p:cNvPr id="5" name="Picture 4" descr="X:\ФОТО ОТДЕЛЕНИЯ 2016\ОПЕКАЕМЫЕ\ФЕВРАЛЬ\ОСЗН\Куда пойти домой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356992"/>
            <a:ext cx="4104456" cy="3221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Занятие 7. «</a:t>
            </a:r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Созависимость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052736"/>
            <a:ext cx="864096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Цели: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повысить уровень знаний 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созависимости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её проявлении в отношениях.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Предоставить информацию 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созависимости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Обучить навыку распознавания собственных границ;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Обучить навыку необходимой помощи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созависимому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Обучить навыку по оказанию «правильной» помощи зависимому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Занятие 8.  «Способы выхода из трудной жизненной ситуации»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8229600" cy="4525963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Обсуждение понятие «трудная жизненная ситуация»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Разбор механизма попадания в трудную жизненную ситуацию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Обучение приемам и способам разрешения проблем ведущих к трудной жизненной ситуации</a:t>
            </a:r>
          </a:p>
          <a:p>
            <a:endParaRPr lang="ru-RU" dirty="0"/>
          </a:p>
        </p:txBody>
      </p:sp>
      <p:pic>
        <p:nvPicPr>
          <p:cNvPr id="4" name="Рисунок 3" descr="IMG_362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780928"/>
            <a:ext cx="4968552" cy="3718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cs typeface="Times New Roman" pitchFamily="18" charset="0"/>
              </a:rPr>
              <a:t>Результаты исследования до прохождения программы</a:t>
            </a:r>
            <a:endParaRPr lang="ru-RU" dirty="0"/>
          </a:p>
        </p:txBody>
      </p:sp>
      <p:graphicFrame>
        <p:nvGraphicFramePr>
          <p:cNvPr id="4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99592" y="1844824"/>
            <a:ext cx="504056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100</a:t>
            </a:r>
          </a:p>
          <a:p>
            <a:endParaRPr lang="ru-RU" sz="1100" dirty="0" smtClean="0"/>
          </a:p>
          <a:p>
            <a:endParaRPr lang="ru-RU" sz="1100" dirty="0" smtClean="0"/>
          </a:p>
          <a:p>
            <a:endParaRPr lang="ru-RU" sz="1100" dirty="0" smtClean="0"/>
          </a:p>
          <a:p>
            <a:endParaRPr lang="ru-RU" sz="1100" dirty="0" smtClean="0"/>
          </a:p>
          <a:p>
            <a:endParaRPr lang="ru-RU" sz="1100" dirty="0" smtClean="0"/>
          </a:p>
          <a:p>
            <a:endParaRPr lang="ru-RU" sz="1100" dirty="0" smtClean="0"/>
          </a:p>
          <a:p>
            <a:r>
              <a:rPr lang="ru-RU" sz="1100" dirty="0" smtClean="0"/>
              <a:t>50</a:t>
            </a:r>
          </a:p>
          <a:p>
            <a:endParaRPr lang="ru-RU" sz="1100" dirty="0" smtClean="0"/>
          </a:p>
          <a:p>
            <a:endParaRPr lang="ru-RU" sz="1100" dirty="0" smtClean="0"/>
          </a:p>
          <a:p>
            <a:endParaRPr lang="ru-RU" sz="1100" dirty="0" smtClean="0"/>
          </a:p>
          <a:p>
            <a:endParaRPr lang="ru-RU" sz="1100" dirty="0" smtClean="0"/>
          </a:p>
          <a:p>
            <a:endParaRPr lang="ru-RU" sz="1100" dirty="0" smtClean="0"/>
          </a:p>
          <a:p>
            <a:endParaRPr lang="ru-RU" sz="1100" dirty="0" smtClean="0"/>
          </a:p>
          <a:p>
            <a:r>
              <a:rPr lang="ru-RU" sz="1100" dirty="0" smtClean="0"/>
              <a:t>0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cs typeface="Times New Roman" pitchFamily="18" charset="0"/>
              </a:rPr>
              <a:t>Результаты исследования после участия в программе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71600" y="1844824"/>
            <a:ext cx="504056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100</a:t>
            </a:r>
          </a:p>
          <a:p>
            <a:endParaRPr lang="ru-RU" sz="1100" dirty="0" smtClean="0"/>
          </a:p>
          <a:p>
            <a:endParaRPr lang="ru-RU" sz="1100" dirty="0" smtClean="0"/>
          </a:p>
          <a:p>
            <a:endParaRPr lang="ru-RU" sz="1100" dirty="0" smtClean="0"/>
          </a:p>
          <a:p>
            <a:endParaRPr lang="ru-RU" sz="1100" dirty="0" smtClean="0"/>
          </a:p>
          <a:p>
            <a:endParaRPr lang="ru-RU" sz="1100" dirty="0" smtClean="0"/>
          </a:p>
          <a:p>
            <a:endParaRPr lang="ru-RU" sz="1100" dirty="0" smtClean="0"/>
          </a:p>
          <a:p>
            <a:r>
              <a:rPr lang="ru-RU" sz="1100" dirty="0" smtClean="0"/>
              <a:t>50</a:t>
            </a:r>
          </a:p>
          <a:p>
            <a:endParaRPr lang="ru-RU" sz="1100" dirty="0" smtClean="0"/>
          </a:p>
          <a:p>
            <a:endParaRPr lang="ru-RU" sz="1100" dirty="0" smtClean="0"/>
          </a:p>
          <a:p>
            <a:endParaRPr lang="ru-RU" sz="1100" dirty="0" smtClean="0"/>
          </a:p>
          <a:p>
            <a:endParaRPr lang="ru-RU" sz="1100" dirty="0" smtClean="0"/>
          </a:p>
          <a:p>
            <a:endParaRPr lang="ru-RU" sz="1100" dirty="0" smtClean="0"/>
          </a:p>
          <a:p>
            <a:endParaRPr lang="ru-RU" sz="1100" dirty="0" smtClean="0"/>
          </a:p>
          <a:p>
            <a:r>
              <a:rPr lang="ru-RU" sz="1100" dirty="0" smtClean="0"/>
              <a:t>0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4"/>
          <p:cNvGraphicFramePr>
            <a:graphicFrameLocks noGrp="1"/>
          </p:cNvGraphicFramePr>
          <p:nvPr>
            <p:ph idx="1"/>
          </p:nvPr>
        </p:nvGraphicFramePr>
        <p:xfrm>
          <a:off x="683568" y="548680"/>
          <a:ext cx="7725544" cy="3312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3645024"/>
            <a:ext cx="914501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Сформировано представление о ЗОЖ;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Повысилась правовая грамотность;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3.Предоставлена информация о возможности получить помощь и поддержку специалистов в ситуациях, связанных с ПАВ, в социальных, медицинских и благотворительных учреждениях;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4.Расширена компетентность в вопросах психологической зависимости;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5.Повысилась компетентность в вопросах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созависимости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6.Сформировано коммуникативные навыки;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7.Повысилась личностная компетентность, направленная на мобилизацию внутренних ресурсов, которые помогут в дальнейшем противостоять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дезадаптирующим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факторам среды.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0"/>
            <a:ext cx="23192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Результаты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9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54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 за внимание!</a:t>
            </a:r>
            <a:endParaRPr lang="ru-RU" sz="54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cs typeface="Times New Roman" pitchFamily="18" charset="0"/>
              </a:rPr>
              <a:t>Актуальность программы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115616" y="1484784"/>
          <a:ext cx="7200800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  <a:gradFill>
            <a:gsLst>
              <a:gs pos="0">
                <a:schemeClr val="accent5">
                  <a:lumMod val="60000"/>
                  <a:lumOff val="40000"/>
                  <a:alpha val="60000"/>
                </a:schemeClr>
              </a:gs>
              <a:gs pos="35000">
                <a:schemeClr val="accent5">
                  <a:lumMod val="60000"/>
                  <a:lumOff val="40000"/>
                  <a:alpha val="40000"/>
                </a:schemeClr>
              </a:gs>
              <a:gs pos="100000">
                <a:schemeClr val="accent1">
                  <a:tint val="15000"/>
                  <a:satMod val="350000"/>
                  <a:alpha val="83000"/>
                </a:schemeClr>
              </a:gs>
            </a:gsLst>
          </a:gradFill>
          <a:ln w="571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50800" dist="50800" dir="5400000" algn="ctr" rotWithShape="0">
                    <a:srgbClr val="000000">
                      <a:alpha val="14000"/>
                    </a:srgbClr>
                  </a:outerShdw>
                </a:effectLst>
              </a:rPr>
              <a:t>Цель программы </a:t>
            </a:r>
            <a:endParaRPr lang="ru-RU" b="1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50800" dist="50800" dir="5400000" algn="ctr" rotWithShape="0">
                  <a:srgbClr val="000000">
                    <a:alpha val="14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2592288"/>
          </a:xfrm>
          <a:gradFill>
            <a:gsLst>
              <a:gs pos="0">
                <a:schemeClr val="accent1">
                  <a:lumMod val="40000"/>
                  <a:lumOff val="60000"/>
                  <a:alpha val="56000"/>
                </a:schemeClr>
              </a:gs>
              <a:gs pos="35000">
                <a:schemeClr val="accent1">
                  <a:lumMod val="40000"/>
                  <a:lumOff val="60000"/>
                  <a:alpha val="69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</a:gradFill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изменение ценностного отношения несовершеннолетних к наркотикам  путем формирования здоровых установок и навыков ответственного поведения</a:t>
            </a:r>
          </a:p>
        </p:txBody>
      </p:sp>
      <p:pic>
        <p:nvPicPr>
          <p:cNvPr id="16386" name="Picture 2" descr="Кнопка диаманта значка восклицательного знака элегантная оранжевая  Иллюстрация штока - иллюстрации насчитывающей шикарно, знак: 1058911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869160"/>
            <a:ext cx="1728192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339752" y="5301208"/>
            <a:ext cx="6192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ходе апробации программы приняли участие 72 несовершеннолетних, 26 из которых имели опыт употребления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психоактивных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веществ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16632"/>
          <a:ext cx="9144000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35896" y="2564904"/>
            <a:ext cx="19542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4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3000"/>
            <a:lum/>
          </a:blip>
          <a:srcRect/>
          <a:stretch>
            <a:fillRect l="-1000" r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Условия реализации программы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Группа:12 человек (включает как юношей, так и девушек).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Форма: групповая беседа с элементами дискуссии и тренинга.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Продолжительность каждого занятия составляет: 90  минут.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Включение в группу возможно на любом этапе.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i.pinimg.com/736x/61/fa/be/61fabeece78d4a6ca5091089f97d180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276872"/>
            <a:ext cx="3849852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Материалы и методы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23728" y="1340768"/>
            <a:ext cx="3600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Методика диагностики склонности к отклоняющемуся поведению в начале и в конце исследования; в адаптации </a:t>
            </a:r>
            <a:r>
              <a:rPr lang="ru-RU" sz="20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Овчарова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979712" y="3789040"/>
            <a:ext cx="2808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Шкала психологического стресса </a:t>
            </a:r>
            <a:r>
              <a:rPr lang="en-US" sz="20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PSM-25</a:t>
            </a:r>
            <a:endParaRPr lang="ru-RU" sz="2000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179512" y="1772816"/>
            <a:ext cx="1512168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179512" y="3717032"/>
            <a:ext cx="1584176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:\ФОТО ОТДЕЛЕНИЯ 2017\СОССС\ФЕВРАЛЬ\13.02-17.02\15.02 Афган (презентационный вечер с боевыми ветеранами)\vbTFOJdC-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04864"/>
            <a:ext cx="4949924" cy="3200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Занятие 1.«Вводное занятие»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u="sng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8229600" cy="4525963"/>
          </a:xfrm>
        </p:spPr>
        <p:txBody>
          <a:bodyPr/>
          <a:lstStyle/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Ознакомление участников с программой; Создание безопасной и доверительной атмосферы; Информирования о ходе программы; Содействие в формировании дисциплины у  участников. </a:t>
            </a:r>
          </a:p>
          <a:p>
            <a:endParaRPr lang="ru-RU" dirty="0"/>
          </a:p>
        </p:txBody>
      </p:sp>
      <p:pic>
        <p:nvPicPr>
          <p:cNvPr id="5" name="Рисунок 4" descr="9YxGQ1JTZp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152" y="3573016"/>
            <a:ext cx="4648848" cy="3073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Занятие 2. «Ознакомление с материалами представленными в художественном произведении (кинематограф)»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u="sng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700808"/>
            <a:ext cx="475252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Просмотр фильма посвященного проблеме формирования наркотической зависимости;</a:t>
            </a:r>
          </a:p>
          <a:p>
            <a:pPr>
              <a:buNone/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Задачи 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Ознакомить участников с проблемой наркотической зависимости в старшем подростковом возрасте.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Обсудить развитие, причины, последствия и пути выхода из наркотической зависимости;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Выявить актуальные вопросы участников по теме наркотической зависимости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созависимости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/>
          </a:p>
        </p:txBody>
      </p:sp>
      <p:pic>
        <p:nvPicPr>
          <p:cNvPr id="4" name="Рисунок 3" descr="IMG_12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2564904"/>
            <a:ext cx="3908453" cy="2841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Занятие 3. «Медицинский аспект химической зависимости»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u="sng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формирование представлений о химической зависимости и ее влиянии на организм человека, а так же знакомство с распространенными мифами, связанными с ПАВ.</a:t>
            </a:r>
          </a:p>
          <a:p>
            <a:endParaRPr lang="ru-RU" dirty="0"/>
          </a:p>
        </p:txBody>
      </p:sp>
      <p:pic>
        <p:nvPicPr>
          <p:cNvPr id="4" name="Рисунок 3" descr="35c851ec-bdaa-492d-99dc-2f40e28507ff.JPG"/>
          <p:cNvPicPr>
            <a:picLocks noChangeAspect="1"/>
          </p:cNvPicPr>
          <p:nvPr/>
        </p:nvPicPr>
        <p:blipFill>
          <a:blip r:embed="rId2" cstate="print"/>
          <a:srcRect b="33333"/>
          <a:stretch>
            <a:fillRect/>
          </a:stretch>
        </p:blipFill>
        <p:spPr>
          <a:xfrm>
            <a:off x="395536" y="2564904"/>
            <a:ext cx="8287238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699792" y="4797152"/>
            <a:ext cx="4716016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Встреча с представителем  </a:t>
            </a:r>
          </a:p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Наркологического кабинета </a:t>
            </a:r>
          </a:p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Калининского района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674</Words>
  <Application>Microsoft Office PowerPoint</Application>
  <PresentationFormat>Экран (4:3)</PresentationFormat>
  <Paragraphs>146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Aharoni</vt:lpstr>
      <vt:lpstr>Arial</vt:lpstr>
      <vt:lpstr>Calibri</vt:lpstr>
      <vt:lpstr>Times New Roman</vt:lpstr>
      <vt:lpstr>Тема Office</vt:lpstr>
      <vt:lpstr>  СПб ГБУ СОН «Центр социальной помощи семье и детям  Калининского района Санкт-Петербурга»  </vt:lpstr>
      <vt:lpstr>Актуальность программы</vt:lpstr>
      <vt:lpstr>Цель программы </vt:lpstr>
      <vt:lpstr>Презентация PowerPoint</vt:lpstr>
      <vt:lpstr>Условия реализации программы </vt:lpstr>
      <vt:lpstr>Материалы и методы</vt:lpstr>
      <vt:lpstr>Занятие 1.«Вводное занятие»  </vt:lpstr>
      <vt:lpstr>Занятие 2. «Ознакомление с материалами представленными в художественном произведении (кинематограф)» </vt:lpstr>
      <vt:lpstr>Занятие 3. «Медицинский аспект химической зависимости» </vt:lpstr>
      <vt:lpstr>Занятие 4 «Психологическая зависимость» </vt:lpstr>
      <vt:lpstr>Занятие 5 «Стресс» </vt:lpstr>
      <vt:lpstr>Занятие 6. «Манипуляции и ассертивное поведение» </vt:lpstr>
      <vt:lpstr>Занятие 7. «Созависимость» </vt:lpstr>
      <vt:lpstr>Занятие 8.  «Способы выхода из трудной жизненной ситуации» </vt:lpstr>
      <vt:lpstr>Результаты исследования до прохождения программы</vt:lpstr>
      <vt:lpstr>Результаты исследования после участия в программе 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СОЦИАЛЬНОГО ОБСЛУЖИВАНИЯ НАСЕЛЕНИЯ   «ЦЕНТР СОЦИАЛЬНОЙ ПОМОЩИ СЕМЬЕ И ДЕТЯМ  СПб ГБУ СОН «Центр социальной помощи семье и детям  Калининского района Санкт-Петербурга» «ЦЕНТР СОЦИАЛЬНОЙ ПОМОЩИ СЕМЬЕ И ДЕТЯМ КАЛИНИНСКОГО РАЙОНА САНКТ-ПЕТЕРБУРГА»</dc:title>
  <dc:creator>User</dc:creator>
  <cp:lastModifiedBy>HomeNET</cp:lastModifiedBy>
  <cp:revision>19</cp:revision>
  <dcterms:created xsi:type="dcterms:W3CDTF">2021-09-28T13:06:07Z</dcterms:created>
  <dcterms:modified xsi:type="dcterms:W3CDTF">2023-10-28T07:59:30Z</dcterms:modified>
</cp:coreProperties>
</file>