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80" r:id="rId3"/>
    <p:sldId id="281" r:id="rId4"/>
    <p:sldId id="265" r:id="rId5"/>
    <p:sldId id="279" r:id="rId6"/>
    <p:sldId id="266" r:id="rId7"/>
    <p:sldId id="268" r:id="rId8"/>
    <p:sldId id="269" r:id="rId9"/>
    <p:sldId id="270" r:id="rId10"/>
    <p:sldId id="257" r:id="rId11"/>
    <p:sldId id="258" r:id="rId12"/>
    <p:sldId id="259" r:id="rId13"/>
    <p:sldId id="260" r:id="rId14"/>
    <p:sldId id="278" r:id="rId15"/>
    <p:sldId id="277" r:id="rId16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7011" autoAdjust="0"/>
  </p:normalViewPr>
  <p:slideViewPr>
    <p:cSldViewPr>
      <p:cViewPr>
        <p:scale>
          <a:sx n="70" d="100"/>
          <a:sy n="70" d="100"/>
        </p:scale>
        <p:origin x="-1810" y="-41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7350657232314116E-2"/>
          <c:y val="0.15008159470750629"/>
          <c:w val="0.90776947137893882"/>
          <c:h val="0.707926983019247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 цветотерапии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11,5</a:t>
                    </a:r>
                    <a:r>
                      <a:rPr lang="ru-RU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8,8</a:t>
                    </a:r>
                    <a:r>
                      <a:rPr lang="ru-RU" smtClean="0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наличие отвращения</c:v>
                </c:pt>
                <c:pt idx="1">
                  <c:v>наличие страха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11.5</c:v>
                </c:pt>
                <c:pt idx="1">
                  <c:v>8.8000000000000007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после цветотерапии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1,6</a:t>
                    </a:r>
                    <a:r>
                      <a:rPr lang="ru-RU" smtClean="0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0,8</a:t>
                    </a:r>
                    <a:r>
                      <a:rPr lang="ru-RU" smtClean="0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наличие отвращения</c:v>
                </c:pt>
                <c:pt idx="1">
                  <c:v>наличие страха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1.6</c:v>
                </c:pt>
                <c:pt idx="1">
                  <c:v>0.8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2305792"/>
        <c:axId val="112208704"/>
      </c:barChart>
      <c:catAx>
        <c:axId val="14230579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ru-RU"/>
          </a:p>
        </c:txPr>
        <c:crossAx val="112208704"/>
        <c:crosses val="autoZero"/>
        <c:auto val="1"/>
        <c:lblAlgn val="ctr"/>
        <c:lblOffset val="100"/>
        <c:noMultiLvlLbl val="0"/>
      </c:catAx>
      <c:valAx>
        <c:axId val="112208704"/>
        <c:scaling>
          <c:orientation val="minMax"/>
        </c:scaling>
        <c:delete val="0"/>
        <c:axPos val="l"/>
        <c:majorGridlines>
          <c:spPr>
            <a:ln>
              <a:solidFill>
                <a:schemeClr val="bg2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42305792"/>
        <c:crosses val="autoZero"/>
        <c:crossBetween val="between"/>
      </c:valAx>
      <c:spPr>
        <a:solidFill>
          <a:prstClr val="white"/>
        </a:solidFill>
      </c:spPr>
    </c:plotArea>
    <c:legend>
      <c:legendPos val="r"/>
      <c:layout>
        <c:manualLayout>
          <c:xMode val="edge"/>
          <c:yMode val="edge"/>
          <c:x val="0.10484971990511704"/>
          <c:y val="1.4650802219502415E-2"/>
          <c:w val="0.85014927821522412"/>
          <c:h val="9.1927884014498223E-2"/>
        </c:manualLayout>
      </c:layout>
      <c:overlay val="0"/>
      <c:txPr>
        <a:bodyPr/>
        <a:lstStyle/>
        <a:p>
          <a:pPr>
            <a:defRPr sz="1800" b="1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7.9103386608096335E-2"/>
          <c:y val="0.16406282386534171"/>
          <c:w val="0.90891751816579713"/>
          <c:h val="0.6730545693927876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 цветотерапии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САД, мм.рт.ст.</c:v>
                </c:pt>
                <c:pt idx="1">
                  <c:v>ДАД, мм.рт.ст.</c:v>
                </c:pt>
                <c:pt idx="2">
                  <c:v>ЧСС, уд./мин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110.3</c:v>
                </c:pt>
                <c:pt idx="1">
                  <c:v>69.8</c:v>
                </c:pt>
                <c:pt idx="2">
                  <c:v>79.599999999999994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после цветотепарии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5435501653803758E-2"/>
                  <c:y val="2.632377497027695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САД, мм.рт.ст.</c:v>
                </c:pt>
                <c:pt idx="1">
                  <c:v>ДАД, мм.рт.ст.</c:v>
                </c:pt>
                <c:pt idx="2">
                  <c:v>ЧСС, уд./мин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113.1</c:v>
                </c:pt>
                <c:pt idx="1">
                  <c:v>66.2</c:v>
                </c:pt>
                <c:pt idx="2">
                  <c:v>82.9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9885312"/>
        <c:axId val="112239744"/>
      </c:barChart>
      <c:catAx>
        <c:axId val="159885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12239744"/>
        <c:crosses val="autoZero"/>
        <c:auto val="1"/>
        <c:lblAlgn val="ctr"/>
        <c:lblOffset val="100"/>
        <c:noMultiLvlLbl val="0"/>
      </c:catAx>
      <c:valAx>
        <c:axId val="112239744"/>
        <c:scaling>
          <c:orientation val="minMax"/>
        </c:scaling>
        <c:delete val="0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59885312"/>
        <c:crosses val="autoZero"/>
        <c:crossBetween val="between"/>
      </c:valAx>
      <c:spPr>
        <a:solidFill>
          <a:prstClr val="white">
            <a:alpha val="0"/>
          </a:prstClr>
        </a:solidFill>
      </c:spPr>
    </c:plotArea>
    <c:legend>
      <c:legendPos val="r"/>
      <c:layout>
        <c:manualLayout>
          <c:xMode val="edge"/>
          <c:yMode val="edge"/>
          <c:x val="8.8351665523617784E-2"/>
          <c:y val="1.1371041691885166E-3"/>
          <c:w val="0.89841790448740722"/>
          <c:h val="0.10271744267220724"/>
        </c:manualLayout>
      </c:layout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114918855169943E-2"/>
          <c:y val="0.14397091949525739"/>
          <c:w val="0.90660136765430666"/>
          <c:h val="0.6978677087408968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 цветотерапии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САД, мм.рт.ст.</c:v>
                </c:pt>
                <c:pt idx="1">
                  <c:v>ДАД, мм.рт.ст.</c:v>
                </c:pt>
                <c:pt idx="2">
                  <c:v>ЧСС, уд./мин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110.6</c:v>
                </c:pt>
                <c:pt idx="1">
                  <c:v>74.599999999999994</c:v>
                </c:pt>
                <c:pt idx="2">
                  <c:v>82.3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после цветотепарии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6.783434319263677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68</a:t>
                    </a:r>
                    <a:r>
                      <a:rPr lang="ru-RU" smtClean="0"/>
                      <a:t>,0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САД, мм.рт.ст.</c:v>
                </c:pt>
                <c:pt idx="1">
                  <c:v>ДАД, мм.рт.ст.</c:v>
                </c:pt>
                <c:pt idx="2">
                  <c:v>ЧСС, уд./мин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104.2</c:v>
                </c:pt>
                <c:pt idx="1">
                  <c:v>68</c:v>
                </c:pt>
                <c:pt idx="2">
                  <c:v>75.7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9966720"/>
        <c:axId val="112243776"/>
      </c:barChart>
      <c:catAx>
        <c:axId val="159966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12243776"/>
        <c:crosses val="autoZero"/>
        <c:auto val="1"/>
        <c:lblAlgn val="ctr"/>
        <c:lblOffset val="100"/>
        <c:noMultiLvlLbl val="0"/>
      </c:catAx>
      <c:valAx>
        <c:axId val="112243776"/>
        <c:scaling>
          <c:orientation val="minMax"/>
        </c:scaling>
        <c:delete val="0"/>
        <c:axPos val="l"/>
        <c:majorGridlines>
          <c:spPr>
            <a:ln>
              <a:solidFill>
                <a:prstClr val="white"/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59966720"/>
        <c:crosses val="autoZero"/>
        <c:crossBetween val="between"/>
      </c:valAx>
      <c:spPr>
        <a:solidFill>
          <a:prstClr val="white">
            <a:alpha val="0"/>
          </a:prstClr>
        </a:solidFill>
      </c:spPr>
    </c:plotArea>
    <c:legend>
      <c:legendPos val="r"/>
      <c:layout>
        <c:manualLayout>
          <c:xMode val="edge"/>
          <c:yMode val="edge"/>
          <c:x val="7.8736087728144305E-2"/>
          <c:y val="1.6222633878039308E-2"/>
          <c:w val="0.89639131976788899"/>
          <c:h val="9.8488654239706E-2"/>
        </c:manualLayout>
      </c:layout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>
        <c:manualLayout>
          <c:layoutTarget val="inner"/>
          <c:xMode val="edge"/>
          <c:yMode val="edge"/>
          <c:x val="8.435951560937674E-2"/>
          <c:y val="0.12639184269269021"/>
          <c:w val="0.90286542236047906"/>
          <c:h val="0.721232019284913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 цветотерапии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4109543384068441E-2"/>
                  <c:y val="7.492354258960937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САД, мм.рт.ст.</c:v>
                </c:pt>
                <c:pt idx="1">
                  <c:v>ДАД, мм.рт.ст.</c:v>
                </c:pt>
                <c:pt idx="2">
                  <c:v>ЧСС, уд./мин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104.9</c:v>
                </c:pt>
                <c:pt idx="1">
                  <c:v>60.5</c:v>
                </c:pt>
                <c:pt idx="2">
                  <c:v>81.3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после цветотепарии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6461133948079843E-2"/>
                  <c:y val="2.497451419653644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САД, мм.рт.ст.</c:v>
                </c:pt>
                <c:pt idx="1">
                  <c:v>ДАД, мм.рт.ст.</c:v>
                </c:pt>
                <c:pt idx="2">
                  <c:v>ЧСС, уд./мин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101.7</c:v>
                </c:pt>
                <c:pt idx="1">
                  <c:v>61.6</c:v>
                </c:pt>
                <c:pt idx="2">
                  <c:v>80.8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9981056"/>
        <c:axId val="160121984"/>
      </c:barChart>
      <c:catAx>
        <c:axId val="159981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60121984"/>
        <c:crosses val="autoZero"/>
        <c:auto val="1"/>
        <c:lblAlgn val="ctr"/>
        <c:lblOffset val="100"/>
        <c:noMultiLvlLbl val="0"/>
      </c:catAx>
      <c:valAx>
        <c:axId val="160121984"/>
        <c:scaling>
          <c:orientation val="minMax"/>
        </c:scaling>
        <c:delete val="0"/>
        <c:axPos val="l"/>
        <c:majorGridlines>
          <c:spPr>
            <a:ln>
              <a:solidFill>
                <a:prstClr val="white"/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599810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8.1862570825463846E-2"/>
          <c:y val="2.8390255782604196E-2"/>
          <c:w val="0.89226993297041068"/>
          <c:h val="9.6091826715003117E-2"/>
        </c:manualLayout>
      </c:layout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7B561A-4562-42F0-AF95-2F66A83FB070}" type="doc">
      <dgm:prSet loTypeId="urn:microsoft.com/office/officeart/2005/8/layout/radial6" loCatId="cycle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C1AA3FBA-D43E-4D4F-A807-2B45A13C38C1}">
      <dgm:prSet phldrT="[Текст]" custT="1"/>
      <dgm:spPr/>
      <dgm:t>
        <a:bodyPr/>
        <a:lstStyle/>
        <a:p>
          <a:r>
            <a:rPr lang="ru-RU" sz="1800" b="1" dirty="0" smtClean="0"/>
            <a:t>Цвето-терапия</a:t>
          </a:r>
          <a:endParaRPr lang="ru-RU" sz="1800" b="1" dirty="0"/>
        </a:p>
      </dgm:t>
    </dgm:pt>
    <dgm:pt modelId="{E1479876-7549-48D9-BB19-7F6259B50495}" type="parTrans" cxnId="{384AF671-F27C-4090-8215-41B1C7FE0ACC}">
      <dgm:prSet/>
      <dgm:spPr/>
      <dgm:t>
        <a:bodyPr/>
        <a:lstStyle/>
        <a:p>
          <a:endParaRPr lang="ru-RU"/>
        </a:p>
      </dgm:t>
    </dgm:pt>
    <dgm:pt modelId="{FAA189A5-E947-40DC-B18D-D16CA9F1A324}" type="sibTrans" cxnId="{384AF671-F27C-4090-8215-41B1C7FE0ACC}">
      <dgm:prSet/>
      <dgm:spPr/>
      <dgm:t>
        <a:bodyPr/>
        <a:lstStyle/>
        <a:p>
          <a:endParaRPr lang="ru-RU"/>
        </a:p>
      </dgm:t>
    </dgm:pt>
    <dgm:pt modelId="{ABD52461-E04E-46A6-A402-C431617BF3F1}">
      <dgm:prSet phldrT="[Текст]" custT="1"/>
      <dgm:spPr/>
      <dgm:t>
        <a:bodyPr/>
        <a:lstStyle/>
        <a:p>
          <a:r>
            <a:rPr lang="ru-RU" sz="1600" b="1" dirty="0" smtClean="0"/>
            <a:t>Использование метода психологом в сенсорной комнате</a:t>
          </a:r>
          <a:endParaRPr lang="ru-RU" sz="1600" b="1" dirty="0"/>
        </a:p>
      </dgm:t>
    </dgm:pt>
    <dgm:pt modelId="{DE004524-D674-4276-8D9A-66E1E5D1C326}" type="parTrans" cxnId="{1211E0C5-6758-4224-9D13-70A57D3DE16B}">
      <dgm:prSet/>
      <dgm:spPr/>
      <dgm:t>
        <a:bodyPr/>
        <a:lstStyle/>
        <a:p>
          <a:endParaRPr lang="ru-RU"/>
        </a:p>
      </dgm:t>
    </dgm:pt>
    <dgm:pt modelId="{28F22CA5-9867-434C-9338-863B9B27C3E5}" type="sibTrans" cxnId="{1211E0C5-6758-4224-9D13-70A57D3DE16B}">
      <dgm:prSet/>
      <dgm:spPr/>
      <dgm:t>
        <a:bodyPr/>
        <a:lstStyle/>
        <a:p>
          <a:endParaRPr lang="ru-RU" dirty="0"/>
        </a:p>
      </dgm:t>
    </dgm:pt>
    <dgm:pt modelId="{3048C4F1-06E8-487C-A525-9545B41CDB33}">
      <dgm:prSet phldrT="[Текст]" custT="1"/>
      <dgm:spPr/>
      <dgm:t>
        <a:bodyPr/>
        <a:lstStyle/>
        <a:p>
          <a:r>
            <a:rPr lang="ru-RU" sz="1600" b="1" dirty="0" smtClean="0"/>
            <a:t>Интерьерные решения</a:t>
          </a:r>
          <a:endParaRPr lang="ru-RU" sz="1600" b="1" dirty="0"/>
        </a:p>
      </dgm:t>
    </dgm:pt>
    <dgm:pt modelId="{6D680894-8D27-4690-8A04-BF303B641660}" type="parTrans" cxnId="{12DD6A82-94DC-4154-B9C5-818C36C5E136}">
      <dgm:prSet/>
      <dgm:spPr/>
      <dgm:t>
        <a:bodyPr/>
        <a:lstStyle/>
        <a:p>
          <a:endParaRPr lang="ru-RU"/>
        </a:p>
      </dgm:t>
    </dgm:pt>
    <dgm:pt modelId="{C2AA0CA4-B1C5-4AB3-BE4C-7FD5E175A5F1}" type="sibTrans" cxnId="{12DD6A82-94DC-4154-B9C5-818C36C5E136}">
      <dgm:prSet/>
      <dgm:spPr/>
      <dgm:t>
        <a:bodyPr/>
        <a:lstStyle/>
        <a:p>
          <a:endParaRPr lang="ru-RU" dirty="0"/>
        </a:p>
      </dgm:t>
    </dgm:pt>
    <dgm:pt modelId="{2C746D31-477F-4F9F-B5B7-0CD650425115}">
      <dgm:prSet phldrT="[Текст]" custT="1"/>
      <dgm:spPr/>
      <dgm:t>
        <a:bodyPr/>
        <a:lstStyle/>
        <a:p>
          <a:r>
            <a:rPr lang="ru-RU" sz="1600" b="1" dirty="0" smtClean="0"/>
            <a:t>Водолечение (солевые ванны)</a:t>
          </a:r>
          <a:endParaRPr lang="ru-RU" sz="1600" b="1" dirty="0"/>
        </a:p>
      </dgm:t>
    </dgm:pt>
    <dgm:pt modelId="{C95157B7-C71D-4920-97AD-9329D661EC2E}" type="parTrans" cxnId="{F7FE8170-23AC-4B6B-A45F-C3371EAA107C}">
      <dgm:prSet/>
      <dgm:spPr/>
      <dgm:t>
        <a:bodyPr/>
        <a:lstStyle/>
        <a:p>
          <a:endParaRPr lang="ru-RU"/>
        </a:p>
      </dgm:t>
    </dgm:pt>
    <dgm:pt modelId="{0A0C64B1-CC8C-40CE-9402-C5E3E3517195}" type="sibTrans" cxnId="{F7FE8170-23AC-4B6B-A45F-C3371EAA107C}">
      <dgm:prSet/>
      <dgm:spPr/>
      <dgm:t>
        <a:bodyPr/>
        <a:lstStyle/>
        <a:p>
          <a:endParaRPr lang="ru-RU" dirty="0"/>
        </a:p>
      </dgm:t>
    </dgm:pt>
    <dgm:pt modelId="{23B73EB2-B6F6-4249-B203-ACE7D2BAD992}">
      <dgm:prSet phldrT="[Текст]" custT="1"/>
      <dgm:spPr/>
      <dgm:t>
        <a:bodyPr/>
        <a:lstStyle/>
        <a:p>
          <a:endParaRPr lang="ru-RU" sz="1600" b="1" dirty="0"/>
        </a:p>
      </dgm:t>
    </dgm:pt>
    <dgm:pt modelId="{E324B9C0-844A-402B-A1E4-749579A1B37A}" type="sibTrans" cxnId="{1C4D57F0-85DD-4411-98A6-FE8F3C509332}">
      <dgm:prSet/>
      <dgm:spPr/>
      <dgm:t>
        <a:bodyPr/>
        <a:lstStyle/>
        <a:p>
          <a:endParaRPr lang="ru-RU" dirty="0"/>
        </a:p>
      </dgm:t>
    </dgm:pt>
    <dgm:pt modelId="{FDEA9060-06A0-4788-8E6F-C297990180B0}" type="parTrans" cxnId="{1C4D57F0-85DD-4411-98A6-FE8F3C509332}">
      <dgm:prSet/>
      <dgm:spPr/>
      <dgm:t>
        <a:bodyPr/>
        <a:lstStyle/>
        <a:p>
          <a:endParaRPr lang="ru-RU"/>
        </a:p>
      </dgm:t>
    </dgm:pt>
    <dgm:pt modelId="{8FAA72CF-B34D-42B0-A56D-F74D7E4D760D}" type="pres">
      <dgm:prSet presAssocID="{C47B561A-4562-42F0-AF95-2F66A83FB070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30B4BEF-8299-480F-B057-B1B0415C545D}" type="pres">
      <dgm:prSet presAssocID="{C1AA3FBA-D43E-4D4F-A807-2B45A13C38C1}" presName="centerShape" presStyleLbl="node0" presStyleIdx="0" presStyleCnt="1" custScaleX="92766" custScaleY="55143" custLinFactNeighborX="8085" custLinFactNeighborY="333"/>
      <dgm:spPr/>
      <dgm:t>
        <a:bodyPr/>
        <a:lstStyle/>
        <a:p>
          <a:endParaRPr lang="ru-RU"/>
        </a:p>
      </dgm:t>
    </dgm:pt>
    <dgm:pt modelId="{9828088F-09C8-4BEF-ACBE-E2EEF3EA274B}" type="pres">
      <dgm:prSet presAssocID="{ABD52461-E04E-46A6-A402-C431617BF3F1}" presName="node" presStyleLbl="node1" presStyleIdx="0" presStyleCnt="4" custScaleX="208003" custScaleY="132404" custRadScaleRad="101392" custRadScaleInc="-7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F9DD62-C962-4688-A778-5410557D472D}" type="pres">
      <dgm:prSet presAssocID="{ABD52461-E04E-46A6-A402-C431617BF3F1}" presName="dummy" presStyleCnt="0"/>
      <dgm:spPr/>
    </dgm:pt>
    <dgm:pt modelId="{A8CC655B-9142-40EB-83CC-2085CDEDE2B9}" type="pres">
      <dgm:prSet presAssocID="{28F22CA5-9867-434C-9338-863B9B27C3E5}" presName="sibTrans" presStyleLbl="sibTrans2D1" presStyleIdx="0" presStyleCnt="4"/>
      <dgm:spPr/>
      <dgm:t>
        <a:bodyPr/>
        <a:lstStyle/>
        <a:p>
          <a:endParaRPr lang="ru-RU"/>
        </a:p>
      </dgm:t>
    </dgm:pt>
    <dgm:pt modelId="{C620B4F8-8C7B-4936-8EB6-EB490D6F3375}" type="pres">
      <dgm:prSet presAssocID="{23B73EB2-B6F6-4249-B203-ACE7D2BAD992}" presName="node" presStyleLbl="node1" presStyleIdx="1" presStyleCnt="4" custFlipHor="1" custScaleX="5381" custScaleY="598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C060B8-BFD0-4833-85B2-03DFFCDBE1E5}" type="pres">
      <dgm:prSet presAssocID="{23B73EB2-B6F6-4249-B203-ACE7D2BAD992}" presName="dummy" presStyleCnt="0"/>
      <dgm:spPr/>
    </dgm:pt>
    <dgm:pt modelId="{10951065-9055-43EE-A32B-3433D41EC07C}" type="pres">
      <dgm:prSet presAssocID="{E324B9C0-844A-402B-A1E4-749579A1B37A}" presName="sibTrans" presStyleLbl="sibTrans2D1" presStyleIdx="1" presStyleCnt="4"/>
      <dgm:spPr/>
      <dgm:t>
        <a:bodyPr/>
        <a:lstStyle/>
        <a:p>
          <a:endParaRPr lang="ru-RU"/>
        </a:p>
      </dgm:t>
    </dgm:pt>
    <dgm:pt modelId="{A2A91F24-84F3-4F13-839E-37C7DB3F62CB}" type="pres">
      <dgm:prSet presAssocID="{3048C4F1-06E8-487C-A525-9545B41CDB33}" presName="node" presStyleLbl="node1" presStyleIdx="2" presStyleCnt="4" custScaleX="186888" custScaleY="685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AC111F-79A6-4B47-8A04-6E27933B0B2C}" type="pres">
      <dgm:prSet presAssocID="{3048C4F1-06E8-487C-A525-9545B41CDB33}" presName="dummy" presStyleCnt="0"/>
      <dgm:spPr/>
    </dgm:pt>
    <dgm:pt modelId="{1D1336CC-31B1-48A5-A58F-78C268DAAB14}" type="pres">
      <dgm:prSet presAssocID="{C2AA0CA4-B1C5-4AB3-BE4C-7FD5E175A5F1}" presName="sibTrans" presStyleLbl="sibTrans2D1" presStyleIdx="2" presStyleCnt="4"/>
      <dgm:spPr/>
      <dgm:t>
        <a:bodyPr/>
        <a:lstStyle/>
        <a:p>
          <a:endParaRPr lang="ru-RU"/>
        </a:p>
      </dgm:t>
    </dgm:pt>
    <dgm:pt modelId="{ADD7D619-B49C-4906-A702-AEF9681CB7C0}" type="pres">
      <dgm:prSet presAssocID="{2C746D31-477F-4F9F-B5B7-0CD650425115}" presName="node" presStyleLbl="node1" presStyleIdx="3" presStyleCnt="4" custScaleX="183335" custScaleY="83367" custRadScaleRad="108043" custRadScaleInc="39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87E497-C3F3-45A4-9D24-034367A4B2D8}" type="pres">
      <dgm:prSet presAssocID="{2C746D31-477F-4F9F-B5B7-0CD650425115}" presName="dummy" presStyleCnt="0"/>
      <dgm:spPr/>
    </dgm:pt>
    <dgm:pt modelId="{4089494B-BD93-4061-9677-EC038C7EFD61}" type="pres">
      <dgm:prSet presAssocID="{0A0C64B1-CC8C-40CE-9402-C5E3E3517195}" presName="sibTrans" presStyleLbl="sibTrans2D1" presStyleIdx="3" presStyleCnt="4"/>
      <dgm:spPr/>
      <dgm:t>
        <a:bodyPr/>
        <a:lstStyle/>
        <a:p>
          <a:endParaRPr lang="ru-RU"/>
        </a:p>
      </dgm:t>
    </dgm:pt>
  </dgm:ptLst>
  <dgm:cxnLst>
    <dgm:cxn modelId="{3F17FD98-29A4-4BC8-9A2B-BFE8161688BA}" type="presOf" srcId="{0A0C64B1-CC8C-40CE-9402-C5E3E3517195}" destId="{4089494B-BD93-4061-9677-EC038C7EFD61}" srcOrd="0" destOrd="0" presId="urn:microsoft.com/office/officeart/2005/8/layout/radial6"/>
    <dgm:cxn modelId="{58B9AC11-19B9-44B0-9BEA-3E7D95BF8DCD}" type="presOf" srcId="{23B73EB2-B6F6-4249-B203-ACE7D2BAD992}" destId="{C620B4F8-8C7B-4936-8EB6-EB490D6F3375}" srcOrd="0" destOrd="0" presId="urn:microsoft.com/office/officeart/2005/8/layout/radial6"/>
    <dgm:cxn modelId="{A82F42B4-6843-4E47-84C0-271866D3AFB9}" type="presOf" srcId="{2C746D31-477F-4F9F-B5B7-0CD650425115}" destId="{ADD7D619-B49C-4906-A702-AEF9681CB7C0}" srcOrd="0" destOrd="0" presId="urn:microsoft.com/office/officeart/2005/8/layout/radial6"/>
    <dgm:cxn modelId="{71810312-57D2-4CD5-9411-8B1500EB7626}" type="presOf" srcId="{C47B561A-4562-42F0-AF95-2F66A83FB070}" destId="{8FAA72CF-B34D-42B0-A56D-F74D7E4D760D}" srcOrd="0" destOrd="0" presId="urn:microsoft.com/office/officeart/2005/8/layout/radial6"/>
    <dgm:cxn modelId="{FACC2A21-2C50-45B3-A500-41426CCEDE42}" type="presOf" srcId="{3048C4F1-06E8-487C-A525-9545B41CDB33}" destId="{A2A91F24-84F3-4F13-839E-37C7DB3F62CB}" srcOrd="0" destOrd="0" presId="urn:microsoft.com/office/officeart/2005/8/layout/radial6"/>
    <dgm:cxn modelId="{F7FE8170-23AC-4B6B-A45F-C3371EAA107C}" srcId="{C1AA3FBA-D43E-4D4F-A807-2B45A13C38C1}" destId="{2C746D31-477F-4F9F-B5B7-0CD650425115}" srcOrd="3" destOrd="0" parTransId="{C95157B7-C71D-4920-97AD-9329D661EC2E}" sibTransId="{0A0C64B1-CC8C-40CE-9402-C5E3E3517195}"/>
    <dgm:cxn modelId="{12DD6A82-94DC-4154-B9C5-818C36C5E136}" srcId="{C1AA3FBA-D43E-4D4F-A807-2B45A13C38C1}" destId="{3048C4F1-06E8-487C-A525-9545B41CDB33}" srcOrd="2" destOrd="0" parTransId="{6D680894-8D27-4690-8A04-BF303B641660}" sibTransId="{C2AA0CA4-B1C5-4AB3-BE4C-7FD5E175A5F1}"/>
    <dgm:cxn modelId="{1211E0C5-6758-4224-9D13-70A57D3DE16B}" srcId="{C1AA3FBA-D43E-4D4F-A807-2B45A13C38C1}" destId="{ABD52461-E04E-46A6-A402-C431617BF3F1}" srcOrd="0" destOrd="0" parTransId="{DE004524-D674-4276-8D9A-66E1E5D1C326}" sibTransId="{28F22CA5-9867-434C-9338-863B9B27C3E5}"/>
    <dgm:cxn modelId="{A0D71864-5BA1-4005-A74E-32355C28C808}" type="presOf" srcId="{C1AA3FBA-D43E-4D4F-A807-2B45A13C38C1}" destId="{930B4BEF-8299-480F-B057-B1B0415C545D}" srcOrd="0" destOrd="0" presId="urn:microsoft.com/office/officeart/2005/8/layout/radial6"/>
    <dgm:cxn modelId="{1C4D57F0-85DD-4411-98A6-FE8F3C509332}" srcId="{C1AA3FBA-D43E-4D4F-A807-2B45A13C38C1}" destId="{23B73EB2-B6F6-4249-B203-ACE7D2BAD992}" srcOrd="1" destOrd="0" parTransId="{FDEA9060-06A0-4788-8E6F-C297990180B0}" sibTransId="{E324B9C0-844A-402B-A1E4-749579A1B37A}"/>
    <dgm:cxn modelId="{885A27E6-DD22-486B-B6A2-1519FAE23CE8}" type="presOf" srcId="{ABD52461-E04E-46A6-A402-C431617BF3F1}" destId="{9828088F-09C8-4BEF-ACBE-E2EEF3EA274B}" srcOrd="0" destOrd="0" presId="urn:microsoft.com/office/officeart/2005/8/layout/radial6"/>
    <dgm:cxn modelId="{1E364899-0A73-4F95-94EB-308A31FF3EA9}" type="presOf" srcId="{E324B9C0-844A-402B-A1E4-749579A1B37A}" destId="{10951065-9055-43EE-A32B-3433D41EC07C}" srcOrd="0" destOrd="0" presId="urn:microsoft.com/office/officeart/2005/8/layout/radial6"/>
    <dgm:cxn modelId="{384AF671-F27C-4090-8215-41B1C7FE0ACC}" srcId="{C47B561A-4562-42F0-AF95-2F66A83FB070}" destId="{C1AA3FBA-D43E-4D4F-A807-2B45A13C38C1}" srcOrd="0" destOrd="0" parTransId="{E1479876-7549-48D9-BB19-7F6259B50495}" sibTransId="{FAA189A5-E947-40DC-B18D-D16CA9F1A324}"/>
    <dgm:cxn modelId="{9E5A6EA5-9A9F-41DC-986C-311FDC4B5483}" type="presOf" srcId="{28F22CA5-9867-434C-9338-863B9B27C3E5}" destId="{A8CC655B-9142-40EB-83CC-2085CDEDE2B9}" srcOrd="0" destOrd="0" presId="urn:microsoft.com/office/officeart/2005/8/layout/radial6"/>
    <dgm:cxn modelId="{A5D22A53-0B0F-4181-918E-6BD8447FC3F4}" type="presOf" srcId="{C2AA0CA4-B1C5-4AB3-BE4C-7FD5E175A5F1}" destId="{1D1336CC-31B1-48A5-A58F-78C268DAAB14}" srcOrd="0" destOrd="0" presId="urn:microsoft.com/office/officeart/2005/8/layout/radial6"/>
    <dgm:cxn modelId="{93488C69-198D-4341-A399-C5E9D827C5D9}" type="presParOf" srcId="{8FAA72CF-B34D-42B0-A56D-F74D7E4D760D}" destId="{930B4BEF-8299-480F-B057-B1B0415C545D}" srcOrd="0" destOrd="0" presId="urn:microsoft.com/office/officeart/2005/8/layout/radial6"/>
    <dgm:cxn modelId="{C0E194C9-DD58-4986-9F3E-B47D21BAFBC0}" type="presParOf" srcId="{8FAA72CF-B34D-42B0-A56D-F74D7E4D760D}" destId="{9828088F-09C8-4BEF-ACBE-E2EEF3EA274B}" srcOrd="1" destOrd="0" presId="urn:microsoft.com/office/officeart/2005/8/layout/radial6"/>
    <dgm:cxn modelId="{D2A5426B-60B4-4A8F-9CCA-1B5BD5DE7B91}" type="presParOf" srcId="{8FAA72CF-B34D-42B0-A56D-F74D7E4D760D}" destId="{76F9DD62-C962-4688-A778-5410557D472D}" srcOrd="2" destOrd="0" presId="urn:microsoft.com/office/officeart/2005/8/layout/radial6"/>
    <dgm:cxn modelId="{6CF0C66D-8509-46C2-8757-D1593590623E}" type="presParOf" srcId="{8FAA72CF-B34D-42B0-A56D-F74D7E4D760D}" destId="{A8CC655B-9142-40EB-83CC-2085CDEDE2B9}" srcOrd="3" destOrd="0" presId="urn:microsoft.com/office/officeart/2005/8/layout/radial6"/>
    <dgm:cxn modelId="{D4F5E629-AC4C-47FA-9EE8-D633D2263C68}" type="presParOf" srcId="{8FAA72CF-B34D-42B0-A56D-F74D7E4D760D}" destId="{C620B4F8-8C7B-4936-8EB6-EB490D6F3375}" srcOrd="4" destOrd="0" presId="urn:microsoft.com/office/officeart/2005/8/layout/radial6"/>
    <dgm:cxn modelId="{80F2BB3E-A625-41B2-B7E8-30451FCF4BF9}" type="presParOf" srcId="{8FAA72CF-B34D-42B0-A56D-F74D7E4D760D}" destId="{4EC060B8-BFD0-4833-85B2-03DFFCDBE1E5}" srcOrd="5" destOrd="0" presId="urn:microsoft.com/office/officeart/2005/8/layout/radial6"/>
    <dgm:cxn modelId="{31C0B4EA-7272-44F7-9BF9-E8924C69A495}" type="presParOf" srcId="{8FAA72CF-B34D-42B0-A56D-F74D7E4D760D}" destId="{10951065-9055-43EE-A32B-3433D41EC07C}" srcOrd="6" destOrd="0" presId="urn:microsoft.com/office/officeart/2005/8/layout/radial6"/>
    <dgm:cxn modelId="{88406F2C-4528-4E22-B9FA-CDE95CD86204}" type="presParOf" srcId="{8FAA72CF-B34D-42B0-A56D-F74D7E4D760D}" destId="{A2A91F24-84F3-4F13-839E-37C7DB3F62CB}" srcOrd="7" destOrd="0" presId="urn:microsoft.com/office/officeart/2005/8/layout/radial6"/>
    <dgm:cxn modelId="{2D36E5C8-78FF-4F91-B721-2B8B16DCC568}" type="presParOf" srcId="{8FAA72CF-B34D-42B0-A56D-F74D7E4D760D}" destId="{64AC111F-79A6-4B47-8A04-6E27933B0B2C}" srcOrd="8" destOrd="0" presId="urn:microsoft.com/office/officeart/2005/8/layout/radial6"/>
    <dgm:cxn modelId="{C7DF9746-B424-47E9-9073-1B89B021E1CD}" type="presParOf" srcId="{8FAA72CF-B34D-42B0-A56D-F74D7E4D760D}" destId="{1D1336CC-31B1-48A5-A58F-78C268DAAB14}" srcOrd="9" destOrd="0" presId="urn:microsoft.com/office/officeart/2005/8/layout/radial6"/>
    <dgm:cxn modelId="{D642C841-D232-4FC7-8BF0-A1DE8F5A0FB2}" type="presParOf" srcId="{8FAA72CF-B34D-42B0-A56D-F74D7E4D760D}" destId="{ADD7D619-B49C-4906-A702-AEF9681CB7C0}" srcOrd="10" destOrd="0" presId="urn:microsoft.com/office/officeart/2005/8/layout/radial6"/>
    <dgm:cxn modelId="{14E99626-A64C-4E48-B5AA-852204EB0202}" type="presParOf" srcId="{8FAA72CF-B34D-42B0-A56D-F74D7E4D760D}" destId="{A187E497-C3F3-45A4-9D24-034367A4B2D8}" srcOrd="11" destOrd="0" presId="urn:microsoft.com/office/officeart/2005/8/layout/radial6"/>
    <dgm:cxn modelId="{0966B877-2597-49F5-86BC-A3DAB746B980}" type="presParOf" srcId="{8FAA72CF-B34D-42B0-A56D-F74D7E4D760D}" destId="{4089494B-BD93-4061-9677-EC038C7EFD61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47B561A-4562-42F0-AF95-2F66A83FB070}" type="doc">
      <dgm:prSet loTypeId="urn:microsoft.com/office/officeart/2005/8/layout/radial6" loCatId="cycle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C1AA3FBA-D43E-4D4F-A807-2B45A13C38C1}">
      <dgm:prSet phldrT="[Текст]" custT="1"/>
      <dgm:spPr/>
      <dgm:t>
        <a:bodyPr/>
        <a:lstStyle/>
        <a:p>
          <a:r>
            <a:rPr lang="ru-RU" sz="1800" b="1" dirty="0" smtClean="0"/>
            <a:t>Цвето-терапия</a:t>
          </a:r>
          <a:endParaRPr lang="ru-RU" sz="1800" b="1" dirty="0"/>
        </a:p>
      </dgm:t>
    </dgm:pt>
    <dgm:pt modelId="{E1479876-7549-48D9-BB19-7F6259B50495}" type="parTrans" cxnId="{384AF671-F27C-4090-8215-41B1C7FE0ACC}">
      <dgm:prSet/>
      <dgm:spPr/>
      <dgm:t>
        <a:bodyPr/>
        <a:lstStyle/>
        <a:p>
          <a:endParaRPr lang="ru-RU"/>
        </a:p>
      </dgm:t>
    </dgm:pt>
    <dgm:pt modelId="{FAA189A5-E947-40DC-B18D-D16CA9F1A324}" type="sibTrans" cxnId="{384AF671-F27C-4090-8215-41B1C7FE0ACC}">
      <dgm:prSet/>
      <dgm:spPr/>
      <dgm:t>
        <a:bodyPr/>
        <a:lstStyle/>
        <a:p>
          <a:endParaRPr lang="ru-RU"/>
        </a:p>
      </dgm:t>
    </dgm:pt>
    <dgm:pt modelId="{ABD52461-E04E-46A6-A402-C431617BF3F1}">
      <dgm:prSet phldrT="[Текст]" custT="1"/>
      <dgm:spPr/>
      <dgm:t>
        <a:bodyPr/>
        <a:lstStyle/>
        <a:p>
          <a:r>
            <a:rPr lang="ru-RU" sz="1600" b="1" dirty="0" smtClean="0"/>
            <a:t>Использование метода психологом в сенсорной комнате</a:t>
          </a:r>
          <a:endParaRPr lang="ru-RU" sz="1600" b="1" dirty="0"/>
        </a:p>
      </dgm:t>
    </dgm:pt>
    <dgm:pt modelId="{DE004524-D674-4276-8D9A-66E1E5D1C326}" type="parTrans" cxnId="{1211E0C5-6758-4224-9D13-70A57D3DE16B}">
      <dgm:prSet/>
      <dgm:spPr/>
      <dgm:t>
        <a:bodyPr/>
        <a:lstStyle/>
        <a:p>
          <a:endParaRPr lang="ru-RU"/>
        </a:p>
      </dgm:t>
    </dgm:pt>
    <dgm:pt modelId="{28F22CA5-9867-434C-9338-863B9B27C3E5}" type="sibTrans" cxnId="{1211E0C5-6758-4224-9D13-70A57D3DE16B}">
      <dgm:prSet/>
      <dgm:spPr/>
      <dgm:t>
        <a:bodyPr/>
        <a:lstStyle/>
        <a:p>
          <a:endParaRPr lang="ru-RU" dirty="0"/>
        </a:p>
      </dgm:t>
    </dgm:pt>
    <dgm:pt modelId="{3048C4F1-06E8-487C-A525-9545B41CDB33}">
      <dgm:prSet phldrT="[Текст]" custT="1"/>
      <dgm:spPr/>
      <dgm:t>
        <a:bodyPr/>
        <a:lstStyle/>
        <a:p>
          <a:r>
            <a:rPr lang="ru-RU" sz="1600" b="1" dirty="0" smtClean="0"/>
            <a:t>Использование метода логопедом</a:t>
          </a:r>
          <a:endParaRPr lang="ru-RU" sz="1600" b="1" dirty="0"/>
        </a:p>
      </dgm:t>
    </dgm:pt>
    <dgm:pt modelId="{6D680894-8D27-4690-8A04-BF303B641660}" type="parTrans" cxnId="{12DD6A82-94DC-4154-B9C5-818C36C5E136}">
      <dgm:prSet/>
      <dgm:spPr/>
      <dgm:t>
        <a:bodyPr/>
        <a:lstStyle/>
        <a:p>
          <a:endParaRPr lang="ru-RU"/>
        </a:p>
      </dgm:t>
    </dgm:pt>
    <dgm:pt modelId="{C2AA0CA4-B1C5-4AB3-BE4C-7FD5E175A5F1}" type="sibTrans" cxnId="{12DD6A82-94DC-4154-B9C5-818C36C5E136}">
      <dgm:prSet/>
      <dgm:spPr/>
      <dgm:t>
        <a:bodyPr/>
        <a:lstStyle/>
        <a:p>
          <a:endParaRPr lang="ru-RU" dirty="0"/>
        </a:p>
      </dgm:t>
    </dgm:pt>
    <dgm:pt modelId="{932F4C7D-D758-4EE6-BBAE-C6DBCC7BF281}">
      <dgm:prSet/>
      <dgm:spPr/>
      <dgm:t>
        <a:bodyPr/>
        <a:lstStyle/>
        <a:p>
          <a:endParaRPr lang="ru-RU"/>
        </a:p>
      </dgm:t>
    </dgm:pt>
    <dgm:pt modelId="{8DEAB400-D5CB-4F1D-85B7-F941E23652E0}" type="parTrans" cxnId="{9FF9B75B-7DEA-4358-8A47-ED35A76F431B}">
      <dgm:prSet/>
      <dgm:spPr/>
      <dgm:t>
        <a:bodyPr/>
        <a:lstStyle/>
        <a:p>
          <a:endParaRPr lang="ru-RU"/>
        </a:p>
      </dgm:t>
    </dgm:pt>
    <dgm:pt modelId="{5E5C46FB-AE5D-4CC8-869F-C284CFE0AD06}" type="sibTrans" cxnId="{9FF9B75B-7DEA-4358-8A47-ED35A76F431B}">
      <dgm:prSet/>
      <dgm:spPr/>
      <dgm:t>
        <a:bodyPr/>
        <a:lstStyle/>
        <a:p>
          <a:endParaRPr lang="ru-RU"/>
        </a:p>
      </dgm:t>
    </dgm:pt>
    <dgm:pt modelId="{D382DD4A-125A-49FE-BF41-166681F38583}">
      <dgm:prSet/>
      <dgm:spPr/>
      <dgm:t>
        <a:bodyPr/>
        <a:lstStyle/>
        <a:p>
          <a:endParaRPr lang="ru-RU"/>
        </a:p>
      </dgm:t>
    </dgm:pt>
    <dgm:pt modelId="{3DA1CA96-ED6B-491A-82C6-7E6CD118F692}" type="parTrans" cxnId="{00834BC0-2F76-49A3-A56D-09195F951D91}">
      <dgm:prSet/>
      <dgm:spPr/>
      <dgm:t>
        <a:bodyPr/>
        <a:lstStyle/>
        <a:p>
          <a:endParaRPr lang="ru-RU"/>
        </a:p>
      </dgm:t>
    </dgm:pt>
    <dgm:pt modelId="{22C8C06B-EAEF-4C8F-8046-7AC0322B4A21}" type="sibTrans" cxnId="{00834BC0-2F76-49A3-A56D-09195F951D91}">
      <dgm:prSet/>
      <dgm:spPr/>
      <dgm:t>
        <a:bodyPr/>
        <a:lstStyle/>
        <a:p>
          <a:endParaRPr lang="ru-RU"/>
        </a:p>
      </dgm:t>
    </dgm:pt>
    <dgm:pt modelId="{633A4905-21D0-4557-B8E3-4FC542584811}">
      <dgm:prSet/>
      <dgm:spPr/>
      <dgm:t>
        <a:bodyPr/>
        <a:lstStyle/>
        <a:p>
          <a:endParaRPr lang="ru-RU"/>
        </a:p>
      </dgm:t>
    </dgm:pt>
    <dgm:pt modelId="{EA400DD1-2F5A-436D-BB47-97BA680601FA}" type="parTrans" cxnId="{286A9305-CE89-47BA-B2A6-79CD24AF662B}">
      <dgm:prSet/>
      <dgm:spPr/>
      <dgm:t>
        <a:bodyPr/>
        <a:lstStyle/>
        <a:p>
          <a:endParaRPr lang="ru-RU"/>
        </a:p>
      </dgm:t>
    </dgm:pt>
    <dgm:pt modelId="{30283801-4C48-4006-AA26-D5E308BC419D}" type="sibTrans" cxnId="{286A9305-CE89-47BA-B2A6-79CD24AF662B}">
      <dgm:prSet/>
      <dgm:spPr/>
      <dgm:t>
        <a:bodyPr/>
        <a:lstStyle/>
        <a:p>
          <a:endParaRPr lang="ru-RU"/>
        </a:p>
      </dgm:t>
    </dgm:pt>
    <dgm:pt modelId="{3C6FF85D-1A0D-435E-BD51-BBBD5BD9C253}">
      <dgm:prSet custT="1"/>
      <dgm:spPr/>
      <dgm:t>
        <a:bodyPr/>
        <a:lstStyle/>
        <a:p>
          <a:r>
            <a:rPr lang="ru-RU" sz="1600" b="1" dirty="0" smtClean="0"/>
            <a:t> Использование цветотерапев-тического устройства</a:t>
          </a:r>
        </a:p>
      </dgm:t>
    </dgm:pt>
    <dgm:pt modelId="{C9C841D0-4113-4F6D-9552-C8184F0567F4}" type="parTrans" cxnId="{8C6F25BD-6145-4358-8E96-94F43D5F680D}">
      <dgm:prSet/>
      <dgm:spPr/>
      <dgm:t>
        <a:bodyPr/>
        <a:lstStyle/>
        <a:p>
          <a:endParaRPr lang="ru-RU"/>
        </a:p>
      </dgm:t>
    </dgm:pt>
    <dgm:pt modelId="{D38088A4-304C-4E80-BD35-FAC9E994BCC3}" type="sibTrans" cxnId="{8C6F25BD-6145-4358-8E96-94F43D5F680D}">
      <dgm:prSet/>
      <dgm:spPr/>
      <dgm:t>
        <a:bodyPr/>
        <a:lstStyle/>
        <a:p>
          <a:endParaRPr lang="ru-RU"/>
        </a:p>
      </dgm:t>
    </dgm:pt>
    <dgm:pt modelId="{467951F3-3764-4719-8C6D-18474115994B}">
      <dgm:prSet custT="1"/>
      <dgm:spPr/>
      <dgm:t>
        <a:bodyPr/>
        <a:lstStyle/>
        <a:p>
          <a:r>
            <a:rPr lang="ru-RU" sz="1600" b="1" dirty="0" smtClean="0"/>
            <a:t>Интерьерные решения</a:t>
          </a:r>
        </a:p>
      </dgm:t>
    </dgm:pt>
    <dgm:pt modelId="{DF3B6884-0803-456A-8541-C8101F9E2D05}" type="parTrans" cxnId="{902271C8-A2C1-4F28-8A4B-30EC44F800D8}">
      <dgm:prSet/>
      <dgm:spPr/>
      <dgm:t>
        <a:bodyPr/>
        <a:lstStyle/>
        <a:p>
          <a:endParaRPr lang="ru-RU"/>
        </a:p>
      </dgm:t>
    </dgm:pt>
    <dgm:pt modelId="{CE255EF0-67E2-4868-A25E-E5E8901E4A6C}" type="sibTrans" cxnId="{902271C8-A2C1-4F28-8A4B-30EC44F800D8}">
      <dgm:prSet/>
      <dgm:spPr/>
      <dgm:t>
        <a:bodyPr/>
        <a:lstStyle/>
        <a:p>
          <a:endParaRPr lang="ru-RU"/>
        </a:p>
      </dgm:t>
    </dgm:pt>
    <dgm:pt modelId="{975E6D2D-FAB1-4219-8046-61EF56018EE5}">
      <dgm:prSet custT="1"/>
      <dgm:spPr/>
      <dgm:t>
        <a:bodyPr/>
        <a:lstStyle/>
        <a:p>
          <a:r>
            <a:rPr lang="ru-RU" sz="1600" b="1" dirty="0" smtClean="0"/>
            <a:t>Физиотерапия (водолечение  + хромотерапия)</a:t>
          </a:r>
          <a:endParaRPr lang="ru-RU" sz="1600" b="1" dirty="0"/>
        </a:p>
      </dgm:t>
    </dgm:pt>
    <dgm:pt modelId="{0743D25C-7A53-4878-921D-D14CBFCC50B8}" type="parTrans" cxnId="{E192D2F0-F6BE-4B86-9301-6D6092B27D2D}">
      <dgm:prSet/>
      <dgm:spPr/>
      <dgm:t>
        <a:bodyPr/>
        <a:lstStyle/>
        <a:p>
          <a:endParaRPr lang="ru-RU"/>
        </a:p>
      </dgm:t>
    </dgm:pt>
    <dgm:pt modelId="{CC9CEE40-ECCF-4B7F-8846-91B2DA23A39C}" type="sibTrans" cxnId="{E192D2F0-F6BE-4B86-9301-6D6092B27D2D}">
      <dgm:prSet/>
      <dgm:spPr/>
      <dgm:t>
        <a:bodyPr/>
        <a:lstStyle/>
        <a:p>
          <a:endParaRPr lang="ru-RU"/>
        </a:p>
      </dgm:t>
    </dgm:pt>
    <dgm:pt modelId="{8FAA72CF-B34D-42B0-A56D-F74D7E4D760D}" type="pres">
      <dgm:prSet presAssocID="{C47B561A-4562-42F0-AF95-2F66A83FB070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30B4BEF-8299-480F-B057-B1B0415C545D}" type="pres">
      <dgm:prSet presAssocID="{C1AA3FBA-D43E-4D4F-A807-2B45A13C38C1}" presName="centerShape" presStyleLbl="node0" presStyleIdx="0" presStyleCnt="1" custScaleX="71596" custScaleY="44373" custLinFactNeighborX="-4461" custLinFactNeighborY="-2271"/>
      <dgm:spPr/>
      <dgm:t>
        <a:bodyPr/>
        <a:lstStyle/>
        <a:p>
          <a:endParaRPr lang="ru-RU"/>
        </a:p>
      </dgm:t>
    </dgm:pt>
    <dgm:pt modelId="{9828088F-09C8-4BEF-ACBE-E2EEF3EA274B}" type="pres">
      <dgm:prSet presAssocID="{ABD52461-E04E-46A6-A402-C431617BF3F1}" presName="node" presStyleLbl="node1" presStyleIdx="0" presStyleCnt="5" custScaleX="180970" custScaleY="113644" custRadScaleRad="101392" custRadScaleInc="-7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F9DD62-C962-4688-A778-5410557D472D}" type="pres">
      <dgm:prSet presAssocID="{ABD52461-E04E-46A6-A402-C431617BF3F1}" presName="dummy" presStyleCnt="0"/>
      <dgm:spPr/>
    </dgm:pt>
    <dgm:pt modelId="{A8CC655B-9142-40EB-83CC-2085CDEDE2B9}" type="pres">
      <dgm:prSet presAssocID="{28F22CA5-9867-434C-9338-863B9B27C3E5}" presName="sibTrans" presStyleLbl="sibTrans2D1" presStyleIdx="0" presStyleCnt="5" custLinFactNeighborX="813" custLinFactNeighborY="-319"/>
      <dgm:spPr/>
      <dgm:t>
        <a:bodyPr/>
        <a:lstStyle/>
        <a:p>
          <a:endParaRPr lang="ru-RU"/>
        </a:p>
      </dgm:t>
    </dgm:pt>
    <dgm:pt modelId="{6A43BC74-EEE4-4456-B87B-994593C5F17B}" type="pres">
      <dgm:prSet presAssocID="{3C6FF85D-1A0D-435E-BD51-BBBD5BD9C253}" presName="node" presStyleLbl="node1" presStyleIdx="1" presStyleCnt="5" custScaleX="179905" custScaleY="92009" custRadScaleRad="87129" custRadScaleInc="26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FE11CF-9C20-4A3D-935B-81384AB27242}" type="pres">
      <dgm:prSet presAssocID="{3C6FF85D-1A0D-435E-BD51-BBBD5BD9C253}" presName="dummy" presStyleCnt="0"/>
      <dgm:spPr/>
    </dgm:pt>
    <dgm:pt modelId="{0FAADDE6-21EA-443C-AAEC-F98E13358699}" type="pres">
      <dgm:prSet presAssocID="{D38088A4-304C-4E80-BD35-FAC9E994BCC3}" presName="sibTrans" presStyleLbl="sibTrans2D1" presStyleIdx="1" presStyleCnt="5"/>
      <dgm:spPr/>
      <dgm:t>
        <a:bodyPr/>
        <a:lstStyle/>
        <a:p>
          <a:endParaRPr lang="ru-RU"/>
        </a:p>
      </dgm:t>
    </dgm:pt>
    <dgm:pt modelId="{1ABC6EEE-28D9-4A4B-B715-A97DA01924CA}" type="pres">
      <dgm:prSet presAssocID="{467951F3-3764-4719-8C6D-18474115994B}" presName="node" presStyleLbl="node1" presStyleIdx="2" presStyleCnt="5" custScaleX="157355" custScaleY="64238" custRadScaleRad="96136" custRadScaleInc="-765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72FAF8-3E1F-4D2B-8D35-E59D8FCF35AB}" type="pres">
      <dgm:prSet presAssocID="{467951F3-3764-4719-8C6D-18474115994B}" presName="dummy" presStyleCnt="0"/>
      <dgm:spPr/>
    </dgm:pt>
    <dgm:pt modelId="{09E8D731-AE53-4EBA-9941-FCDFAF700627}" type="pres">
      <dgm:prSet presAssocID="{CE255EF0-67E2-4868-A25E-E5E8901E4A6C}" presName="sibTrans" presStyleLbl="sibTrans2D1" presStyleIdx="2" presStyleCnt="5"/>
      <dgm:spPr/>
      <dgm:t>
        <a:bodyPr/>
        <a:lstStyle/>
        <a:p>
          <a:endParaRPr lang="ru-RU"/>
        </a:p>
      </dgm:t>
    </dgm:pt>
    <dgm:pt modelId="{F7F9C08A-7BD4-44B5-A7A7-197D1E35B350}" type="pres">
      <dgm:prSet presAssocID="{975E6D2D-FAB1-4219-8046-61EF56018EE5}" presName="node" presStyleLbl="node1" presStyleIdx="3" presStyleCnt="5" custScaleX="181335" custScaleY="77647" custRadScaleRad="91307" custRadScaleInc="575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90F277-E8E6-446C-A86E-B911AF75EEEE}" type="pres">
      <dgm:prSet presAssocID="{975E6D2D-FAB1-4219-8046-61EF56018EE5}" presName="dummy" presStyleCnt="0"/>
      <dgm:spPr/>
    </dgm:pt>
    <dgm:pt modelId="{A88E1E0E-2E29-4771-AF09-2B89EAB533A6}" type="pres">
      <dgm:prSet presAssocID="{CC9CEE40-ECCF-4B7F-8846-91B2DA23A39C}" presName="sibTrans" presStyleLbl="sibTrans2D1" presStyleIdx="3" presStyleCnt="5"/>
      <dgm:spPr/>
      <dgm:t>
        <a:bodyPr/>
        <a:lstStyle/>
        <a:p>
          <a:endParaRPr lang="ru-RU"/>
        </a:p>
      </dgm:t>
    </dgm:pt>
    <dgm:pt modelId="{A2A91F24-84F3-4F13-839E-37C7DB3F62CB}" type="pres">
      <dgm:prSet presAssocID="{3048C4F1-06E8-487C-A525-9545B41CDB33}" presName="node" presStyleLbl="node1" presStyleIdx="4" presStyleCnt="5" custScaleX="173146" custScaleY="71086" custRadScaleRad="97323" custRadScaleInc="458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AC111F-79A6-4B47-8A04-6E27933B0B2C}" type="pres">
      <dgm:prSet presAssocID="{3048C4F1-06E8-487C-A525-9545B41CDB33}" presName="dummy" presStyleCnt="0"/>
      <dgm:spPr/>
    </dgm:pt>
    <dgm:pt modelId="{1D1336CC-31B1-48A5-A58F-78C268DAAB14}" type="pres">
      <dgm:prSet presAssocID="{C2AA0CA4-B1C5-4AB3-BE4C-7FD5E175A5F1}" presName="sibTrans" presStyleLbl="sibTrans2D1" presStyleIdx="4" presStyleCnt="5"/>
      <dgm:spPr/>
      <dgm:t>
        <a:bodyPr/>
        <a:lstStyle/>
        <a:p>
          <a:endParaRPr lang="ru-RU"/>
        </a:p>
      </dgm:t>
    </dgm:pt>
  </dgm:ptLst>
  <dgm:cxnLst>
    <dgm:cxn modelId="{4ED1E171-FA79-4F19-A6F5-04F4632E17AA}" type="presOf" srcId="{D38088A4-304C-4E80-BD35-FAC9E994BCC3}" destId="{0FAADDE6-21EA-443C-AAEC-F98E13358699}" srcOrd="0" destOrd="0" presId="urn:microsoft.com/office/officeart/2005/8/layout/radial6"/>
    <dgm:cxn modelId="{889BB715-8565-4B37-9B79-AF270949C611}" type="presOf" srcId="{28F22CA5-9867-434C-9338-863B9B27C3E5}" destId="{A8CC655B-9142-40EB-83CC-2085CDEDE2B9}" srcOrd="0" destOrd="0" presId="urn:microsoft.com/office/officeart/2005/8/layout/radial6"/>
    <dgm:cxn modelId="{E5B1E680-26A7-4F16-8100-2FD652324D6A}" type="presOf" srcId="{3048C4F1-06E8-487C-A525-9545B41CDB33}" destId="{A2A91F24-84F3-4F13-839E-37C7DB3F62CB}" srcOrd="0" destOrd="0" presId="urn:microsoft.com/office/officeart/2005/8/layout/radial6"/>
    <dgm:cxn modelId="{CE977E8D-6F50-4974-98C2-2F6FB268D3F2}" type="presOf" srcId="{CE255EF0-67E2-4868-A25E-E5E8901E4A6C}" destId="{09E8D731-AE53-4EBA-9941-FCDFAF700627}" srcOrd="0" destOrd="0" presId="urn:microsoft.com/office/officeart/2005/8/layout/radial6"/>
    <dgm:cxn modelId="{00834BC0-2F76-49A3-A56D-09195F951D91}" srcId="{C47B561A-4562-42F0-AF95-2F66A83FB070}" destId="{D382DD4A-125A-49FE-BF41-166681F38583}" srcOrd="2" destOrd="0" parTransId="{3DA1CA96-ED6B-491A-82C6-7E6CD118F692}" sibTransId="{22C8C06B-EAEF-4C8F-8046-7AC0322B4A21}"/>
    <dgm:cxn modelId="{3B9A773A-1B6E-40CF-847D-82C1C1FD25CB}" type="presOf" srcId="{ABD52461-E04E-46A6-A402-C431617BF3F1}" destId="{9828088F-09C8-4BEF-ACBE-E2EEF3EA274B}" srcOrd="0" destOrd="0" presId="urn:microsoft.com/office/officeart/2005/8/layout/radial6"/>
    <dgm:cxn modelId="{9FF9B75B-7DEA-4358-8A47-ED35A76F431B}" srcId="{C47B561A-4562-42F0-AF95-2F66A83FB070}" destId="{932F4C7D-D758-4EE6-BBAE-C6DBCC7BF281}" srcOrd="1" destOrd="0" parTransId="{8DEAB400-D5CB-4F1D-85B7-F941E23652E0}" sibTransId="{5E5C46FB-AE5D-4CC8-869F-C284CFE0AD06}"/>
    <dgm:cxn modelId="{EFAC6715-1299-4746-B417-3EF70C5EDEBE}" type="presOf" srcId="{C47B561A-4562-42F0-AF95-2F66A83FB070}" destId="{8FAA72CF-B34D-42B0-A56D-F74D7E4D760D}" srcOrd="0" destOrd="0" presId="urn:microsoft.com/office/officeart/2005/8/layout/radial6"/>
    <dgm:cxn modelId="{12DD6A82-94DC-4154-B9C5-818C36C5E136}" srcId="{C1AA3FBA-D43E-4D4F-A807-2B45A13C38C1}" destId="{3048C4F1-06E8-487C-A525-9545B41CDB33}" srcOrd="4" destOrd="0" parTransId="{6D680894-8D27-4690-8A04-BF303B641660}" sibTransId="{C2AA0CA4-B1C5-4AB3-BE4C-7FD5E175A5F1}"/>
    <dgm:cxn modelId="{1211E0C5-6758-4224-9D13-70A57D3DE16B}" srcId="{C1AA3FBA-D43E-4D4F-A807-2B45A13C38C1}" destId="{ABD52461-E04E-46A6-A402-C431617BF3F1}" srcOrd="0" destOrd="0" parTransId="{DE004524-D674-4276-8D9A-66E1E5D1C326}" sibTransId="{28F22CA5-9867-434C-9338-863B9B27C3E5}"/>
    <dgm:cxn modelId="{1AEC55E6-9AFB-4627-BEAC-FC3E545813DA}" type="presOf" srcId="{467951F3-3764-4719-8C6D-18474115994B}" destId="{1ABC6EEE-28D9-4A4B-B715-A97DA01924CA}" srcOrd="0" destOrd="0" presId="urn:microsoft.com/office/officeart/2005/8/layout/radial6"/>
    <dgm:cxn modelId="{E192D2F0-F6BE-4B86-9301-6D6092B27D2D}" srcId="{C1AA3FBA-D43E-4D4F-A807-2B45A13C38C1}" destId="{975E6D2D-FAB1-4219-8046-61EF56018EE5}" srcOrd="3" destOrd="0" parTransId="{0743D25C-7A53-4878-921D-D14CBFCC50B8}" sibTransId="{CC9CEE40-ECCF-4B7F-8846-91B2DA23A39C}"/>
    <dgm:cxn modelId="{E3D11898-F844-4EB9-B0FD-6A0D42B966BC}" type="presOf" srcId="{3C6FF85D-1A0D-435E-BD51-BBBD5BD9C253}" destId="{6A43BC74-EEE4-4456-B87B-994593C5F17B}" srcOrd="0" destOrd="0" presId="urn:microsoft.com/office/officeart/2005/8/layout/radial6"/>
    <dgm:cxn modelId="{384AF671-F27C-4090-8215-41B1C7FE0ACC}" srcId="{C47B561A-4562-42F0-AF95-2F66A83FB070}" destId="{C1AA3FBA-D43E-4D4F-A807-2B45A13C38C1}" srcOrd="0" destOrd="0" parTransId="{E1479876-7549-48D9-BB19-7F6259B50495}" sibTransId="{FAA189A5-E947-40DC-B18D-D16CA9F1A324}"/>
    <dgm:cxn modelId="{166831E7-4EDF-4F05-B2E9-A32228FD1FA9}" type="presOf" srcId="{CC9CEE40-ECCF-4B7F-8846-91B2DA23A39C}" destId="{A88E1E0E-2E29-4771-AF09-2B89EAB533A6}" srcOrd="0" destOrd="0" presId="urn:microsoft.com/office/officeart/2005/8/layout/radial6"/>
    <dgm:cxn modelId="{286A9305-CE89-47BA-B2A6-79CD24AF662B}" srcId="{C47B561A-4562-42F0-AF95-2F66A83FB070}" destId="{633A4905-21D0-4557-B8E3-4FC542584811}" srcOrd="3" destOrd="0" parTransId="{EA400DD1-2F5A-436D-BB47-97BA680601FA}" sibTransId="{30283801-4C48-4006-AA26-D5E308BC419D}"/>
    <dgm:cxn modelId="{730B1789-5A91-437B-822D-4FF983B8F643}" type="presOf" srcId="{C1AA3FBA-D43E-4D4F-A807-2B45A13C38C1}" destId="{930B4BEF-8299-480F-B057-B1B0415C545D}" srcOrd="0" destOrd="0" presId="urn:microsoft.com/office/officeart/2005/8/layout/radial6"/>
    <dgm:cxn modelId="{902271C8-A2C1-4F28-8A4B-30EC44F800D8}" srcId="{C1AA3FBA-D43E-4D4F-A807-2B45A13C38C1}" destId="{467951F3-3764-4719-8C6D-18474115994B}" srcOrd="2" destOrd="0" parTransId="{DF3B6884-0803-456A-8541-C8101F9E2D05}" sibTransId="{CE255EF0-67E2-4868-A25E-E5E8901E4A6C}"/>
    <dgm:cxn modelId="{350F7F60-A418-4504-AE97-01B09C172558}" type="presOf" srcId="{975E6D2D-FAB1-4219-8046-61EF56018EE5}" destId="{F7F9C08A-7BD4-44B5-A7A7-197D1E35B350}" srcOrd="0" destOrd="0" presId="urn:microsoft.com/office/officeart/2005/8/layout/radial6"/>
    <dgm:cxn modelId="{8C6F25BD-6145-4358-8E96-94F43D5F680D}" srcId="{C1AA3FBA-D43E-4D4F-A807-2B45A13C38C1}" destId="{3C6FF85D-1A0D-435E-BD51-BBBD5BD9C253}" srcOrd="1" destOrd="0" parTransId="{C9C841D0-4113-4F6D-9552-C8184F0567F4}" sibTransId="{D38088A4-304C-4E80-BD35-FAC9E994BCC3}"/>
    <dgm:cxn modelId="{2947B236-4D7F-47AE-8031-042512538E6F}" type="presOf" srcId="{C2AA0CA4-B1C5-4AB3-BE4C-7FD5E175A5F1}" destId="{1D1336CC-31B1-48A5-A58F-78C268DAAB14}" srcOrd="0" destOrd="0" presId="urn:microsoft.com/office/officeart/2005/8/layout/radial6"/>
    <dgm:cxn modelId="{4F2C0B2E-65DD-482B-A5D9-88214D8B6BAA}" type="presParOf" srcId="{8FAA72CF-B34D-42B0-A56D-F74D7E4D760D}" destId="{930B4BEF-8299-480F-B057-B1B0415C545D}" srcOrd="0" destOrd="0" presId="urn:microsoft.com/office/officeart/2005/8/layout/radial6"/>
    <dgm:cxn modelId="{4F53053D-3C70-44D5-B2CE-D8F6029D13AF}" type="presParOf" srcId="{8FAA72CF-B34D-42B0-A56D-F74D7E4D760D}" destId="{9828088F-09C8-4BEF-ACBE-E2EEF3EA274B}" srcOrd="1" destOrd="0" presId="urn:microsoft.com/office/officeart/2005/8/layout/radial6"/>
    <dgm:cxn modelId="{073DF9F1-331B-40F9-9067-772BE38EC77C}" type="presParOf" srcId="{8FAA72CF-B34D-42B0-A56D-F74D7E4D760D}" destId="{76F9DD62-C962-4688-A778-5410557D472D}" srcOrd="2" destOrd="0" presId="urn:microsoft.com/office/officeart/2005/8/layout/radial6"/>
    <dgm:cxn modelId="{DD0B3A74-3E22-4CB8-9523-7957240E4C73}" type="presParOf" srcId="{8FAA72CF-B34D-42B0-A56D-F74D7E4D760D}" destId="{A8CC655B-9142-40EB-83CC-2085CDEDE2B9}" srcOrd="3" destOrd="0" presId="urn:microsoft.com/office/officeart/2005/8/layout/radial6"/>
    <dgm:cxn modelId="{C83B6B23-49F1-4F97-89FB-F572961102C9}" type="presParOf" srcId="{8FAA72CF-B34D-42B0-A56D-F74D7E4D760D}" destId="{6A43BC74-EEE4-4456-B87B-994593C5F17B}" srcOrd="4" destOrd="0" presId="urn:microsoft.com/office/officeart/2005/8/layout/radial6"/>
    <dgm:cxn modelId="{3A46AFD4-1AF3-4C40-A443-DE0BB53E49AC}" type="presParOf" srcId="{8FAA72CF-B34D-42B0-A56D-F74D7E4D760D}" destId="{0FFE11CF-9C20-4A3D-935B-81384AB27242}" srcOrd="5" destOrd="0" presId="urn:microsoft.com/office/officeart/2005/8/layout/radial6"/>
    <dgm:cxn modelId="{44532A4F-44AB-4917-8A13-99120B20B9A2}" type="presParOf" srcId="{8FAA72CF-B34D-42B0-A56D-F74D7E4D760D}" destId="{0FAADDE6-21EA-443C-AAEC-F98E13358699}" srcOrd="6" destOrd="0" presId="urn:microsoft.com/office/officeart/2005/8/layout/radial6"/>
    <dgm:cxn modelId="{92074ECE-E9D9-4B7B-974D-D54AB9A26FC0}" type="presParOf" srcId="{8FAA72CF-B34D-42B0-A56D-F74D7E4D760D}" destId="{1ABC6EEE-28D9-4A4B-B715-A97DA01924CA}" srcOrd="7" destOrd="0" presId="urn:microsoft.com/office/officeart/2005/8/layout/radial6"/>
    <dgm:cxn modelId="{E220A977-BBB8-488D-B077-43880E638FAF}" type="presParOf" srcId="{8FAA72CF-B34D-42B0-A56D-F74D7E4D760D}" destId="{D472FAF8-3E1F-4D2B-8D35-E59D8FCF35AB}" srcOrd="8" destOrd="0" presId="urn:microsoft.com/office/officeart/2005/8/layout/radial6"/>
    <dgm:cxn modelId="{FAFCCC02-C5AE-47B7-B1E3-63C5D73338C6}" type="presParOf" srcId="{8FAA72CF-B34D-42B0-A56D-F74D7E4D760D}" destId="{09E8D731-AE53-4EBA-9941-FCDFAF700627}" srcOrd="9" destOrd="0" presId="urn:microsoft.com/office/officeart/2005/8/layout/radial6"/>
    <dgm:cxn modelId="{E4F0F1AE-7F8E-4EA9-ACFB-37F2792F11BE}" type="presParOf" srcId="{8FAA72CF-B34D-42B0-A56D-F74D7E4D760D}" destId="{F7F9C08A-7BD4-44B5-A7A7-197D1E35B350}" srcOrd="10" destOrd="0" presId="urn:microsoft.com/office/officeart/2005/8/layout/radial6"/>
    <dgm:cxn modelId="{30A84DC4-CEC2-4A1D-A31F-983F65B63C21}" type="presParOf" srcId="{8FAA72CF-B34D-42B0-A56D-F74D7E4D760D}" destId="{E990F277-E8E6-446C-A86E-B911AF75EEEE}" srcOrd="11" destOrd="0" presId="urn:microsoft.com/office/officeart/2005/8/layout/radial6"/>
    <dgm:cxn modelId="{69D2A0BE-9BCE-4DD1-B00C-C388A7D35087}" type="presParOf" srcId="{8FAA72CF-B34D-42B0-A56D-F74D7E4D760D}" destId="{A88E1E0E-2E29-4771-AF09-2B89EAB533A6}" srcOrd="12" destOrd="0" presId="urn:microsoft.com/office/officeart/2005/8/layout/radial6"/>
    <dgm:cxn modelId="{2313A38A-64FB-4618-B7D4-A1A256ABA8D5}" type="presParOf" srcId="{8FAA72CF-B34D-42B0-A56D-F74D7E4D760D}" destId="{A2A91F24-84F3-4F13-839E-37C7DB3F62CB}" srcOrd="13" destOrd="0" presId="urn:microsoft.com/office/officeart/2005/8/layout/radial6"/>
    <dgm:cxn modelId="{077CCBE4-BCF7-406D-8E0D-09738B8817EE}" type="presParOf" srcId="{8FAA72CF-B34D-42B0-A56D-F74D7E4D760D}" destId="{64AC111F-79A6-4B47-8A04-6E27933B0B2C}" srcOrd="14" destOrd="0" presId="urn:microsoft.com/office/officeart/2005/8/layout/radial6"/>
    <dgm:cxn modelId="{C14F8914-5820-4E68-AB12-091B1E441FA4}" type="presParOf" srcId="{8FAA72CF-B34D-42B0-A56D-F74D7E4D760D}" destId="{1D1336CC-31B1-48A5-A58F-78C268DAAB14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89494B-BD93-4061-9677-EC038C7EFD61}">
      <dsp:nvSpPr>
        <dsp:cNvPr id="0" name=""/>
        <dsp:cNvSpPr/>
      </dsp:nvSpPr>
      <dsp:spPr>
        <a:xfrm>
          <a:off x="871997" y="846640"/>
          <a:ext cx="3073245" cy="3073245"/>
        </a:xfrm>
        <a:prstGeom prst="blockArc">
          <a:avLst>
            <a:gd name="adj1" fmla="val 10828245"/>
            <a:gd name="adj2" fmla="val 16255487"/>
            <a:gd name="adj3" fmla="val 464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1336CC-31B1-48A5-A58F-78C268DAAB14}">
      <dsp:nvSpPr>
        <dsp:cNvPr id="0" name=""/>
        <dsp:cNvSpPr/>
      </dsp:nvSpPr>
      <dsp:spPr>
        <a:xfrm>
          <a:off x="871669" y="868022"/>
          <a:ext cx="3073245" cy="3073245"/>
        </a:xfrm>
        <a:prstGeom prst="blockArc">
          <a:avLst>
            <a:gd name="adj1" fmla="val 5330820"/>
            <a:gd name="adj2" fmla="val 10877224"/>
            <a:gd name="adj3" fmla="val 464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951065-9055-43EE-A32B-3433D41EC07C}">
      <dsp:nvSpPr>
        <dsp:cNvPr id="0" name=""/>
        <dsp:cNvSpPr/>
      </dsp:nvSpPr>
      <dsp:spPr>
        <a:xfrm>
          <a:off x="901872" y="867718"/>
          <a:ext cx="3073245" cy="3073245"/>
        </a:xfrm>
        <a:prstGeom prst="blockArc">
          <a:avLst>
            <a:gd name="adj1" fmla="val 0"/>
            <a:gd name="adj2" fmla="val 5400000"/>
            <a:gd name="adj3" fmla="val 464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CC655B-9142-40EB-83CC-2085CDEDE2B9}">
      <dsp:nvSpPr>
        <dsp:cNvPr id="0" name=""/>
        <dsp:cNvSpPr/>
      </dsp:nvSpPr>
      <dsp:spPr>
        <a:xfrm>
          <a:off x="902017" y="846824"/>
          <a:ext cx="3073245" cy="3073245"/>
        </a:xfrm>
        <a:prstGeom prst="blockArc">
          <a:avLst>
            <a:gd name="adj1" fmla="val 16186727"/>
            <a:gd name="adj2" fmla="val 47857"/>
            <a:gd name="adj3" fmla="val 464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0B4BEF-8299-480F-B057-B1B0415C545D}">
      <dsp:nvSpPr>
        <dsp:cNvPr id="0" name=""/>
        <dsp:cNvSpPr/>
      </dsp:nvSpPr>
      <dsp:spPr>
        <a:xfrm>
          <a:off x="2025079" y="2024317"/>
          <a:ext cx="1312246" cy="78004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Цвето-терапия</a:t>
          </a:r>
          <a:endParaRPr lang="ru-RU" sz="1800" b="1" kern="1200" dirty="0"/>
        </a:p>
      </dsp:txBody>
      <dsp:txXfrm>
        <a:off x="2217253" y="2138551"/>
        <a:ext cx="927898" cy="551572"/>
      </dsp:txXfrm>
    </dsp:sp>
    <dsp:sp modelId="{9828088F-09C8-4BEF-ACBE-E2EEF3EA274B}">
      <dsp:nvSpPr>
        <dsp:cNvPr id="0" name=""/>
        <dsp:cNvSpPr/>
      </dsp:nvSpPr>
      <dsp:spPr>
        <a:xfrm>
          <a:off x="1403018" y="226948"/>
          <a:ext cx="2059653" cy="131106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Использование метода психологом в сенсорной комнате</a:t>
          </a:r>
          <a:endParaRPr lang="ru-RU" sz="1600" b="1" kern="1200" dirty="0"/>
        </a:p>
      </dsp:txBody>
      <dsp:txXfrm>
        <a:off x="1704647" y="418950"/>
        <a:ext cx="1456395" cy="927065"/>
      </dsp:txXfrm>
    </dsp:sp>
    <dsp:sp modelId="{C620B4F8-8C7B-4936-8EB6-EB490D6F3375}">
      <dsp:nvSpPr>
        <dsp:cNvPr id="0" name=""/>
        <dsp:cNvSpPr/>
      </dsp:nvSpPr>
      <dsp:spPr>
        <a:xfrm flipH="1">
          <a:off x="3912828" y="2107879"/>
          <a:ext cx="53282" cy="59292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/>
        </a:p>
      </dsp:txBody>
      <dsp:txXfrm>
        <a:off x="3920631" y="2194711"/>
        <a:ext cx="37676" cy="419260"/>
      </dsp:txXfrm>
    </dsp:sp>
    <dsp:sp modelId="{A2A91F24-84F3-4F13-839E-37C7DB3F62CB}">
      <dsp:nvSpPr>
        <dsp:cNvPr id="0" name=""/>
        <dsp:cNvSpPr/>
      </dsp:nvSpPr>
      <dsp:spPr>
        <a:xfrm>
          <a:off x="1513208" y="3566112"/>
          <a:ext cx="1850572" cy="67840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Интерьерные решения</a:t>
          </a:r>
          <a:endParaRPr lang="ru-RU" sz="1600" b="1" kern="1200" dirty="0"/>
        </a:p>
      </dsp:txBody>
      <dsp:txXfrm>
        <a:off x="1784218" y="3665463"/>
        <a:ext cx="1308552" cy="479706"/>
      </dsp:txXfrm>
    </dsp:sp>
    <dsp:sp modelId="{ADD7D619-B49C-4906-A702-AEF9681CB7C0}">
      <dsp:nvSpPr>
        <dsp:cNvPr id="0" name=""/>
        <dsp:cNvSpPr/>
      </dsp:nvSpPr>
      <dsp:spPr>
        <a:xfrm>
          <a:off x="0" y="1958179"/>
          <a:ext cx="1815390" cy="82550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Водолечение (солевые ванны)</a:t>
          </a:r>
          <a:endParaRPr lang="ru-RU" sz="1600" b="1" kern="1200" dirty="0"/>
        </a:p>
      </dsp:txBody>
      <dsp:txXfrm>
        <a:off x="265858" y="2079071"/>
        <a:ext cx="1283674" cy="58371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1336CC-31B1-48A5-A58F-78C268DAAB14}">
      <dsp:nvSpPr>
        <dsp:cNvPr id="0" name=""/>
        <dsp:cNvSpPr/>
      </dsp:nvSpPr>
      <dsp:spPr>
        <a:xfrm>
          <a:off x="572962" y="590479"/>
          <a:ext cx="3677108" cy="3677108"/>
        </a:xfrm>
        <a:prstGeom prst="blockArc">
          <a:avLst>
            <a:gd name="adj1" fmla="val 12486809"/>
            <a:gd name="adj2" fmla="val 16083787"/>
            <a:gd name="adj3" fmla="val 4644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8E1E0E-2E29-4771-AF09-2B89EAB533A6}">
      <dsp:nvSpPr>
        <dsp:cNvPr id="0" name=""/>
        <dsp:cNvSpPr/>
      </dsp:nvSpPr>
      <dsp:spPr>
        <a:xfrm>
          <a:off x="627398" y="479568"/>
          <a:ext cx="3677108" cy="3677108"/>
        </a:xfrm>
        <a:prstGeom prst="blockArc">
          <a:avLst>
            <a:gd name="adj1" fmla="val 8360779"/>
            <a:gd name="adj2" fmla="val 12250258"/>
            <a:gd name="adj3" fmla="val 4644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E8D731-AE53-4EBA-9941-FCDFAF700627}">
      <dsp:nvSpPr>
        <dsp:cNvPr id="0" name=""/>
        <dsp:cNvSpPr/>
      </dsp:nvSpPr>
      <dsp:spPr>
        <a:xfrm>
          <a:off x="569131" y="414952"/>
          <a:ext cx="3677108" cy="3677108"/>
        </a:xfrm>
        <a:prstGeom prst="blockArc">
          <a:avLst>
            <a:gd name="adj1" fmla="val 2469786"/>
            <a:gd name="adj2" fmla="val 8194208"/>
            <a:gd name="adj3" fmla="val 4644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AADDE6-21EA-443C-AAEC-F98E13358699}">
      <dsp:nvSpPr>
        <dsp:cNvPr id="0" name=""/>
        <dsp:cNvSpPr/>
      </dsp:nvSpPr>
      <dsp:spPr>
        <a:xfrm>
          <a:off x="331768" y="760897"/>
          <a:ext cx="3677108" cy="3677108"/>
        </a:xfrm>
        <a:prstGeom prst="blockArc">
          <a:avLst>
            <a:gd name="adj1" fmla="val 20354173"/>
            <a:gd name="adj2" fmla="val 1664828"/>
            <a:gd name="adj3" fmla="val 4644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CC655B-9142-40EB-83CC-2085CDEDE2B9}">
      <dsp:nvSpPr>
        <dsp:cNvPr id="0" name=""/>
        <dsp:cNvSpPr/>
      </dsp:nvSpPr>
      <dsp:spPr>
        <a:xfrm>
          <a:off x="302633" y="563729"/>
          <a:ext cx="3677108" cy="3677108"/>
        </a:xfrm>
        <a:prstGeom prst="blockArc">
          <a:avLst>
            <a:gd name="adj1" fmla="val 16659885"/>
            <a:gd name="adj2" fmla="val 20726882"/>
            <a:gd name="adj3" fmla="val 4644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0B4BEF-8299-480F-B057-B1B0415C545D}">
      <dsp:nvSpPr>
        <dsp:cNvPr id="0" name=""/>
        <dsp:cNvSpPr/>
      </dsp:nvSpPr>
      <dsp:spPr>
        <a:xfrm>
          <a:off x="1589575" y="1972648"/>
          <a:ext cx="1212847" cy="75168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Цвето-терапия</a:t>
          </a:r>
          <a:endParaRPr lang="ru-RU" sz="1800" b="1" kern="1200" dirty="0"/>
        </a:p>
      </dsp:txBody>
      <dsp:txXfrm>
        <a:off x="1767192" y="2082730"/>
        <a:ext cx="857613" cy="531521"/>
      </dsp:txXfrm>
    </dsp:sp>
    <dsp:sp modelId="{9828088F-09C8-4BEF-ACBE-E2EEF3EA274B}">
      <dsp:nvSpPr>
        <dsp:cNvPr id="0" name=""/>
        <dsp:cNvSpPr/>
      </dsp:nvSpPr>
      <dsp:spPr>
        <a:xfrm>
          <a:off x="1277837" y="-39607"/>
          <a:ext cx="2145962" cy="134760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Использование метода психологом в сенсорной комнате</a:t>
          </a:r>
          <a:endParaRPr lang="ru-RU" sz="1600" b="1" kern="1200" dirty="0"/>
        </a:p>
      </dsp:txBody>
      <dsp:txXfrm>
        <a:off x="1592106" y="157745"/>
        <a:ext cx="1517424" cy="952899"/>
      </dsp:txXfrm>
    </dsp:sp>
    <dsp:sp modelId="{6A43BC74-EEE4-4456-B87B-994593C5F17B}">
      <dsp:nvSpPr>
        <dsp:cNvPr id="0" name=""/>
        <dsp:cNvSpPr/>
      </dsp:nvSpPr>
      <dsp:spPr>
        <a:xfrm>
          <a:off x="2782879" y="1417262"/>
          <a:ext cx="2133334" cy="109105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 Использование цветотерапев-тического устройства</a:t>
          </a:r>
        </a:p>
      </dsp:txBody>
      <dsp:txXfrm>
        <a:off x="3095299" y="1577043"/>
        <a:ext cx="1508494" cy="771491"/>
      </dsp:txXfrm>
    </dsp:sp>
    <dsp:sp modelId="{1ABC6EEE-28D9-4A4B-B715-A97DA01924CA}">
      <dsp:nvSpPr>
        <dsp:cNvPr id="0" name=""/>
        <dsp:cNvSpPr/>
      </dsp:nvSpPr>
      <dsp:spPr>
        <a:xfrm>
          <a:off x="2826716" y="3054682"/>
          <a:ext cx="1865933" cy="76174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Интерьерные решения</a:t>
          </a:r>
        </a:p>
      </dsp:txBody>
      <dsp:txXfrm>
        <a:off x="3099976" y="3166236"/>
        <a:ext cx="1319413" cy="538633"/>
      </dsp:txXfrm>
    </dsp:sp>
    <dsp:sp modelId="{F7F9C08A-7BD4-44B5-A7A7-197D1E35B350}">
      <dsp:nvSpPr>
        <dsp:cNvPr id="0" name=""/>
        <dsp:cNvSpPr/>
      </dsp:nvSpPr>
      <dsp:spPr>
        <a:xfrm>
          <a:off x="28353" y="3027729"/>
          <a:ext cx="2150291" cy="92074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Физиотерапия (водолечение  + хромотерапия)</a:t>
          </a:r>
          <a:endParaRPr lang="ru-RU" sz="1600" b="1" kern="1200" dirty="0"/>
        </a:p>
      </dsp:txBody>
      <dsp:txXfrm>
        <a:off x="343256" y="3162569"/>
        <a:ext cx="1520485" cy="651067"/>
      </dsp:txXfrm>
    </dsp:sp>
    <dsp:sp modelId="{A2A91F24-84F3-4F13-839E-37C7DB3F62CB}">
      <dsp:nvSpPr>
        <dsp:cNvPr id="0" name=""/>
        <dsp:cNvSpPr/>
      </dsp:nvSpPr>
      <dsp:spPr>
        <a:xfrm>
          <a:off x="-199057" y="1161313"/>
          <a:ext cx="2053185" cy="842945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Использование метода логопедом</a:t>
          </a:r>
          <a:endParaRPr lang="ru-RU" sz="1600" b="1" kern="1200" dirty="0"/>
        </a:p>
      </dsp:txBody>
      <dsp:txXfrm>
        <a:off x="101625" y="1284759"/>
        <a:ext cx="1451821" cy="5960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9DF9EE-C9D1-4C8B-86AD-BB7C2D311CB8}" type="datetimeFigureOut">
              <a:rPr lang="ru-RU" smtClean="0"/>
              <a:pPr/>
              <a:t>29.10.2023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E426B2-9C30-43D7-954A-74E1A78CFFA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1531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E426B2-9C30-43D7-954A-74E1A78CFFAF}" type="slidenum">
              <a:rPr lang="ru-RU" smtClean="0"/>
              <a:pPr/>
              <a:t>13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E426B2-9C30-43D7-954A-74E1A78CFFAF}" type="slidenum">
              <a:rPr lang="ru-RU" smtClean="0"/>
              <a:pPr/>
              <a:t>14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E426B2-9C30-43D7-954A-74E1A78CFFAF}" type="slidenum">
              <a:rPr lang="ru-RU" smtClean="0"/>
              <a:pPr/>
              <a:t>15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10/29/2023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chart" Target="../charts/chart2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19.jpeg"/><Relationship Id="rId4" Type="http://schemas.openxmlformats.org/officeDocument/2006/relationships/chart" Target="../charts/char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chart" Target="../charts/chart4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1" descr="C:\Users\LEV\Desktop\Animated-lights-on-multi-color-backg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pic>
        <p:nvPicPr>
          <p:cNvPr id="5" name="Picture 2" descr="C:\Users\IT\Desktop\логотип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9882"/>
            <a:ext cx="1925552" cy="1594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124200" y="304801"/>
            <a:ext cx="54864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ГОСУДАРСТВЕННОЕ БЮДЖЕТНОЕ УЧРЕЖДЕНИЕ</a:t>
            </a:r>
          </a:p>
          <a:p>
            <a:pPr algn="ctr"/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ЯМАЛО-НЕНЕЦКОГО АВТОНОМНОГО ОКРУГА</a:t>
            </a:r>
          </a:p>
          <a:p>
            <a:pPr algn="ctr"/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«РЕАБИЛИТАЦИОННЫЙ ЦЕНТР </a:t>
            </a:r>
          </a:p>
          <a:p>
            <a:pPr algn="ctr"/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«БОЛЬШОЙ ТАРАСКУЛЬ»</a:t>
            </a:r>
          </a:p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ГБУ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ЯНАО «РЦ «Большой Тараскуль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»</a:t>
            </a:r>
            <a:endParaRPr lang="ru-RU" dirty="0">
              <a:solidFill>
                <a:schemeClr val="tx2">
                  <a:lumMod val="7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55576" y="2276872"/>
            <a:ext cx="756084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/>
              <a:t>«Влияние цветотерапии на физическое и психологическое здоровье ребенка»</a:t>
            </a:r>
            <a:endParaRPr lang="ru-RU" sz="4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4572001"/>
            <a:ext cx="84249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Докладчики: </a:t>
            </a:r>
          </a:p>
          <a:p>
            <a:r>
              <a:rPr lang="ru-RU" sz="2400" b="1" dirty="0"/>
              <a:t>-</a:t>
            </a:r>
            <a:r>
              <a:rPr lang="ru-RU" sz="2400" b="1" dirty="0" smtClean="0"/>
              <a:t>педагог-психолог - </a:t>
            </a:r>
            <a:r>
              <a:rPr lang="ru-RU" sz="2400" dirty="0" smtClean="0"/>
              <a:t>Клименченко И.А.</a:t>
            </a:r>
          </a:p>
          <a:p>
            <a:r>
              <a:rPr lang="ru-RU" sz="2400" b="1" dirty="0" smtClean="0"/>
              <a:t>-логопед - </a:t>
            </a:r>
            <a:r>
              <a:rPr lang="ru-RU" sz="2400" dirty="0" smtClean="0"/>
              <a:t>Лосева Е.Ю.</a:t>
            </a:r>
          </a:p>
          <a:p>
            <a:r>
              <a:rPr lang="ru-RU" sz="2400" b="1" dirty="0" smtClean="0"/>
              <a:t>-врач-физиотерапевт - </a:t>
            </a:r>
            <a:r>
              <a:rPr lang="ru-RU" sz="2400" dirty="0" smtClean="0"/>
              <a:t>Смагина В.А.</a:t>
            </a:r>
          </a:p>
          <a:p>
            <a:r>
              <a:rPr lang="ru-RU" sz="2400" b="1" dirty="0"/>
              <a:t>-</a:t>
            </a:r>
            <a:r>
              <a:rPr lang="ru-RU" sz="2400" b="1" dirty="0" smtClean="0">
                <a:solidFill>
                  <a:prstClr val="black"/>
                </a:solidFill>
              </a:rPr>
              <a:t>зам.директора </a:t>
            </a:r>
            <a:r>
              <a:rPr lang="ru-RU" sz="2400" b="1" dirty="0">
                <a:solidFill>
                  <a:prstClr val="black"/>
                </a:solidFill>
              </a:rPr>
              <a:t>по мед.части </a:t>
            </a:r>
            <a:r>
              <a:rPr lang="ru-RU" sz="2400" b="1" dirty="0" smtClean="0">
                <a:solidFill>
                  <a:prstClr val="black"/>
                </a:solidFill>
              </a:rPr>
              <a:t>- </a:t>
            </a:r>
            <a:r>
              <a:rPr lang="ru-RU" sz="2400" dirty="0" smtClean="0">
                <a:solidFill>
                  <a:prstClr val="black"/>
                </a:solidFill>
              </a:rPr>
              <a:t>Сухарченко Г.И.</a:t>
            </a:r>
            <a:endParaRPr lang="ru-RU" sz="240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1" descr="C:\Users\LEV\Desktop\Animated-lights-on-multi-color-backg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2195736" y="296105"/>
            <a:ext cx="6840760" cy="2387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ts val="2880"/>
              </a:lnSpc>
              <a:spcAft>
                <a:spcPts val="1000"/>
              </a:spcAft>
            </a:pPr>
            <a:r>
              <a:rPr lang="ru-RU" sz="2400" b="1" dirty="0" smtClean="0">
                <a:solidFill>
                  <a:prstClr val="black"/>
                </a:solidFill>
                <a:latin typeface="+mj-lt"/>
                <a:ea typeface="Calibri"/>
                <a:cs typeface="Times New Roman" panose="02020603050405020304" pitchFamily="18" charset="0"/>
              </a:rPr>
              <a:t>ИСПОЛЬЗОВАНИЕ ЦВЕТОТЕРАПИИ ПЕДАГОГОМ-ПСИХОЛОГОМ В СЕНСОРНОЙ КОМНАТЕ</a:t>
            </a:r>
          </a:p>
          <a:p>
            <a:pPr algn="ctr">
              <a:lnSpc>
                <a:spcPts val="2880"/>
              </a:lnSpc>
              <a:spcAft>
                <a:spcPts val="1000"/>
              </a:spcAft>
            </a:pPr>
            <a:endParaRPr lang="ru-RU" sz="2400" b="1" dirty="0" smtClean="0">
              <a:solidFill>
                <a:prstClr val="black"/>
              </a:solidFill>
              <a:latin typeface="+mj-lt"/>
              <a:ea typeface="Calibri"/>
              <a:cs typeface="Times New Roman" panose="02020603050405020304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SimSun" pitchFamily="2" charset="-122"/>
                <a:cs typeface="Times New Roman" pitchFamily="18" charset="0"/>
              </a:rPr>
              <a:t>ЦВЕТОТЕРАПИЯ КАК МЕТОД РЕГУЛЯЦИИ 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SimSun" pitchFamily="2" charset="-122"/>
                <a:cs typeface="Times New Roman" pitchFamily="18" charset="0"/>
              </a:rPr>
              <a:t>ОТВРАЩЕНИЯ И ДЕТСКИХ СТРАХОВ К ПРИНЯТИЮ ПРОЦЕДУР ГРЯЗЕЛЕЧЕНИЯ </a:t>
            </a:r>
            <a:endParaRPr kumimoji="0" lang="ru-RU" altLang="zh-CN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2852936"/>
            <a:ext cx="871296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Отвращение </a:t>
            </a:r>
            <a:r>
              <a:rPr lang="ru-RU" sz="2400" dirty="0" smtClean="0"/>
              <a:t>– это выражение глубокой неприязни человека к чему или кому-либо. Люди испытывают ее к запахам, звукам, вкусам, а также к людям, их взглядам, убеждениям и поступкам. (Мокрова А.А.)</a:t>
            </a:r>
          </a:p>
          <a:p>
            <a:r>
              <a:rPr lang="ru-RU" sz="2400" b="1" dirty="0" smtClean="0"/>
              <a:t>Страх</a:t>
            </a:r>
            <a:r>
              <a:rPr lang="ru-RU" sz="2400" dirty="0" smtClean="0"/>
              <a:t> – это аффективное (эмоционально заостренное) отражение в сознании конкретной угрозы для жизни и благополучия человека. (Захаров А.И.)</a:t>
            </a:r>
          </a:p>
          <a:p>
            <a:r>
              <a:rPr lang="ru-RU" sz="2400" b="1" dirty="0" smtClean="0"/>
              <a:t>Цель исследования</a:t>
            </a:r>
            <a:r>
              <a:rPr lang="ru-RU" sz="2400" dirty="0" smtClean="0"/>
              <a:t> – оценка эффективности цветотерапии как метода регуляции отвращения и детских страхов к принятию процедур грязелечения.</a:t>
            </a:r>
            <a:endParaRPr lang="ru-RU" sz="2400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72" y="260648"/>
            <a:ext cx="2214578" cy="1811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:\Users\LEV\Desktop\Animated-lights-on-multi-color-backg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339752" y="188640"/>
            <a:ext cx="68042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РЕЗУЛЬТАТЫ ДИАГНОСТИКИ ДЕТЕЙ</a:t>
            </a:r>
          </a:p>
          <a:p>
            <a:pPr algn="ctr"/>
            <a:r>
              <a:rPr lang="ru-RU" sz="2400" b="1" dirty="0" smtClean="0"/>
              <a:t>ДО И ПОСЛЕ КУРСА ЦВЕТОТЕРАПИИ ПО ВЫЯВЛЕНИЮ ОТВРАЩЕНИЯ И СТРАХА </a:t>
            </a:r>
          </a:p>
          <a:p>
            <a:pPr algn="ctr"/>
            <a:r>
              <a:rPr lang="ru-RU" sz="2400" b="1" dirty="0" smtClean="0"/>
              <a:t>К ЛЕЧЕБНОЙ  ГРЯЗИ</a:t>
            </a:r>
            <a:endParaRPr lang="ru-RU" sz="2400" b="1" dirty="0"/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2886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-54342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654472105"/>
              </p:ext>
            </p:extLst>
          </p:nvPr>
        </p:nvGraphicFramePr>
        <p:xfrm>
          <a:off x="0" y="2204864"/>
          <a:ext cx="5436096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79512" y="6093296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N=260 </a:t>
            </a:r>
            <a:r>
              <a:rPr lang="ru-RU" dirty="0" smtClean="0"/>
              <a:t>детей 3-7 лет</a:t>
            </a:r>
            <a:endParaRPr lang="ru-RU" dirty="0"/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2214578" cy="1811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AutoShape 2" descr="https://sun9-5.userapi.com/4nJE3E9dTYrGZu53OA_ku1PU1JL4LGkPSXur4g/-6fSc8nMg7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4" name="AutoShape 4" descr="https://sun9-5.userapi.com/4nJE3E9dTYrGZu53OA_ku1PU1JL4LGkPSXur4g/-6fSc8nMg7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6" name="AutoShape 6" descr="https://sun9-5.userapi.com/4nJE3E9dTYrGZu53OA_ku1PU1JL4LGkPSXur4g/-6fSc8nMg7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43570" y="1928802"/>
            <a:ext cx="3286148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43570" y="4437112"/>
            <a:ext cx="3286148" cy="2278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1" descr="C:\Users\LEV\Desktop\Animated-lights-on-multi-color-backg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8759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786050" y="188640"/>
            <a:ext cx="558952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АНАЛИЗ СЕРДЕЧНОГО РИТМА И АРТЕРИАЛЬНОГО ДАВЛЕНИЯ ПОСЛЕ ОДНОКРАТНОГО ВОЗДЕЙСТВИЯ ЦВЕТОТЕРАПИИ </a:t>
            </a:r>
            <a:endParaRPr lang="ru-RU" sz="2400" b="1" dirty="0"/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2886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0" y="2886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2" descr="C:\Users\LEV\Desktop\TmLHJRkSiZY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310264"/>
            <a:ext cx="3319208" cy="4143072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3923928" y="1758300"/>
            <a:ext cx="525495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tx2"/>
                </a:solidFill>
              </a:rPr>
              <a:t>Синий</a:t>
            </a:r>
            <a:r>
              <a:rPr lang="ru-RU" sz="2000" dirty="0" smtClean="0">
                <a:solidFill>
                  <a:schemeClr val="tx2"/>
                </a:solidFill>
              </a:rPr>
              <a:t> </a:t>
            </a:r>
            <a:r>
              <a:rPr lang="ru-RU" sz="2000" dirty="0" smtClean="0"/>
              <a:t>цвет снижает артериальное давление, успокаивает дыхание, благоприятно влияет </a:t>
            </a:r>
          </a:p>
          <a:p>
            <a:r>
              <a:rPr lang="ru-RU" sz="2000" dirty="0" smtClean="0"/>
              <a:t>на позвоночник, это наиболее сильный болеутоляющий цвет спектра, обладает способностью снижать головную боль. </a:t>
            </a:r>
            <a:endParaRPr lang="ru-RU" sz="20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941368" y="3464689"/>
            <a:ext cx="52200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B050"/>
                </a:solidFill>
              </a:rPr>
              <a:t>Зеленый</a:t>
            </a:r>
            <a:r>
              <a:rPr lang="ru-RU" sz="2000" dirty="0" smtClean="0"/>
              <a:t> цвет способствует ритмичной </a:t>
            </a:r>
          </a:p>
          <a:p>
            <a:r>
              <a:rPr lang="ru-RU" sz="2000" dirty="0" smtClean="0"/>
              <a:t>работе сердца, полезен при</a:t>
            </a:r>
          </a:p>
          <a:p>
            <a:r>
              <a:rPr lang="ru-RU" sz="2000" dirty="0" smtClean="0"/>
              <a:t>головокружении, нервозности, способствует ритмичной работе сердца.</a:t>
            </a:r>
            <a:endParaRPr lang="ru-RU" sz="20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995936" y="4941168"/>
            <a:ext cx="47857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Белый</a:t>
            </a:r>
            <a:r>
              <a:rPr lang="ru-RU" sz="2000" dirty="0" smtClean="0"/>
              <a:t> цвет символизирует покой и умиротворенность, цвет внутренней гармонии, полезен при лечении зрительной системы, кожных и эндокринных заболеваний.</a:t>
            </a:r>
            <a:endParaRPr lang="ru-RU" sz="2000" dirty="0"/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72" y="260648"/>
            <a:ext cx="2214578" cy="1811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1" descr="C:\Users\LEV\Desktop\Animated-lights-on-multi-color-backgroun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pic>
        <p:nvPicPr>
          <p:cNvPr id="3073" name="Picture 1" descr="C:\Users\LEV\Desktop\VcAVHjJP10c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2271648"/>
            <a:ext cx="2569488" cy="3893656"/>
          </a:xfrm>
          <a:prstGeom prst="rect">
            <a:avLst/>
          </a:prstGeom>
          <a:noFill/>
        </p:spPr>
      </p:pic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555776" y="332656"/>
            <a:ext cx="64807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РЕЗУЛЬТАТЫ ИЗМЕРЕНИЯ ПАРАМЕТРОВ СЕРДЕЧНО-СОСУДИСТОЙ СИСТЕМЫ У ДЕТЕЙ ДО И ПОСЛЕ ОДНОКРАТНОГО КУРСА ЦВЕТОТЕРАПИИ ПРИ СИНЕМ ЦВЕТЕ</a:t>
            </a:r>
            <a:endParaRPr lang="ru-RU" sz="2400" b="1" dirty="0"/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1" name="Диаграмма 10"/>
          <p:cNvGraphicFramePr/>
          <p:nvPr/>
        </p:nvGraphicFramePr>
        <p:xfrm>
          <a:off x="323528" y="1844824"/>
          <a:ext cx="5759450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2088232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1" descr="C:\Users\LEV\Desktop\Animated-lights-on-multi-color-backgroun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-243408"/>
            <a:ext cx="9143999" cy="7101408"/>
          </a:xfrm>
          <a:prstGeom prst="rect">
            <a:avLst/>
          </a:prstGeom>
          <a:noFill/>
        </p:spPr>
      </p:pic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411760" y="0"/>
            <a:ext cx="67322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РЕЗУЛЬТАТЫ ИЗМЕРЕНИЯ ПАРАМЕТРОВ СЕРДЕЧНО-СОСУДИСТОЙ СИСТЕМЫ У ДЕТЕЙ ДО И ПОСЛЕ ОДНОКРАТНОГО КУРСА ЦВЕТОТЕРАПИИ ПРИ ЗЕЛЕНОМ ЦВЕТЕ</a:t>
            </a:r>
            <a:endParaRPr lang="ru-RU" sz="2400" b="1" dirty="0"/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2" name="Диаграмма 11"/>
          <p:cNvGraphicFramePr/>
          <p:nvPr/>
        </p:nvGraphicFramePr>
        <p:xfrm>
          <a:off x="251520" y="1772816"/>
          <a:ext cx="5616624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0" name="Picture 2" descr="C:\Users\LEV\Desktop\Z3j5EnWUMv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200000">
            <a:off x="6222665" y="2498416"/>
            <a:ext cx="2524270" cy="2945279"/>
          </a:xfrm>
          <a:prstGeom prst="rect">
            <a:avLst/>
          </a:prstGeom>
          <a:noFill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0"/>
            <a:ext cx="2088232" cy="1772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1" descr="C:\Users\LEV\Desktop\Animated-lights-on-multi-color-backgroun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267744" y="332656"/>
            <a:ext cx="67687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РЕЗУЛЬТАТЫ ИЗМЕРЕНИЯ ПАРАМЕТРОВ СЕРДЕЧНО-СОСУДИСТОЙ СИСТЕМЫ У ДЕТЕЙ ДО И ПОСЛЕ ОДНОКРАТНОГО КУРСА ЦВЕТОТЕРАПИИ ПРИ БЕЛОМ ЦВЕТЕ</a:t>
            </a:r>
            <a:endParaRPr lang="ru-RU" sz="2400" b="1" dirty="0"/>
          </a:p>
        </p:txBody>
      </p:sp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1" name="Picture 2" descr="C:\Users\LEV\Desktop\С5к6к56нимок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088" y="2708920"/>
            <a:ext cx="3312400" cy="2509813"/>
          </a:xfrm>
          <a:prstGeom prst="rect">
            <a:avLst/>
          </a:prstGeom>
          <a:noFill/>
        </p:spPr>
      </p:pic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-2286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2" name="Диаграмма 11"/>
          <p:cNvGraphicFramePr/>
          <p:nvPr/>
        </p:nvGraphicFramePr>
        <p:xfrm>
          <a:off x="179512" y="1772816"/>
          <a:ext cx="5400600" cy="5085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2088232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1927225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1" descr="C:\Users\LEV\Desktop\Animated-lights-on-multi-color-backgroun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195736" y="332656"/>
            <a:ext cx="6948264" cy="492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smtClean="0">
                <a:solidFill>
                  <a:prstClr val="black"/>
                </a:solidFill>
                <a:ea typeface="Calibri"/>
                <a:cs typeface="Times New Roman"/>
              </a:rPr>
              <a:t>СВЕТ И ЦВЕТОВОСПРИЯТИЕ</a:t>
            </a:r>
            <a:endParaRPr lang="ru-RU" sz="2400" b="1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1927225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C:\Users\пользователь\Desktop\gUs5ezUZSg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871" y="3317768"/>
            <a:ext cx="2808311" cy="320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5633" y="3317768"/>
            <a:ext cx="5256584" cy="3207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151237" y="824778"/>
            <a:ext cx="703726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/>
                <a:ea typeface="Times New Roman"/>
              </a:rPr>
              <a:t>«Цвет - продукт </a:t>
            </a:r>
            <a:r>
              <a:rPr lang="ru-RU" sz="2400" b="1" dirty="0">
                <a:latin typeface="Times New Roman"/>
                <a:ea typeface="Times New Roman"/>
              </a:rPr>
              <a:t>света, вызывающий эмоции</a:t>
            </a:r>
            <a:r>
              <a:rPr lang="ru-RU" sz="2400" b="1" dirty="0" smtClean="0">
                <a:latin typeface="Times New Roman"/>
                <a:ea typeface="Times New Roman"/>
              </a:rPr>
              <a:t>».</a:t>
            </a:r>
          </a:p>
          <a:p>
            <a:r>
              <a:rPr lang="ru-RU" sz="2400" b="1" dirty="0">
                <a:latin typeface="Times New Roman"/>
                <a:ea typeface="Times New Roman"/>
              </a:rPr>
              <a:t> </a:t>
            </a:r>
            <a:r>
              <a:rPr lang="ru-RU" sz="2400" b="1" dirty="0" smtClean="0">
                <a:latin typeface="Times New Roman"/>
                <a:ea typeface="Times New Roman"/>
              </a:rPr>
              <a:t>                                                                </a:t>
            </a:r>
            <a:r>
              <a:rPr lang="ru-RU" sz="2000" b="1" dirty="0" smtClean="0">
                <a:latin typeface="Times New Roman"/>
                <a:ea typeface="Times New Roman"/>
              </a:rPr>
              <a:t>      </a:t>
            </a:r>
            <a:r>
              <a:rPr lang="ru-RU" sz="2400" b="1" dirty="0" smtClean="0">
                <a:latin typeface="Times New Roman"/>
                <a:ea typeface="Times New Roman"/>
              </a:rPr>
              <a:t>И.В</a:t>
            </a:r>
            <a:r>
              <a:rPr lang="ru-RU" sz="2400" b="1" dirty="0">
                <a:latin typeface="Times New Roman"/>
                <a:ea typeface="Times New Roman"/>
              </a:rPr>
              <a:t>. Гете </a:t>
            </a:r>
            <a:endParaRPr lang="ru-RU" sz="2400" b="1" dirty="0" smtClean="0">
              <a:latin typeface="Times New Roman"/>
              <a:ea typeface="Times New Roman"/>
            </a:endParaRPr>
          </a:p>
          <a:p>
            <a:r>
              <a:rPr lang="ru-RU" sz="2400" b="1" dirty="0" smtClean="0"/>
              <a:t>Свет</a:t>
            </a:r>
            <a:r>
              <a:rPr lang="ru-RU" sz="2400" dirty="0" smtClean="0"/>
              <a:t> </a:t>
            </a:r>
            <a:r>
              <a:rPr lang="ru-RU" sz="2400" dirty="0"/>
              <a:t>— в физической оптике электромагнитное излучение, воспринимаемое человеческим глазом. </a:t>
            </a:r>
            <a:r>
              <a:rPr lang="ru-RU" sz="2400" b="1" dirty="0"/>
              <a:t>Цвет</a:t>
            </a:r>
            <a:r>
              <a:rPr lang="ru-RU" sz="2400" dirty="0"/>
              <a:t> — это особенность восприятия глазом разных волн света. </a:t>
            </a:r>
          </a:p>
        </p:txBody>
      </p:sp>
    </p:spTree>
    <p:extLst>
      <p:ext uri="{BB962C8B-B14F-4D97-AF65-F5344CB8AC3E}">
        <p14:creationId xmlns:p14="http://schemas.microsoft.com/office/powerpoint/2010/main" val="1300009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1927225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1" descr="C:\Users\LEV\Desktop\Animated-lights-on-multi-color-backgroun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-32657"/>
            <a:ext cx="9143999" cy="6858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195736" y="332656"/>
            <a:ext cx="6948264" cy="1045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smtClean="0">
                <a:solidFill>
                  <a:prstClr val="black"/>
                </a:solidFill>
                <a:ea typeface="Calibri"/>
                <a:cs typeface="Times New Roman"/>
              </a:rPr>
              <a:t>КОМПЛЕКСНЫЙ ПОДХОД К ЦВЕТОТЕРАПИИ 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smtClean="0">
                <a:solidFill>
                  <a:prstClr val="black"/>
                </a:solidFill>
                <a:ea typeface="Calibri"/>
                <a:cs typeface="Times New Roman"/>
              </a:rPr>
              <a:t>В ГБУ ЯНАО «РЦ «БОЛЬШОЙ ТАРАСКУЛЬ»                    </a:t>
            </a:r>
            <a:endParaRPr lang="ru-RU" sz="2400" b="1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1927225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8" name="Схема 17"/>
          <p:cNvGraphicFramePr/>
          <p:nvPr>
            <p:extLst>
              <p:ext uri="{D42A27DB-BD31-4B8C-83A1-F6EECF244321}">
                <p14:modId xmlns:p14="http://schemas.microsoft.com/office/powerpoint/2010/main" val="22185145"/>
              </p:ext>
            </p:extLst>
          </p:nvPr>
        </p:nvGraphicFramePr>
        <p:xfrm>
          <a:off x="81657" y="1946449"/>
          <a:ext cx="3995936" cy="4492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835696" y="1484784"/>
            <a:ext cx="1730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prstClr val="black"/>
                </a:solidFill>
              </a:rPr>
              <a:t>«СЕГОДНЯ»</a:t>
            </a:r>
            <a:endParaRPr lang="ru-RU" sz="2400" b="1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72200" y="1484784"/>
            <a:ext cx="1498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prstClr val="black"/>
                </a:solidFill>
              </a:rPr>
              <a:t>«ЗАВТРА»</a:t>
            </a:r>
            <a:endParaRPr lang="ru-RU" sz="2400" b="1" dirty="0">
              <a:solidFill>
                <a:prstClr val="black"/>
              </a:solidFill>
            </a:endParaRPr>
          </a:p>
        </p:txBody>
      </p:sp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3274681969"/>
              </p:ext>
            </p:extLst>
          </p:nvPr>
        </p:nvGraphicFramePr>
        <p:xfrm>
          <a:off x="4139952" y="2060848"/>
          <a:ext cx="4752528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3563502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1927225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1" descr="C:\Users\LEV\Desktop\Animated-lights-on-multi-color-backgroun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-65199"/>
            <a:ext cx="9143999" cy="6858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195736" y="332656"/>
            <a:ext cx="6948264" cy="217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smtClean="0">
                <a:solidFill>
                  <a:prstClr val="black"/>
                </a:solidFill>
                <a:latin typeface="+mj-lt"/>
                <a:ea typeface="Calibri"/>
                <a:cs typeface="Times New Roman" pitchFamily="18" charset="0"/>
              </a:rPr>
              <a:t>ИНТЕРЬЕРНЫЕ РЕШЕНИЯ</a:t>
            </a:r>
          </a:p>
          <a:p>
            <a:pPr lvl="0"/>
            <a:r>
              <a:rPr lang="ru-RU" sz="2400" b="1" dirty="0">
                <a:solidFill>
                  <a:prstClr val="black"/>
                </a:solidFill>
                <a:ea typeface="Calibri"/>
                <a:cs typeface="Times New Roman"/>
              </a:rPr>
              <a:t> </a:t>
            </a:r>
            <a:r>
              <a:rPr lang="ru-RU" sz="2400" b="1" dirty="0" smtClean="0">
                <a:solidFill>
                  <a:prstClr val="black"/>
                </a:solidFill>
                <a:ea typeface="Calibri"/>
                <a:cs typeface="Times New Roman"/>
              </a:rPr>
              <a:t>  </a:t>
            </a:r>
            <a:r>
              <a:rPr lang="ru-RU" sz="2000" b="1" dirty="0">
                <a:solidFill>
                  <a:prstClr val="black"/>
                </a:solidFill>
                <a:latin typeface="Times New Roman"/>
                <a:ea typeface="Times New Roman"/>
              </a:rPr>
              <a:t>«Умело подобранная гамма цветов способна благотворнее воздействовать на органы, чем иные микстуры</a:t>
            </a:r>
            <a:r>
              <a:rPr lang="ru-RU" sz="2000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»</a:t>
            </a:r>
            <a:r>
              <a:rPr lang="ru-RU" sz="2400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.                      </a:t>
            </a:r>
            <a:r>
              <a:rPr lang="ru-RU" sz="2000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    </a:t>
            </a:r>
            <a:r>
              <a:rPr lang="ru-RU" sz="2000" b="1" dirty="0">
                <a:solidFill>
                  <a:prstClr val="black"/>
                </a:solidFill>
                <a:latin typeface="Times New Roman"/>
                <a:ea typeface="Times New Roman"/>
              </a:rPr>
              <a:t>В.А. Бехтерев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smtClean="0">
                <a:solidFill>
                  <a:prstClr val="black"/>
                </a:solidFill>
                <a:ea typeface="Calibri"/>
                <a:cs typeface="Times New Roman"/>
              </a:rPr>
              <a:t>                  </a:t>
            </a:r>
            <a:endParaRPr lang="ru-RU" sz="2400" b="1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1927225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 descr="C:\Users\LEV\Desktop\Na-mRrUXS1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2420888"/>
            <a:ext cx="2773542" cy="3854270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179512" y="1714488"/>
            <a:ext cx="583264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2400" dirty="0" smtClean="0">
                <a:latin typeface="+mj-lt"/>
                <a:cs typeface="Times New Roman" pitchFamily="18" charset="0"/>
              </a:rPr>
              <a:t>В нашем реабилитационном центре в интерьерных решениях начал использоваться метод цветотерапии. </a:t>
            </a:r>
            <a:r>
              <a:rPr lang="en-US" sz="2400" dirty="0" smtClean="0">
                <a:latin typeface="+mj-lt"/>
                <a:cs typeface="Times New Roman" pitchFamily="18" charset="0"/>
              </a:rPr>
              <a:t> </a:t>
            </a:r>
            <a:r>
              <a:rPr lang="ru-RU" sz="2400" dirty="0" smtClean="0">
                <a:latin typeface="+mj-lt"/>
                <a:cs typeface="Times New Roman" pitchFamily="18" charset="0"/>
              </a:rPr>
              <a:t>Белый, синий, желтый цвета улучшают зрение, снимают напряжение, вызывают ощущение комфорта и покоя.</a:t>
            </a:r>
          </a:p>
          <a:p>
            <a:r>
              <a:rPr lang="ru-RU" sz="2400" dirty="0" smtClean="0">
                <a:latin typeface="+mj-lt"/>
                <a:cs typeface="Times New Roman" pitchFamily="18" charset="0"/>
              </a:rPr>
              <a:t>В будущем планируется использовать цвет для интерьера кабинетов физиолечения, столовой, игровых комнат, актового зала и т.д., учитывая свойства цвета и его влияние на восприятие.</a:t>
            </a:r>
            <a:endParaRPr lang="ru-RU" sz="2400" dirty="0"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0472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1927225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1" descr="C:\Users\LEV\Desktop\Animated-lights-on-multi-color-backgroun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079625" y="332656"/>
            <a:ext cx="6308799" cy="27289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smtClean="0">
                <a:solidFill>
                  <a:prstClr val="black"/>
                </a:solidFill>
                <a:ea typeface="Calibri"/>
                <a:cs typeface="Times New Roman" pitchFamily="18" charset="0"/>
              </a:rPr>
              <a:t>СЕНСОРНАЯ КОМНАТА БУДУЩЕГО</a:t>
            </a: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r>
              <a:rPr lang="ru-RU" sz="2400" b="1" dirty="0" smtClean="0">
                <a:solidFill>
                  <a:prstClr val="black"/>
                </a:solidFill>
                <a:ea typeface="Calibri"/>
                <a:cs typeface="Times New Roman" pitchFamily="18" charset="0"/>
              </a:rPr>
              <a:t>«виртуальная реальность»;</a:t>
            </a: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r>
              <a:rPr lang="ru-RU" sz="2400" b="1" dirty="0" smtClean="0">
                <a:solidFill>
                  <a:prstClr val="black"/>
                </a:solidFill>
                <a:ea typeface="Calibri"/>
                <a:cs typeface="Times New Roman" pitchFamily="18" charset="0"/>
              </a:rPr>
              <a:t>-интерактивные </a:t>
            </a:r>
            <a:r>
              <a:rPr lang="ru-RU" sz="2400" b="1" dirty="0" err="1" smtClean="0">
                <a:solidFill>
                  <a:prstClr val="black"/>
                </a:solidFill>
                <a:ea typeface="Calibri"/>
                <a:cs typeface="Times New Roman" pitchFamily="18" charset="0"/>
              </a:rPr>
              <a:t>фибероптические</a:t>
            </a:r>
            <a:r>
              <a:rPr lang="ru-RU" sz="2400" b="1" dirty="0" smtClean="0">
                <a:solidFill>
                  <a:prstClr val="black"/>
                </a:solidFill>
                <a:ea typeface="Calibri"/>
                <a:cs typeface="Times New Roman" pitchFamily="18" charset="0"/>
              </a:rPr>
              <a:t> модули;</a:t>
            </a: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r>
              <a:rPr lang="ru-RU" sz="2400" b="1" dirty="0" smtClean="0">
                <a:solidFill>
                  <a:prstClr val="black"/>
                </a:solidFill>
                <a:ea typeface="Calibri"/>
                <a:cs typeface="Times New Roman" pitchFamily="18" charset="0"/>
              </a:rPr>
              <a:t>-воздушно-пузырьковые колонны и </a:t>
            </a:r>
            <a:r>
              <a:rPr lang="ru-RU" sz="2400" b="1" dirty="0" err="1" smtClean="0">
                <a:solidFill>
                  <a:prstClr val="black"/>
                </a:solidFill>
                <a:ea typeface="Calibri"/>
                <a:cs typeface="Times New Roman" pitchFamily="18" charset="0"/>
              </a:rPr>
              <a:t>мн.др</a:t>
            </a:r>
            <a:r>
              <a:rPr lang="ru-RU" sz="2400" b="1" dirty="0" smtClean="0">
                <a:solidFill>
                  <a:prstClr val="black"/>
                </a:solidFill>
                <a:ea typeface="Calibri"/>
                <a:cs typeface="Times New Roman" pitchFamily="18" charset="0"/>
              </a:rPr>
              <a:t>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prstClr val="black"/>
                </a:solidFill>
                <a:ea typeface="Calibri"/>
                <a:cs typeface="Times New Roman"/>
              </a:rPr>
              <a:t> </a:t>
            </a:r>
            <a:r>
              <a:rPr lang="ru-RU" sz="2400" b="1" dirty="0" smtClean="0">
                <a:solidFill>
                  <a:prstClr val="black"/>
                </a:solidFill>
                <a:ea typeface="Calibri"/>
                <a:cs typeface="Times New Roman"/>
              </a:rPr>
              <a:t>                    </a:t>
            </a:r>
            <a:endParaRPr lang="ru-RU" sz="2400" b="1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1927225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179512" y="1714488"/>
            <a:ext cx="583264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</a:rPr>
              <a:t/>
            </a:r>
            <a:br>
              <a:rPr lang="ru-RU" dirty="0" smtClean="0">
                <a:solidFill>
                  <a:prstClr val="black"/>
                </a:solidFill>
              </a:rPr>
            </a:br>
            <a:endParaRPr lang="ru-RU" sz="2400" dirty="0">
              <a:solidFill>
                <a:prstClr val="black"/>
              </a:solidFill>
              <a:cs typeface="Times New Roman" pitchFamily="18" charset="0"/>
            </a:endParaRPr>
          </a:p>
        </p:txBody>
      </p:sp>
      <p:pic>
        <p:nvPicPr>
          <p:cNvPr id="5" name="Picture 2" descr="C:\Users\пользователь\Desktop\e2150f_7532fb6f3ea740a79c9b1634737714bd~mv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36912"/>
            <a:ext cx="4032448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пользователь\Desktop\183188405_images_1679226302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636912"/>
            <a:ext cx="3960440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2638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1927225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1" descr="C:\Users\LEV\Desktop\Animated-lights-on-multi-color-backgroun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12452"/>
            <a:ext cx="9143999" cy="6858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195736" y="332657"/>
            <a:ext cx="6948264" cy="1552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 smtClean="0">
                <a:solidFill>
                  <a:prstClr val="black"/>
                </a:solidFill>
                <a:latin typeface="+mj-lt"/>
                <a:ea typeface="Calibri"/>
                <a:cs typeface="Times New Roman" panose="02020603050405020304" pitchFamily="18" charset="0"/>
              </a:rPr>
              <a:t>ИСПОЛЬЗОВАНИЕ   ЭЛЕМЕНТОВ   МЕТОДА  ЦВЕТОТЕРАПИИ 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smtClean="0">
                <a:solidFill>
                  <a:prstClr val="black"/>
                </a:solidFill>
                <a:latin typeface="+mj-lt"/>
                <a:ea typeface="Calibri"/>
                <a:cs typeface="Times New Roman" panose="02020603050405020304" pitchFamily="18" charset="0"/>
              </a:rPr>
              <a:t>В ЛОГОПЕДИЧЕСКОЙ РАБОТЕ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 smtClean="0">
                <a:solidFill>
                  <a:prstClr val="black"/>
                </a:solidFill>
                <a:latin typeface="+mj-lt"/>
                <a:ea typeface="Calibri"/>
                <a:cs typeface="Times New Roman" panose="02020603050405020304" pitchFamily="18" charset="0"/>
              </a:rPr>
              <a:t>ПРЕДПОЛАГАЕМЫЕ НАПРАВЛЕНИЯ РАБОТЫ:</a:t>
            </a:r>
            <a:r>
              <a:rPr lang="ru-RU" sz="2400" b="1" dirty="0" smtClean="0">
                <a:solidFill>
                  <a:prstClr val="black"/>
                </a:solidFill>
                <a:ea typeface="Calibri"/>
                <a:cs typeface="Times New Roman"/>
              </a:rPr>
              <a:t>                    </a:t>
            </a:r>
            <a:endParaRPr lang="ru-RU" sz="2400" b="1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1927225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8416" y="2323427"/>
            <a:ext cx="5054015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200" dirty="0" smtClean="0"/>
              <a:t>-Развитие лексико-грамматических</a:t>
            </a:r>
          </a:p>
          <a:p>
            <a:pPr lvl="0"/>
            <a:r>
              <a:rPr lang="ru-RU" sz="2200" dirty="0" smtClean="0"/>
              <a:t> категорий.</a:t>
            </a:r>
          </a:p>
          <a:p>
            <a:pPr lvl="0"/>
            <a:r>
              <a:rPr lang="ru-RU" sz="2200" dirty="0" smtClean="0"/>
              <a:t>-Развитие слоговой структуры слова.</a:t>
            </a:r>
          </a:p>
          <a:p>
            <a:pPr lvl="0"/>
            <a:r>
              <a:rPr lang="ru-RU" sz="2200" dirty="0" smtClean="0"/>
              <a:t>-Автоматизация звуков.</a:t>
            </a:r>
          </a:p>
          <a:p>
            <a:pPr lvl="0"/>
            <a:r>
              <a:rPr lang="ru-RU" sz="2200" dirty="0" smtClean="0"/>
              <a:t>-Развитие фонематического слуха.</a:t>
            </a:r>
          </a:p>
          <a:p>
            <a:pPr lvl="0"/>
            <a:r>
              <a:rPr lang="ru-RU" sz="2200" dirty="0" smtClean="0"/>
              <a:t>-Игры для развития высших </a:t>
            </a:r>
          </a:p>
          <a:p>
            <a:pPr lvl="0"/>
            <a:r>
              <a:rPr lang="ru-RU" sz="2200" dirty="0" smtClean="0"/>
              <a:t>  психических функций, как основа речи</a:t>
            </a:r>
            <a:r>
              <a:rPr lang="ru-RU" sz="2200" dirty="0"/>
              <a:t>.</a:t>
            </a:r>
            <a:endParaRPr lang="ru-RU" sz="2200" dirty="0" smtClean="0"/>
          </a:p>
          <a:p>
            <a:pPr lvl="0"/>
            <a:r>
              <a:rPr lang="ru-RU" sz="2200" dirty="0" smtClean="0"/>
              <a:t>-Использование игровых приёмов </a:t>
            </a:r>
          </a:p>
          <a:p>
            <a:pPr lvl="0"/>
            <a:r>
              <a:rPr lang="ru-RU" sz="2200" dirty="0" smtClean="0"/>
              <a:t>  с материалом определенного цвета.</a:t>
            </a:r>
          </a:p>
          <a:p>
            <a:r>
              <a:rPr lang="ru-RU" sz="2200" dirty="0" smtClean="0"/>
              <a:t>-Использование цветотерапии </a:t>
            </a:r>
          </a:p>
          <a:p>
            <a:r>
              <a:rPr lang="ru-RU" sz="2200" dirty="0" smtClean="0"/>
              <a:t>  для позитивного подкрепления.</a:t>
            </a:r>
            <a:endParaRPr lang="ru-RU" sz="2200" b="1" dirty="0" smtClean="0">
              <a:latin typeface="Times New Roman"/>
              <a:ea typeface="Calibri"/>
              <a:cs typeface="Times New Roman"/>
            </a:endParaRPr>
          </a:p>
        </p:txBody>
      </p:sp>
      <p:pic>
        <p:nvPicPr>
          <p:cNvPr id="6" name="Picture 2" descr="C:\Users\LEV\Desktop\6uX8spz8Uz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2204864"/>
            <a:ext cx="3645618" cy="40535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18324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1927225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1" descr="C:\Users\LEV\Desktop\Animated-lights-on-multi-color-backgroun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12452"/>
            <a:ext cx="9143999" cy="6858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195736" y="188640"/>
            <a:ext cx="6948264" cy="1623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smtClean="0">
                <a:solidFill>
                  <a:prstClr val="black"/>
                </a:solidFill>
                <a:latin typeface="+mj-lt"/>
                <a:ea typeface="Calibri"/>
                <a:cs typeface="Times New Roman" panose="02020603050405020304" pitchFamily="18" charset="0"/>
              </a:rPr>
              <a:t>ИСПОЛЬЗОВАНИЕ  МЕТОДА  ЦВЕТОТЕРАПИИ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smtClean="0">
                <a:solidFill>
                  <a:prstClr val="black"/>
                </a:solidFill>
                <a:latin typeface="+mj-lt"/>
                <a:ea typeface="Calibri"/>
                <a:cs typeface="Times New Roman" panose="02020603050405020304" pitchFamily="18" charset="0"/>
              </a:rPr>
              <a:t>ПРИ ВОДОЛЕЧЕНИИ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smtClean="0">
                <a:solidFill>
                  <a:prstClr val="black"/>
                </a:solidFill>
                <a:ea typeface="Calibri"/>
                <a:cs typeface="Times New Roman"/>
              </a:rPr>
              <a:t>                     </a:t>
            </a:r>
            <a:endParaRPr lang="ru-RU" sz="2400" b="1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1927225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3528" y="2000240"/>
            <a:ext cx="5346340" cy="40780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latin typeface="+mj-lt"/>
                <a:ea typeface="Calibri"/>
                <a:cs typeface="Times New Roman"/>
              </a:rPr>
              <a:t>«СЕГОДНЯ»</a:t>
            </a:r>
          </a:p>
          <a:p>
            <a:pPr algn="just" fontAlgn="base"/>
            <a:r>
              <a:rPr lang="ru-RU" sz="2400" b="1" dirty="0" smtClean="0">
                <a:latin typeface="+mj-lt"/>
                <a:ea typeface="Calibri"/>
                <a:cs typeface="Times New Roman"/>
              </a:rPr>
              <a:t>Принятие солевых ванн: </a:t>
            </a:r>
            <a:r>
              <a:rPr lang="ru-RU" sz="2400" dirty="0" smtClean="0">
                <a:latin typeface="+mj-lt"/>
                <a:ea typeface="Calibri"/>
                <a:cs typeface="Times New Roman"/>
              </a:rPr>
              <a:t>ц</a:t>
            </a:r>
            <a:r>
              <a:rPr lang="ru-RU" sz="2400" dirty="0" smtClean="0">
                <a:latin typeface="+mj-lt"/>
              </a:rPr>
              <a:t>ветные ванны не только благотворно воздействуют на состояние души и тела, но и довольно приятны сами по себе, а также помогают расслабиться и снимают излишнее напряжение, укрепляют нервную систему, повышают устойчивость к различным внешним негативным факторам;</a:t>
            </a:r>
          </a:p>
          <a:p>
            <a:pPr fontAlgn="base"/>
            <a:r>
              <a:rPr lang="ru-RU" sz="2000" dirty="0" smtClean="0">
                <a:latin typeface="+mj-lt"/>
              </a:rPr>
              <a:t>.</a:t>
            </a:r>
            <a:r>
              <a:rPr lang="ru-RU" sz="2000" b="1" dirty="0" smtClean="0">
                <a:latin typeface="+mj-lt"/>
                <a:ea typeface="Calibri"/>
                <a:cs typeface="Times New Roman"/>
              </a:rPr>
              <a:t> </a:t>
            </a:r>
          </a:p>
        </p:txBody>
      </p:sp>
      <p:pic>
        <p:nvPicPr>
          <p:cNvPr id="11" name="Picture 2" descr="C:\Users\LEV\Desktop\isbaOXy3Tm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1484784"/>
            <a:ext cx="3000396" cy="51435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18324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1927225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1" descr="C:\Users\LEV\Desktop\Animated-lights-on-multi-color-backgroun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195736" y="332656"/>
            <a:ext cx="6948264" cy="1070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smtClean="0">
                <a:solidFill>
                  <a:prstClr val="black"/>
                </a:solidFill>
                <a:latin typeface="+mj-lt"/>
                <a:ea typeface="Calibri"/>
                <a:cs typeface="Times New Roman" panose="02020603050405020304" pitchFamily="18" charset="0"/>
              </a:rPr>
              <a:t>ИСПОЛЬЗОВАНИЕ МЕТОДА ЦВЕТОТЕРАПИИ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smtClean="0">
                <a:solidFill>
                  <a:prstClr val="black"/>
                </a:solidFill>
                <a:latin typeface="+mj-lt"/>
                <a:ea typeface="Calibri"/>
                <a:cs typeface="Times New Roman" panose="02020603050405020304" pitchFamily="18" charset="0"/>
              </a:rPr>
              <a:t>ПРИ ВОДОЛЕЧЕНИИ</a:t>
            </a:r>
            <a:endParaRPr lang="ru-RU" sz="2400" b="1" dirty="0">
              <a:solidFill>
                <a:prstClr val="black"/>
              </a:solidFill>
              <a:latin typeface="+mj-lt"/>
              <a:ea typeface="Calibri"/>
              <a:cs typeface="Times New Roman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1927225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41703" y="1556792"/>
            <a:ext cx="7344816" cy="214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latin typeface="+mj-lt"/>
                <a:ea typeface="Calibri"/>
                <a:cs typeface="Times New Roman"/>
              </a:rPr>
              <a:t>«ЗАВТРА»   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 err="1" smtClean="0">
                <a:latin typeface="+mj-lt"/>
                <a:ea typeface="Calibri"/>
                <a:cs typeface="Times New Roman"/>
              </a:rPr>
              <a:t>Хромотерапия</a:t>
            </a:r>
            <a:r>
              <a:rPr lang="ru-RU" sz="2400" dirty="0" smtClean="0">
                <a:latin typeface="+mj-lt"/>
              </a:rPr>
              <a:t> - это </a:t>
            </a:r>
            <a:r>
              <a:rPr lang="ru-RU" sz="2400" dirty="0">
                <a:latin typeface="+mj-lt"/>
              </a:rPr>
              <a:t>метод влияния на психоэмоциональное состояние человека и опосредованно на вегетативный статус с помощью цветного освещения. </a:t>
            </a:r>
            <a:endParaRPr lang="ru-RU" sz="2400" b="1" dirty="0" smtClean="0">
              <a:latin typeface="Times New Roman"/>
              <a:ea typeface="Calibri"/>
              <a:cs typeface="Times New Roman"/>
            </a:endParaRPr>
          </a:p>
        </p:txBody>
      </p:sp>
      <p:pic>
        <p:nvPicPr>
          <p:cNvPr id="26627" name="Picture 3" descr="C:\Users\LEV\Desktop\Снимок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3767376"/>
            <a:ext cx="3796865" cy="2829976"/>
          </a:xfrm>
          <a:prstGeom prst="rect">
            <a:avLst/>
          </a:prstGeom>
          <a:noFill/>
        </p:spPr>
      </p:pic>
      <p:pic>
        <p:nvPicPr>
          <p:cNvPr id="26628" name="Picture 4" descr="C:\Users\LEV\Desktop\Снимок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51" y="3767377"/>
            <a:ext cx="3797933" cy="28299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18324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1927225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1" descr="C:\Users\LEV\Desktop\Animated-lights-on-multi-color-backgroun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195736" y="332656"/>
            <a:ext cx="6948264" cy="1045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smtClean="0">
                <a:solidFill>
                  <a:prstClr val="black"/>
                </a:solidFill>
                <a:latin typeface="+mj-lt"/>
                <a:ea typeface="Calibri"/>
                <a:cs typeface="Times New Roman" panose="02020603050405020304" pitchFamily="18" charset="0"/>
              </a:rPr>
              <a:t>ИСПОЛЬЗОВАНИЕ ЦВЕТОТЕРАПЕВТИЧЕСКОГО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smtClean="0">
                <a:solidFill>
                  <a:prstClr val="black"/>
                </a:solidFill>
                <a:latin typeface="+mj-lt"/>
                <a:ea typeface="Calibri"/>
                <a:cs typeface="Times New Roman" panose="02020603050405020304" pitchFamily="18" charset="0"/>
              </a:rPr>
              <a:t> УСТРОЙСТВА</a:t>
            </a:r>
            <a:endParaRPr lang="ru-RU" sz="2400" b="1" dirty="0">
              <a:solidFill>
                <a:prstClr val="black"/>
              </a:solidFill>
              <a:latin typeface="+mj-lt"/>
              <a:ea typeface="Calibri"/>
              <a:cs typeface="Times New Roman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1927225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214810" y="3064285"/>
            <a:ext cx="4245622" cy="3853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-</a:t>
            </a:r>
            <a:endParaRPr lang="ru-RU" b="1" dirty="0" smtClean="0">
              <a:latin typeface="Times New Roman"/>
              <a:ea typeface="Calibri"/>
              <a:cs typeface="Times New Roman"/>
            </a:endParaRPr>
          </a:p>
        </p:txBody>
      </p:sp>
      <p:pic>
        <p:nvPicPr>
          <p:cNvPr id="27650" name="Picture 2" descr="C:\Users\LEV\Desktop\Снимок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998730"/>
            <a:ext cx="1787660" cy="2428892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251520" y="2060848"/>
            <a:ext cx="521497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Изобретение относится к устройствам и способам цветотерапии и предназначено для оказания воздействия света различной частоты и интенсивности на ретину глаза для улучшения психоэмоционального и физического состояния человека. </a:t>
            </a:r>
          </a:p>
          <a:p>
            <a:r>
              <a:rPr lang="ru-RU" sz="2000" dirty="0" smtClean="0"/>
              <a:t>Способ можно применить для повышения физической и психической работоспособности, для регуляции эмоционального состояния человека, создания субъективного ощущения комфорта, повышения мотивационного напряжения.</a:t>
            </a:r>
            <a:endParaRPr lang="ru-RU" sz="2000" dirty="0"/>
          </a:p>
        </p:txBody>
      </p:sp>
      <p:pic>
        <p:nvPicPr>
          <p:cNvPr id="7" name="Picture 2" descr="C:\Users\LEV\Desktop\гн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93117" y="3582508"/>
            <a:ext cx="3969698" cy="30148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18324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607</Words>
  <Application>Microsoft Office PowerPoint</Application>
  <PresentationFormat>Экран (4:3)</PresentationFormat>
  <Paragraphs>103</Paragraphs>
  <Slides>15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LEV</dc:creator>
  <cp:lastModifiedBy>Анастасия Дмитриевна</cp:lastModifiedBy>
  <cp:revision>143</cp:revision>
  <dcterms:created xsi:type="dcterms:W3CDTF">2020-05-27T14:28:09Z</dcterms:created>
  <dcterms:modified xsi:type="dcterms:W3CDTF">2023-10-29T16:45:18Z</dcterms:modified>
</cp:coreProperties>
</file>