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74" r:id="rId4"/>
    <p:sldId id="261" r:id="rId5"/>
    <p:sldId id="262" r:id="rId6"/>
    <p:sldId id="275" r:id="rId7"/>
    <p:sldId id="263" r:id="rId8"/>
    <p:sldId id="264" r:id="rId9"/>
    <p:sldId id="276" r:id="rId10"/>
    <p:sldId id="265" r:id="rId11"/>
    <p:sldId id="277" r:id="rId12"/>
    <p:sldId id="266" r:id="rId13"/>
    <p:sldId id="270" r:id="rId14"/>
    <p:sldId id="269" r:id="rId15"/>
    <p:sldId id="271" r:id="rId16"/>
    <p:sldId id="272" r:id="rId17"/>
    <p:sldId id="278" r:id="rId18"/>
    <p:sldId id="280" r:id="rId19"/>
    <p:sldId id="267" r:id="rId20"/>
    <p:sldId id="273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5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96" d="100"/>
          <a:sy n="96" d="100"/>
        </p:scale>
        <p:origin x="-134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693259536449699E-2"/>
          <c:y val="0.14235567150220241"/>
          <c:w val="0.915015467467307"/>
          <c:h val="0.76722346134669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завышенная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/>
                      <a:t>8,33%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099-4E75-B2BA-1EB0F000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8.33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99-4E75-B2BA-1EB0F0003A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адекватная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43,34%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099-4E75-B2BA-1EB0F0003AA1}"/>
                </c:ext>
              </c:extLst>
            </c:dLbl>
            <c:dLbl>
              <c:idx val="1"/>
              <c:layout>
                <c:manualLayout>
                  <c:x val="-1.0751972648335383E-3"/>
                  <c:y val="1.873438186865870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95,00%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99-4E75-B2BA-1EB0F000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43.339999999999996</c:v>
                </c:pt>
                <c:pt idx="1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99-4E75-B2BA-1EB0F0003A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заниженная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964913858514299E-2"/>
                  <c:y val="2.6295650906392447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3</a:t>
                    </a:r>
                    <a:r>
                      <a:rPr lang="en-US" sz="1800" dirty="0"/>
                      <a:t>3,33%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099-4E75-B2BA-1EB0F0003AA1}"/>
                </c:ext>
              </c:extLst>
            </c:dLbl>
            <c:dLbl>
              <c:idx val="1"/>
              <c:layout>
                <c:manualLayout>
                  <c:x val="5.4824569292570334E-3"/>
                  <c:y val="5.25913018127849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099-4E75-B2BA-1EB0F000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33.33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099-4E75-B2BA-1EB0F0003AA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79239950160006E-2"/>
                  <c:y val="2.629565090639244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</a:t>
                    </a:r>
                    <a:r>
                      <a:rPr lang="en-US" dirty="0"/>
                      <a:t>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099-4E75-B2BA-1EB0F000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099-4E75-B2BA-1EB0F0003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39648"/>
        <c:axId val="99636288"/>
      </c:barChart>
      <c:catAx>
        <c:axId val="75739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99636288"/>
        <c:crosses val="autoZero"/>
        <c:auto val="1"/>
        <c:lblAlgn val="ctr"/>
        <c:lblOffset val="100"/>
        <c:noMultiLvlLbl val="0"/>
      </c:catAx>
      <c:valAx>
        <c:axId val="99636288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75739648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1.9563886652067639E-2"/>
          <c:y val="2.7374246104875297E-2"/>
          <c:w val="0.95961242061308916"/>
          <c:h val="8.7538741832802802E-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90339749198193E-2"/>
          <c:y val="0.13532743940334482"/>
          <c:w val="0.91549686497520999"/>
          <c:h val="0.78117477200923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повышенное количество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58,34%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A4-41D7-AB9D-340B84C8A2D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3,33%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A4-41D7-AB9D-340B84C8A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58.339999999999996</c:v>
                </c:pt>
                <c:pt idx="1">
                  <c:v>3.3299999999999996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A4-41D7-AB9D-340B84C8A2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нормативное количество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41,66%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A4-41D7-AB9D-340B84C8A2D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96,67%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A4-41D7-AB9D-340B84C8A2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41.660000000000004</c:v>
                </c:pt>
                <c:pt idx="1">
                  <c:v>96.669999999999987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8A4-41D7-AB9D-340B84C8A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17408"/>
        <c:axId val="72680576"/>
      </c:barChart>
      <c:catAx>
        <c:axId val="73617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+mn-lt"/>
              </a:defRPr>
            </a:pPr>
            <a:endParaRPr lang="ru-RU"/>
          </a:p>
        </c:txPr>
        <c:crossAx val="72680576"/>
        <c:crosses val="autoZero"/>
        <c:auto val="1"/>
        <c:lblAlgn val="ctr"/>
        <c:lblOffset val="100"/>
        <c:noMultiLvlLbl val="0"/>
      </c:catAx>
      <c:valAx>
        <c:axId val="72680576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73617408"/>
        <c:crosses val="autoZero"/>
        <c:crossBetween val="between"/>
      </c:valAx>
      <c:spPr>
        <a:solidFill>
          <a:schemeClr val="bg1"/>
        </a:solidFill>
        <a:ln>
          <a:prstDash val="sysDot"/>
        </a:ln>
      </c:spPr>
    </c:plotArea>
    <c:legend>
      <c:legendPos val="r"/>
      <c:layout>
        <c:manualLayout>
          <c:xMode val="edge"/>
          <c:yMode val="edge"/>
          <c:x val="4.9561278798483537E-2"/>
          <c:y val="3.1417010373703431E-2"/>
          <c:w val="0.89488316564595882"/>
          <c:h val="9.5896137982752205E-2"/>
        </c:manualLayout>
      </c:layout>
      <c:overlay val="0"/>
      <c:txPr>
        <a:bodyPr/>
        <a:lstStyle/>
        <a:p>
          <a:pPr>
            <a:defRPr sz="20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943087442696367E-2"/>
          <c:y val="0.15432295405197191"/>
          <c:w val="0.92240287012976818"/>
          <c:h val="0.733501836830626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незначительная тревожность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9658315688765141E-3"/>
                  <c:y val="-2.530122906198874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546-48E6-AA3C-5C5F2AA021A0}"/>
                </c:ext>
              </c:extLst>
            </c:dLbl>
            <c:dLbl>
              <c:idx val="1"/>
              <c:layout>
                <c:manualLayout>
                  <c:x val="-7.8533500190740825E-17"/>
                  <c:y val="1.014856662484047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93,34%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46-48E6-AA3C-5C5F2AA02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93.34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46-48E6-AA3C-5C5F2AA021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эмоциональная напряженность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58,34%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46-48E6-AA3C-5C5F2AA021A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546-48E6-AA3C-5C5F2AA02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58.339999999999996</c:v>
                </c:pt>
                <c:pt idx="1">
                  <c:v>6.6599999999999975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546-48E6-AA3C-5C5F2AA021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дезадаптация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7589978826518E-2"/>
                  <c:y val="2.530122906198781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16,66%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546-48E6-AA3C-5C5F2AA02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16.66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546-48E6-AA3C-5C5F2AA021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стресс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658315688765141E-3"/>
                  <c:y val="1.26506145309939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546-48E6-AA3C-5C5F2AA021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46-48E6-AA3C-5C5F2AA02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40672"/>
        <c:axId val="72684032"/>
      </c:barChart>
      <c:catAx>
        <c:axId val="7574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2684032"/>
        <c:crosses val="autoZero"/>
        <c:auto val="1"/>
        <c:lblAlgn val="ctr"/>
        <c:lblOffset val="100"/>
        <c:noMultiLvlLbl val="0"/>
      </c:catAx>
      <c:valAx>
        <c:axId val="72684032"/>
        <c:scaling>
          <c:orientation val="minMax"/>
        </c:scaling>
        <c:delete val="0"/>
        <c:axPos val="l"/>
        <c:majorGridlines>
          <c:spPr>
            <a:ln w="3175"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75740672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egendEntry>
        <c:idx val="0"/>
        <c:txPr>
          <a:bodyPr/>
          <a:lstStyle/>
          <a:p>
            <a:pPr>
              <a:defRPr sz="1800" b="1">
                <a:latin typeface="+mn-lt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2445978360778751E-2"/>
          <c:w val="0.98904678807675983"/>
          <c:h val="0.12788456423812716"/>
        </c:manualLayout>
      </c:layout>
      <c:overlay val="0"/>
      <c:txPr>
        <a:bodyPr/>
        <a:lstStyle/>
        <a:p>
          <a:pPr>
            <a:defRPr sz="1800" b="1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90339749198332E-2"/>
          <c:y val="0.14982687260246341"/>
          <c:w val="0.9184692157233405"/>
          <c:h val="0.75076191197254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45501968253666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B0C-4104-A7F3-0A8A28DE6EB5}"/>
                </c:ext>
              </c:extLst>
            </c:dLbl>
            <c:dLbl>
              <c:idx val="1"/>
              <c:layout>
                <c:manualLayout>
                  <c:x val="-6.9243344987029752E-17"/>
                  <c:y val="5.09657712676250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B0C-4104-A7F3-0A8A28DE6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0C-4104-A7F3-0A8A28DE6E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66,67%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B0C-4104-A7F3-0A8A28DE6EB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91,67%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B0C-4104-A7F3-0A8A28DE6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66.669999999999987</c:v>
                </c:pt>
                <c:pt idx="1">
                  <c:v>91.669999999999987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B0C-4104-A7F3-0A8A28DE6E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42383394371744E-3"/>
                  <c:y val="9.343616794139422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11,66%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B0C-4104-A7F3-0A8A28DE6EB5}"/>
                </c:ext>
              </c:extLst>
            </c:dLbl>
            <c:dLbl>
              <c:idx val="1"/>
              <c:layout>
                <c:manualLayout>
                  <c:x val="5.6654300366230665E-3"/>
                  <c:y val="-9.343616794139422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B0C-4104-A7F3-0A8A28DE6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11.66</c:v>
                </c:pt>
                <c:pt idx="1">
                  <c:v>3.3299999999999987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0C-4104-A7F3-0A8A28DE6EB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96290109869125E-2"/>
                  <c:y val="2.54828856338125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6,66%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B0C-4104-A7F3-0A8A28DE6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 цветотерапии</c:v>
                </c:pt>
                <c:pt idx="1">
                  <c:v>после цветотерапии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6.6599999999999975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B0C-4104-A7F3-0A8A28DE6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42208"/>
        <c:axId val="72728576"/>
      </c:barChart>
      <c:catAx>
        <c:axId val="75742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2728576"/>
        <c:crosses val="autoZero"/>
        <c:auto val="1"/>
        <c:lblAlgn val="ctr"/>
        <c:lblOffset val="100"/>
        <c:noMultiLvlLbl val="0"/>
      </c:catAx>
      <c:valAx>
        <c:axId val="72728576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75742208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5.8703275760299628E-2"/>
          <c:y val="2.6614425600646089E-2"/>
          <c:w val="0.90780958847561988"/>
          <c:h val="0.10855390672319806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B65F1-3176-4EC7-95FA-AA1851B642A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E99C6-2210-4549-895C-892A7D80E57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ЦВЕТА</a:t>
          </a:r>
          <a:endParaRPr lang="ru-RU" sz="2400" b="1" dirty="0">
            <a:solidFill>
              <a:schemeClr val="tx1"/>
            </a:solidFill>
          </a:endParaRPr>
        </a:p>
      </dgm:t>
    </dgm:pt>
    <dgm:pt modelId="{C15015AC-C955-4F33-81EB-21353F53B16B}" type="parTrans" cxnId="{65FE8940-7C91-4572-A109-FE76F65EA67B}">
      <dgm:prSet/>
      <dgm:spPr/>
      <dgm:t>
        <a:bodyPr/>
        <a:lstStyle/>
        <a:p>
          <a:endParaRPr lang="ru-RU"/>
        </a:p>
      </dgm:t>
    </dgm:pt>
    <dgm:pt modelId="{E8930F96-7875-487E-BBD5-8096870597E9}" type="sibTrans" cxnId="{65FE8940-7C91-4572-A109-FE76F65EA67B}">
      <dgm:prSet/>
      <dgm:spPr/>
      <dgm:t>
        <a:bodyPr/>
        <a:lstStyle/>
        <a:p>
          <a:endParaRPr lang="ru-RU"/>
        </a:p>
      </dgm:t>
    </dgm:pt>
    <dgm:pt modelId="{60448CF2-2D46-4EFD-A80A-9F77C0AC5EC1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зеленый</a:t>
          </a:r>
          <a:endParaRPr lang="ru-RU" sz="2400" b="1" dirty="0">
            <a:solidFill>
              <a:srgbClr val="00B050"/>
            </a:solidFill>
          </a:endParaRPr>
        </a:p>
      </dgm:t>
    </dgm:pt>
    <dgm:pt modelId="{CADA3E5A-A50D-484C-8792-1F7B073555CD}" type="parTrans" cxnId="{F9DB135F-409C-4DE8-B228-ED279566B183}">
      <dgm:prSet/>
      <dgm:spPr/>
      <dgm:t>
        <a:bodyPr/>
        <a:lstStyle/>
        <a:p>
          <a:endParaRPr lang="ru-RU"/>
        </a:p>
      </dgm:t>
    </dgm:pt>
    <dgm:pt modelId="{92486765-D819-45CF-BC5B-03F4E2AE5F9C}" type="sibTrans" cxnId="{F9DB135F-409C-4DE8-B228-ED279566B183}">
      <dgm:prSet/>
      <dgm:spPr/>
      <dgm:t>
        <a:bodyPr/>
        <a:lstStyle/>
        <a:p>
          <a:endParaRPr lang="ru-RU"/>
        </a:p>
      </dgm:t>
    </dgm:pt>
    <dgm:pt modelId="{7E6D1AC8-8115-4C58-AE5A-F3BE1589E31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желтый</a:t>
          </a:r>
          <a:endParaRPr lang="ru-RU" sz="2400" b="1" dirty="0">
            <a:solidFill>
              <a:srgbClr val="FFFF00"/>
            </a:solidFill>
          </a:endParaRPr>
        </a:p>
      </dgm:t>
    </dgm:pt>
    <dgm:pt modelId="{BD6F7F1B-1229-4C42-A6AE-70B05A39BDD6}" type="parTrans" cxnId="{25D55F6F-7044-4B05-9199-95C434D9EF9C}">
      <dgm:prSet/>
      <dgm:spPr/>
      <dgm:t>
        <a:bodyPr/>
        <a:lstStyle/>
        <a:p>
          <a:endParaRPr lang="ru-RU"/>
        </a:p>
      </dgm:t>
    </dgm:pt>
    <dgm:pt modelId="{2DEDFE1F-CA0F-48F7-A06B-54E680C0F750}" type="sibTrans" cxnId="{25D55F6F-7044-4B05-9199-95C434D9EF9C}">
      <dgm:prSet/>
      <dgm:spPr/>
      <dgm:t>
        <a:bodyPr/>
        <a:lstStyle/>
        <a:p>
          <a:endParaRPr lang="ru-RU"/>
        </a:p>
      </dgm:t>
    </dgm:pt>
    <dgm:pt modelId="{7B29C735-3359-41A7-9F23-0D8ED4B6708D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800000"/>
              </a:solidFill>
            </a:rPr>
            <a:t>коричневый</a:t>
          </a:r>
          <a:endParaRPr lang="ru-RU" sz="2400" b="1" dirty="0">
            <a:solidFill>
              <a:srgbClr val="800000"/>
            </a:solidFill>
          </a:endParaRPr>
        </a:p>
      </dgm:t>
    </dgm:pt>
    <dgm:pt modelId="{942E803B-D356-4E9E-B5F8-E0C47E3242B3}" type="parTrans" cxnId="{A33E45BF-B5F5-4185-8713-51118DD696E0}">
      <dgm:prSet/>
      <dgm:spPr/>
      <dgm:t>
        <a:bodyPr/>
        <a:lstStyle/>
        <a:p>
          <a:endParaRPr lang="ru-RU"/>
        </a:p>
      </dgm:t>
    </dgm:pt>
    <dgm:pt modelId="{33BEFB45-03DB-4CBD-B4F9-9E7ED3D17217}" type="sibTrans" cxnId="{A33E45BF-B5F5-4185-8713-51118DD696E0}">
      <dgm:prSet/>
      <dgm:spPr/>
      <dgm:t>
        <a:bodyPr/>
        <a:lstStyle/>
        <a:p>
          <a:endParaRPr lang="ru-RU"/>
        </a:p>
      </dgm:t>
    </dgm:pt>
    <dgm:pt modelId="{0759E686-3B84-402B-A859-3653C9C4AF4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FF6699"/>
              </a:solidFill>
            </a:rPr>
            <a:t>розовый</a:t>
          </a:r>
          <a:endParaRPr lang="ru-RU" sz="2400" b="1" dirty="0">
            <a:solidFill>
              <a:srgbClr val="FF6699"/>
            </a:solidFill>
          </a:endParaRPr>
        </a:p>
      </dgm:t>
    </dgm:pt>
    <dgm:pt modelId="{EADA0CA7-020D-4E1C-A491-CC16318C8461}" type="parTrans" cxnId="{13B671E6-0F29-494C-ABA6-E313FECE60DC}">
      <dgm:prSet/>
      <dgm:spPr/>
      <dgm:t>
        <a:bodyPr/>
        <a:lstStyle/>
        <a:p>
          <a:endParaRPr lang="ru-RU"/>
        </a:p>
      </dgm:t>
    </dgm:pt>
    <dgm:pt modelId="{AD791EC7-8A31-4315-87B6-FA0905BA394A}" type="sibTrans" cxnId="{13B671E6-0F29-494C-ABA6-E313FECE60DC}">
      <dgm:prSet/>
      <dgm:spPr/>
      <dgm:t>
        <a:bodyPr/>
        <a:lstStyle/>
        <a:p>
          <a:endParaRPr lang="ru-RU"/>
        </a:p>
      </dgm:t>
    </dgm:pt>
    <dgm:pt modelId="{9FEB2D7E-79EF-4485-97FB-B928E4CB2333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B0F0"/>
              </a:solidFill>
            </a:rPr>
            <a:t>голубой</a:t>
          </a:r>
          <a:endParaRPr lang="ru-RU" sz="2400" b="1" dirty="0">
            <a:solidFill>
              <a:srgbClr val="00B0F0"/>
            </a:solidFill>
          </a:endParaRPr>
        </a:p>
      </dgm:t>
    </dgm:pt>
    <dgm:pt modelId="{F74E8FB7-E947-4077-86D3-312043F5DAE7}" type="parTrans" cxnId="{A1D31A79-6E6A-4434-9198-F3AFC295AB47}">
      <dgm:prSet/>
      <dgm:spPr/>
      <dgm:t>
        <a:bodyPr/>
        <a:lstStyle/>
        <a:p>
          <a:endParaRPr lang="ru-RU"/>
        </a:p>
      </dgm:t>
    </dgm:pt>
    <dgm:pt modelId="{E2734349-1B01-49D7-B912-19E50DCE5904}" type="sibTrans" cxnId="{A1D31A79-6E6A-4434-9198-F3AFC295AB47}">
      <dgm:prSet/>
      <dgm:spPr/>
      <dgm:t>
        <a:bodyPr/>
        <a:lstStyle/>
        <a:p>
          <a:endParaRPr lang="ru-RU"/>
        </a:p>
      </dgm:t>
    </dgm:pt>
    <dgm:pt modelId="{2C6FF4E9-67CD-4494-B055-BC9B83CCC298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7030A0"/>
              </a:solidFill>
            </a:rPr>
            <a:t>фиолетовый</a:t>
          </a:r>
          <a:endParaRPr lang="ru-RU" sz="2400" b="1" dirty="0">
            <a:solidFill>
              <a:srgbClr val="7030A0"/>
            </a:solidFill>
          </a:endParaRPr>
        </a:p>
      </dgm:t>
    </dgm:pt>
    <dgm:pt modelId="{9BC5B717-E2A0-4523-9388-D5F0A75C417F}" type="parTrans" cxnId="{6AABABF3-6CC1-484A-AED1-164A20485308}">
      <dgm:prSet/>
      <dgm:spPr/>
      <dgm:t>
        <a:bodyPr/>
        <a:lstStyle/>
        <a:p>
          <a:endParaRPr lang="ru-RU"/>
        </a:p>
      </dgm:t>
    </dgm:pt>
    <dgm:pt modelId="{524C5417-2CE4-4F00-8FFA-34241E3242A6}" type="sibTrans" cxnId="{6AABABF3-6CC1-484A-AED1-164A20485308}">
      <dgm:prSet/>
      <dgm:spPr/>
      <dgm:t>
        <a:bodyPr/>
        <a:lstStyle/>
        <a:p>
          <a:endParaRPr lang="ru-RU"/>
        </a:p>
      </dgm:t>
    </dgm:pt>
    <dgm:pt modelId="{967348B4-A206-4C63-9000-BF6F58B09AF0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синий</a:t>
          </a:r>
          <a:endParaRPr lang="ru-RU" sz="2400" b="1" dirty="0">
            <a:solidFill>
              <a:srgbClr val="0070C0"/>
            </a:solidFill>
          </a:endParaRPr>
        </a:p>
      </dgm:t>
    </dgm:pt>
    <dgm:pt modelId="{FF099570-2E2E-4448-AC20-FA33595FD626}" type="parTrans" cxnId="{095D7528-4352-4D61-BE8E-319C214549A5}">
      <dgm:prSet/>
      <dgm:spPr/>
      <dgm:t>
        <a:bodyPr/>
        <a:lstStyle/>
        <a:p>
          <a:endParaRPr lang="ru-RU"/>
        </a:p>
      </dgm:t>
    </dgm:pt>
    <dgm:pt modelId="{30D3194E-C250-40D5-8CA9-57CD5B9066BB}" type="sibTrans" cxnId="{095D7528-4352-4D61-BE8E-319C214549A5}">
      <dgm:prSet/>
      <dgm:spPr/>
      <dgm:t>
        <a:bodyPr/>
        <a:lstStyle/>
        <a:p>
          <a:endParaRPr lang="ru-RU"/>
        </a:p>
      </dgm:t>
    </dgm:pt>
    <dgm:pt modelId="{4D2D0FB6-85DD-4578-9FA4-A9A47362C46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белый</a:t>
          </a:r>
          <a:endParaRPr lang="ru-RU" sz="2400" b="1" dirty="0"/>
        </a:p>
      </dgm:t>
    </dgm:pt>
    <dgm:pt modelId="{A881B118-BDF4-4A22-9AED-1C5B795CCAC7}" type="parTrans" cxnId="{E916C5E3-D205-4A63-8266-EEE3B593FF06}">
      <dgm:prSet/>
      <dgm:spPr/>
      <dgm:t>
        <a:bodyPr/>
        <a:lstStyle/>
        <a:p>
          <a:endParaRPr lang="ru-RU"/>
        </a:p>
      </dgm:t>
    </dgm:pt>
    <dgm:pt modelId="{C6A5085F-3CD0-483B-9736-5013162C258C}" type="sibTrans" cxnId="{E916C5E3-D205-4A63-8266-EEE3B593FF06}">
      <dgm:prSet/>
      <dgm:spPr/>
      <dgm:t>
        <a:bodyPr/>
        <a:lstStyle/>
        <a:p>
          <a:endParaRPr lang="ru-RU"/>
        </a:p>
      </dgm:t>
    </dgm:pt>
    <dgm:pt modelId="{CA3E7BBF-D658-4E3F-A6CB-611E99AC77C4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accent2"/>
              </a:solidFill>
            </a:rPr>
            <a:t>оранжевый</a:t>
          </a:r>
          <a:endParaRPr lang="ru-RU" sz="2400" b="1" dirty="0">
            <a:solidFill>
              <a:schemeClr val="accent2"/>
            </a:solidFill>
          </a:endParaRPr>
        </a:p>
      </dgm:t>
    </dgm:pt>
    <dgm:pt modelId="{C55789BD-6133-42EB-BC63-2C54A44EA911}" type="parTrans" cxnId="{D571AA24-82B5-40E8-9084-28687EB30283}">
      <dgm:prSet/>
      <dgm:spPr/>
      <dgm:t>
        <a:bodyPr/>
        <a:lstStyle/>
        <a:p>
          <a:endParaRPr lang="ru-RU"/>
        </a:p>
      </dgm:t>
    </dgm:pt>
    <dgm:pt modelId="{42B50FA1-685D-4CAE-B451-39E3F4456DD8}" type="sibTrans" cxnId="{D571AA24-82B5-40E8-9084-28687EB30283}">
      <dgm:prSet/>
      <dgm:spPr/>
      <dgm:t>
        <a:bodyPr/>
        <a:lstStyle/>
        <a:p>
          <a:endParaRPr lang="ru-RU"/>
        </a:p>
      </dgm:t>
    </dgm:pt>
    <dgm:pt modelId="{F264C707-59C7-4FA7-917D-8B9A4D377E8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красный</a:t>
          </a:r>
          <a:endParaRPr lang="ru-RU" sz="2400" b="1" dirty="0">
            <a:solidFill>
              <a:srgbClr val="FF0000"/>
            </a:solidFill>
          </a:endParaRPr>
        </a:p>
      </dgm:t>
    </dgm:pt>
    <dgm:pt modelId="{838F21CA-F0E1-4C89-B2B5-58C8910A8F35}" type="parTrans" cxnId="{3C55041C-56CE-416A-9C6E-83CD9B66A4D5}">
      <dgm:prSet/>
      <dgm:spPr/>
      <dgm:t>
        <a:bodyPr/>
        <a:lstStyle/>
        <a:p>
          <a:endParaRPr lang="ru-RU"/>
        </a:p>
      </dgm:t>
    </dgm:pt>
    <dgm:pt modelId="{84170969-BC31-4043-B241-7EFAB8BDF7EE}" type="sibTrans" cxnId="{3C55041C-56CE-416A-9C6E-83CD9B66A4D5}">
      <dgm:prSet/>
      <dgm:spPr/>
      <dgm:t>
        <a:bodyPr/>
        <a:lstStyle/>
        <a:p>
          <a:endParaRPr lang="ru-RU"/>
        </a:p>
      </dgm:t>
    </dgm:pt>
    <dgm:pt modelId="{59053484-807E-4022-A48A-5FB552C61841}" type="pres">
      <dgm:prSet presAssocID="{328B65F1-3176-4EC7-95FA-AA1851B642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AE2E7-C459-47F5-B1FA-5581CDF7E3C5}" type="pres">
      <dgm:prSet presAssocID="{5F6E99C6-2210-4549-895C-892A7D80E578}" presName="centerShape" presStyleLbl="node0" presStyleIdx="0" presStyleCnt="1" custScaleX="174936" custLinFactNeighborX="2418" custLinFactNeighborY="-736"/>
      <dgm:spPr/>
      <dgm:t>
        <a:bodyPr/>
        <a:lstStyle/>
        <a:p>
          <a:endParaRPr lang="ru-RU"/>
        </a:p>
      </dgm:t>
    </dgm:pt>
    <dgm:pt modelId="{15B58B42-730B-44ED-8D3D-75418DCFB0F4}" type="pres">
      <dgm:prSet presAssocID="{CADA3E5A-A50D-484C-8792-1F7B073555CD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31EBB39A-F7A9-4DB8-B564-979476B5AA9C}" type="pres">
      <dgm:prSet presAssocID="{CADA3E5A-A50D-484C-8792-1F7B073555CD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BD5D2743-C708-4BB0-85A4-804A8605B5E7}" type="pres">
      <dgm:prSet presAssocID="{60448CF2-2D46-4EFD-A80A-9F77C0AC5EC1}" presName="node" presStyleLbl="node1" presStyleIdx="0" presStyleCnt="10" custScaleX="177957" custRadScaleRad="100465" custRadScaleInc="-2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C7276-8961-494F-A839-766348339A78}" type="pres">
      <dgm:prSet presAssocID="{BD6F7F1B-1229-4C42-A6AE-70B05A39BDD6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766FABB0-E4A4-4C4D-9521-133A43C88E79}" type="pres">
      <dgm:prSet presAssocID="{BD6F7F1B-1229-4C42-A6AE-70B05A39BDD6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6177EB3D-E33D-4B18-B2AE-646C9D5B8623}" type="pres">
      <dgm:prSet presAssocID="{7E6D1AC8-8115-4C58-AE5A-F3BE1589E310}" presName="node" presStyleLbl="node1" presStyleIdx="1" presStyleCnt="10" custScaleX="217011" custScaleY="124512" custRadScaleRad="129446" custRadScaleInc="58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72153-4643-4DEB-98CA-44E272465853}" type="pres">
      <dgm:prSet presAssocID="{FF099570-2E2E-4448-AC20-FA33595FD626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9E0DBBD3-0D48-436E-95C6-70FA96EC6D56}" type="pres">
      <dgm:prSet presAssocID="{FF099570-2E2E-4448-AC20-FA33595FD626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B5234D73-3729-4868-9599-1444FF5FB33A}" type="pres">
      <dgm:prSet presAssocID="{967348B4-A206-4C63-9000-BF6F58B09AF0}" presName="node" presStyleLbl="node1" presStyleIdx="2" presStyleCnt="10" custScaleX="183090" custScaleY="109779" custRadScaleRad="116557" custRadScaleInc="1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0D87E-505B-4792-8DA9-D640ED6B72B8}" type="pres">
      <dgm:prSet presAssocID="{C55789BD-6133-42EB-BC63-2C54A44EA911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C4CC800C-F613-43E2-8CC4-38DBE428AEE0}" type="pres">
      <dgm:prSet presAssocID="{C55789BD-6133-42EB-BC63-2C54A44EA911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99D9942B-8408-4ADD-B80D-739107DB35ED}" type="pres">
      <dgm:prSet presAssocID="{CA3E7BBF-D658-4E3F-A6CB-611E99AC77C4}" presName="node" presStyleLbl="node1" presStyleIdx="3" presStyleCnt="10" custScaleX="234895" custRadScaleRad="130272" custRadScaleInc="-26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9F9DE-BFA4-4C26-AF18-DAA38A0F1FBC}" type="pres">
      <dgm:prSet presAssocID="{838F21CA-F0E1-4C89-B2B5-58C8910A8F35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9ACFAEED-94DE-4113-B9AD-D306F08694BD}" type="pres">
      <dgm:prSet presAssocID="{838F21CA-F0E1-4C89-B2B5-58C8910A8F35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721CBDB2-C575-4674-8EE2-84140C21993E}" type="pres">
      <dgm:prSet presAssocID="{F264C707-59C7-4FA7-917D-8B9A4D377E85}" presName="node" presStyleLbl="node1" presStyleIdx="4" presStyleCnt="10" custScaleX="216588" custScaleY="106596" custRadScaleRad="130344" custRadScaleInc="-72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5B529-FC8E-47F7-A613-7067A6968E05}" type="pres">
      <dgm:prSet presAssocID="{A881B118-BDF4-4A22-9AED-1C5B795CCAC7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61492394-19AE-4168-B451-2425CE9EC730}" type="pres">
      <dgm:prSet presAssocID="{A881B118-BDF4-4A22-9AED-1C5B795CCAC7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8D598131-9B6C-4AFE-AA6B-94A222BDDAC0}" type="pres">
      <dgm:prSet presAssocID="{4D2D0FB6-85DD-4578-9FA4-A9A47362C463}" presName="node" presStyleLbl="node1" presStyleIdx="5" presStyleCnt="10" custScaleX="188093" custScaleY="118891" custRadScaleRad="100236" custRadScaleInc="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A7E56-CFB5-4378-9870-B218A089C883}" type="pres">
      <dgm:prSet presAssocID="{F74E8FB7-E947-4077-86D3-312043F5DAE7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45F4DC57-BCE6-448F-8D48-248D7C53D9E5}" type="pres">
      <dgm:prSet presAssocID="{F74E8FB7-E947-4077-86D3-312043F5DAE7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F8B3D5EB-6D42-47FC-B57D-8BD5B2F171B9}" type="pres">
      <dgm:prSet presAssocID="{9FEB2D7E-79EF-4485-97FB-B928E4CB2333}" presName="node" presStyleLbl="node1" presStyleIdx="6" presStyleCnt="10" custScaleX="207623" custScaleY="114621" custRadScaleRad="134583" custRadScaleInc="63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837AA-3363-4A86-BFA0-65081542B602}" type="pres">
      <dgm:prSet presAssocID="{9BC5B717-E2A0-4523-9388-D5F0A75C417F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5BB9CEEE-F93D-477A-BE47-FFA926F50D43}" type="pres">
      <dgm:prSet presAssocID="{9BC5B717-E2A0-4523-9388-D5F0A75C417F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BAFC567B-0D2F-4281-9479-17F6DF7103B5}" type="pres">
      <dgm:prSet presAssocID="{2C6FF4E9-67CD-4494-B055-BC9B83CCC298}" presName="node" presStyleLbl="node1" presStyleIdx="7" presStyleCnt="10" custScaleX="254170" custScaleY="115611" custRadScaleRad="122866" custRadScaleInc="22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DE76-695B-4F22-9991-5EB10E4E4D27}" type="pres">
      <dgm:prSet presAssocID="{942E803B-D356-4E9E-B5F8-E0C47E3242B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7223C820-AB03-4101-8879-C17F99008359}" type="pres">
      <dgm:prSet presAssocID="{942E803B-D356-4E9E-B5F8-E0C47E3242B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717B787-7704-4CAF-B3C2-C7C4314A796E}" type="pres">
      <dgm:prSet presAssocID="{7B29C735-3359-41A7-9F23-0D8ED4B6708D}" presName="node" presStyleLbl="node1" presStyleIdx="8" presStyleCnt="10" custScaleX="248955" custScaleY="117664" custRadScaleRad="120399" custRadScaleInc="-10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2E1BC-11F9-4BAA-8961-0865947E99D6}" type="pres">
      <dgm:prSet presAssocID="{EADA0CA7-020D-4E1C-A491-CC16318C8461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FF042723-905E-4552-80A3-7DB71EE7D751}" type="pres">
      <dgm:prSet presAssocID="{EADA0CA7-020D-4E1C-A491-CC16318C8461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4253C9F2-F298-46ED-AF8A-AEE3309809CB}" type="pres">
      <dgm:prSet presAssocID="{0759E686-3B84-402B-A859-3653C9C4AF42}" presName="node" presStyleLbl="node1" presStyleIdx="9" presStyleCnt="10" custScaleX="203288" custScaleY="105371" custRadScaleRad="128818" custRadScaleInc="-54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E45BF-B5F5-4185-8713-51118DD696E0}" srcId="{5F6E99C6-2210-4549-895C-892A7D80E578}" destId="{7B29C735-3359-41A7-9F23-0D8ED4B6708D}" srcOrd="8" destOrd="0" parTransId="{942E803B-D356-4E9E-B5F8-E0C47E3242B3}" sibTransId="{33BEFB45-03DB-4CBD-B4F9-9E7ED3D17217}"/>
    <dgm:cxn modelId="{50984F1D-82F6-4DF2-B552-8F2322A36E5E}" type="presOf" srcId="{CADA3E5A-A50D-484C-8792-1F7B073555CD}" destId="{15B58B42-730B-44ED-8D3D-75418DCFB0F4}" srcOrd="0" destOrd="0" presId="urn:microsoft.com/office/officeart/2005/8/layout/radial5"/>
    <dgm:cxn modelId="{688FD72A-416D-41C7-AAFE-B208290AA77D}" type="presOf" srcId="{A881B118-BDF4-4A22-9AED-1C5B795CCAC7}" destId="{4055B529-FC8E-47F7-A613-7067A6968E05}" srcOrd="0" destOrd="0" presId="urn:microsoft.com/office/officeart/2005/8/layout/radial5"/>
    <dgm:cxn modelId="{25D55F6F-7044-4B05-9199-95C434D9EF9C}" srcId="{5F6E99C6-2210-4549-895C-892A7D80E578}" destId="{7E6D1AC8-8115-4C58-AE5A-F3BE1589E310}" srcOrd="1" destOrd="0" parTransId="{BD6F7F1B-1229-4C42-A6AE-70B05A39BDD6}" sibTransId="{2DEDFE1F-CA0F-48F7-A06B-54E680C0F750}"/>
    <dgm:cxn modelId="{2E6BA0FC-D4CC-4A49-A912-81691D9C6254}" type="presOf" srcId="{7E6D1AC8-8115-4C58-AE5A-F3BE1589E310}" destId="{6177EB3D-E33D-4B18-B2AE-646C9D5B8623}" srcOrd="0" destOrd="0" presId="urn:microsoft.com/office/officeart/2005/8/layout/radial5"/>
    <dgm:cxn modelId="{6AABABF3-6CC1-484A-AED1-164A20485308}" srcId="{5F6E99C6-2210-4549-895C-892A7D80E578}" destId="{2C6FF4E9-67CD-4494-B055-BC9B83CCC298}" srcOrd="7" destOrd="0" parTransId="{9BC5B717-E2A0-4523-9388-D5F0A75C417F}" sibTransId="{524C5417-2CE4-4F00-8FFA-34241E3242A6}"/>
    <dgm:cxn modelId="{A1D31A79-6E6A-4434-9198-F3AFC295AB47}" srcId="{5F6E99C6-2210-4549-895C-892A7D80E578}" destId="{9FEB2D7E-79EF-4485-97FB-B928E4CB2333}" srcOrd="6" destOrd="0" parTransId="{F74E8FB7-E947-4077-86D3-312043F5DAE7}" sibTransId="{E2734349-1B01-49D7-B912-19E50DCE5904}"/>
    <dgm:cxn modelId="{954D6341-AA11-4EA7-A8AB-49AAA4FCAF25}" type="presOf" srcId="{C55789BD-6133-42EB-BC63-2C54A44EA911}" destId="{C4CC800C-F613-43E2-8CC4-38DBE428AEE0}" srcOrd="1" destOrd="0" presId="urn:microsoft.com/office/officeart/2005/8/layout/radial5"/>
    <dgm:cxn modelId="{F9DB135F-409C-4DE8-B228-ED279566B183}" srcId="{5F6E99C6-2210-4549-895C-892A7D80E578}" destId="{60448CF2-2D46-4EFD-A80A-9F77C0AC5EC1}" srcOrd="0" destOrd="0" parTransId="{CADA3E5A-A50D-484C-8792-1F7B073555CD}" sibTransId="{92486765-D819-45CF-BC5B-03F4E2AE5F9C}"/>
    <dgm:cxn modelId="{095D7528-4352-4D61-BE8E-319C214549A5}" srcId="{5F6E99C6-2210-4549-895C-892A7D80E578}" destId="{967348B4-A206-4C63-9000-BF6F58B09AF0}" srcOrd="2" destOrd="0" parTransId="{FF099570-2E2E-4448-AC20-FA33595FD626}" sibTransId="{30D3194E-C250-40D5-8CA9-57CD5B9066BB}"/>
    <dgm:cxn modelId="{5B4206FD-63EF-4C1C-AC02-2B68402F5251}" type="presOf" srcId="{CA3E7BBF-D658-4E3F-A6CB-611E99AC77C4}" destId="{99D9942B-8408-4ADD-B80D-739107DB35ED}" srcOrd="0" destOrd="0" presId="urn:microsoft.com/office/officeart/2005/8/layout/radial5"/>
    <dgm:cxn modelId="{DD0E98D2-5AC0-4D32-9AEE-72D3B434DC48}" type="presOf" srcId="{5F6E99C6-2210-4549-895C-892A7D80E578}" destId="{1AAAE2E7-C459-47F5-B1FA-5581CDF7E3C5}" srcOrd="0" destOrd="0" presId="urn:microsoft.com/office/officeart/2005/8/layout/radial5"/>
    <dgm:cxn modelId="{9CC8706C-D333-4F77-A956-8AD23EE15329}" type="presOf" srcId="{C55789BD-6133-42EB-BC63-2C54A44EA911}" destId="{8FF0D87E-505B-4792-8DA9-D640ED6B72B8}" srcOrd="0" destOrd="0" presId="urn:microsoft.com/office/officeart/2005/8/layout/radial5"/>
    <dgm:cxn modelId="{87356602-50C9-4622-806C-D876AC66646C}" type="presOf" srcId="{A881B118-BDF4-4A22-9AED-1C5B795CCAC7}" destId="{61492394-19AE-4168-B451-2425CE9EC730}" srcOrd="1" destOrd="0" presId="urn:microsoft.com/office/officeart/2005/8/layout/radial5"/>
    <dgm:cxn modelId="{65FE8940-7C91-4572-A109-FE76F65EA67B}" srcId="{328B65F1-3176-4EC7-95FA-AA1851B642A4}" destId="{5F6E99C6-2210-4549-895C-892A7D80E578}" srcOrd="0" destOrd="0" parTransId="{C15015AC-C955-4F33-81EB-21353F53B16B}" sibTransId="{E8930F96-7875-487E-BBD5-8096870597E9}"/>
    <dgm:cxn modelId="{A382AA99-0A03-46D9-B678-EE98B0946042}" type="presOf" srcId="{967348B4-A206-4C63-9000-BF6F58B09AF0}" destId="{B5234D73-3729-4868-9599-1444FF5FB33A}" srcOrd="0" destOrd="0" presId="urn:microsoft.com/office/officeart/2005/8/layout/radial5"/>
    <dgm:cxn modelId="{5088872E-F17D-4ED3-8E54-9ADE35C5489C}" type="presOf" srcId="{2C6FF4E9-67CD-4494-B055-BC9B83CCC298}" destId="{BAFC567B-0D2F-4281-9479-17F6DF7103B5}" srcOrd="0" destOrd="0" presId="urn:microsoft.com/office/officeart/2005/8/layout/radial5"/>
    <dgm:cxn modelId="{61A1D045-7058-4483-8EE0-CD986075226D}" type="presOf" srcId="{0759E686-3B84-402B-A859-3653C9C4AF42}" destId="{4253C9F2-F298-46ED-AF8A-AEE3309809CB}" srcOrd="0" destOrd="0" presId="urn:microsoft.com/office/officeart/2005/8/layout/radial5"/>
    <dgm:cxn modelId="{21BDC4DF-647B-4991-BE03-F9ECC19D0648}" type="presOf" srcId="{838F21CA-F0E1-4C89-B2B5-58C8910A8F35}" destId="{9ACFAEED-94DE-4113-B9AD-D306F08694BD}" srcOrd="1" destOrd="0" presId="urn:microsoft.com/office/officeart/2005/8/layout/radial5"/>
    <dgm:cxn modelId="{5CB4308B-84C5-458A-BE8C-A8F5897B5B06}" type="presOf" srcId="{60448CF2-2D46-4EFD-A80A-9F77C0AC5EC1}" destId="{BD5D2743-C708-4BB0-85A4-804A8605B5E7}" srcOrd="0" destOrd="0" presId="urn:microsoft.com/office/officeart/2005/8/layout/radial5"/>
    <dgm:cxn modelId="{A7587A79-6A00-46EE-9213-821221E5501F}" type="presOf" srcId="{942E803B-D356-4E9E-B5F8-E0C47E3242B3}" destId="{486EDE76-695B-4F22-9991-5EB10E4E4D27}" srcOrd="0" destOrd="0" presId="urn:microsoft.com/office/officeart/2005/8/layout/radial5"/>
    <dgm:cxn modelId="{81F83A0E-BF65-440E-9BA2-E0FCE824B0F2}" type="presOf" srcId="{CADA3E5A-A50D-484C-8792-1F7B073555CD}" destId="{31EBB39A-F7A9-4DB8-B564-979476B5AA9C}" srcOrd="1" destOrd="0" presId="urn:microsoft.com/office/officeart/2005/8/layout/radial5"/>
    <dgm:cxn modelId="{CFB09BD4-E5BB-491C-913E-E79BAC24452F}" type="presOf" srcId="{7B29C735-3359-41A7-9F23-0D8ED4B6708D}" destId="{E717B787-7704-4CAF-B3C2-C7C4314A796E}" srcOrd="0" destOrd="0" presId="urn:microsoft.com/office/officeart/2005/8/layout/radial5"/>
    <dgm:cxn modelId="{FC492C0B-4228-45FE-AB07-512F04AF48AC}" type="presOf" srcId="{BD6F7F1B-1229-4C42-A6AE-70B05A39BDD6}" destId="{766FABB0-E4A4-4C4D-9521-133A43C88E79}" srcOrd="1" destOrd="0" presId="urn:microsoft.com/office/officeart/2005/8/layout/radial5"/>
    <dgm:cxn modelId="{860F24D8-2F7A-48FE-AC5A-4C3C0948D038}" type="presOf" srcId="{942E803B-D356-4E9E-B5F8-E0C47E3242B3}" destId="{7223C820-AB03-4101-8879-C17F99008359}" srcOrd="1" destOrd="0" presId="urn:microsoft.com/office/officeart/2005/8/layout/radial5"/>
    <dgm:cxn modelId="{D571AA24-82B5-40E8-9084-28687EB30283}" srcId="{5F6E99C6-2210-4549-895C-892A7D80E578}" destId="{CA3E7BBF-D658-4E3F-A6CB-611E99AC77C4}" srcOrd="3" destOrd="0" parTransId="{C55789BD-6133-42EB-BC63-2C54A44EA911}" sibTransId="{42B50FA1-685D-4CAE-B451-39E3F4456DD8}"/>
    <dgm:cxn modelId="{4B3019AB-D12D-499B-AB1B-E4AAE869DDC5}" type="presOf" srcId="{FF099570-2E2E-4448-AC20-FA33595FD626}" destId="{9E0DBBD3-0D48-436E-95C6-70FA96EC6D56}" srcOrd="1" destOrd="0" presId="urn:microsoft.com/office/officeart/2005/8/layout/radial5"/>
    <dgm:cxn modelId="{3BECD786-A5E2-41CC-BE76-2EE105D9FD0D}" type="presOf" srcId="{9BC5B717-E2A0-4523-9388-D5F0A75C417F}" destId="{5BB9CEEE-F93D-477A-BE47-FFA926F50D43}" srcOrd="1" destOrd="0" presId="urn:microsoft.com/office/officeart/2005/8/layout/radial5"/>
    <dgm:cxn modelId="{3DCC65BA-D066-4F4F-901C-7D0F3E42B3FF}" type="presOf" srcId="{F264C707-59C7-4FA7-917D-8B9A4D377E85}" destId="{721CBDB2-C575-4674-8EE2-84140C21993E}" srcOrd="0" destOrd="0" presId="urn:microsoft.com/office/officeart/2005/8/layout/radial5"/>
    <dgm:cxn modelId="{A7D4A2F8-D80C-4173-B08D-73C3FF487268}" type="presOf" srcId="{FF099570-2E2E-4448-AC20-FA33595FD626}" destId="{4CC72153-4643-4DEB-98CA-44E272465853}" srcOrd="0" destOrd="0" presId="urn:microsoft.com/office/officeart/2005/8/layout/radial5"/>
    <dgm:cxn modelId="{763F4BDD-492F-40B8-9ACC-AEB79819C223}" type="presOf" srcId="{4D2D0FB6-85DD-4578-9FA4-A9A47362C463}" destId="{8D598131-9B6C-4AFE-AA6B-94A222BDDAC0}" srcOrd="0" destOrd="0" presId="urn:microsoft.com/office/officeart/2005/8/layout/radial5"/>
    <dgm:cxn modelId="{761D4DC3-A3EF-41CB-93F4-59A80F0D5CCE}" type="presOf" srcId="{9BC5B717-E2A0-4523-9388-D5F0A75C417F}" destId="{844837AA-3363-4A86-BFA0-65081542B602}" srcOrd="0" destOrd="0" presId="urn:microsoft.com/office/officeart/2005/8/layout/radial5"/>
    <dgm:cxn modelId="{B8F1462D-ED49-4DA0-9C47-9823DEE67A60}" type="presOf" srcId="{328B65F1-3176-4EC7-95FA-AA1851B642A4}" destId="{59053484-807E-4022-A48A-5FB552C61841}" srcOrd="0" destOrd="0" presId="urn:microsoft.com/office/officeart/2005/8/layout/radial5"/>
    <dgm:cxn modelId="{C7986026-43A4-42FE-9CF0-B5539693B5CB}" type="presOf" srcId="{F74E8FB7-E947-4077-86D3-312043F5DAE7}" destId="{45F4DC57-BCE6-448F-8D48-248D7C53D9E5}" srcOrd="1" destOrd="0" presId="urn:microsoft.com/office/officeart/2005/8/layout/radial5"/>
    <dgm:cxn modelId="{42B88CEF-9637-40A7-BB66-5CCF6727BCB8}" type="presOf" srcId="{EADA0CA7-020D-4E1C-A491-CC16318C8461}" destId="{FF042723-905E-4552-80A3-7DB71EE7D751}" srcOrd="1" destOrd="0" presId="urn:microsoft.com/office/officeart/2005/8/layout/radial5"/>
    <dgm:cxn modelId="{13B671E6-0F29-494C-ABA6-E313FECE60DC}" srcId="{5F6E99C6-2210-4549-895C-892A7D80E578}" destId="{0759E686-3B84-402B-A859-3653C9C4AF42}" srcOrd="9" destOrd="0" parTransId="{EADA0CA7-020D-4E1C-A491-CC16318C8461}" sibTransId="{AD791EC7-8A31-4315-87B6-FA0905BA394A}"/>
    <dgm:cxn modelId="{B8BA09E9-70C6-4E69-8C4D-A5CFA0F0AEFA}" type="presOf" srcId="{EADA0CA7-020D-4E1C-A491-CC16318C8461}" destId="{1D02E1BC-11F9-4BAA-8961-0865947E99D6}" srcOrd="0" destOrd="0" presId="urn:microsoft.com/office/officeart/2005/8/layout/radial5"/>
    <dgm:cxn modelId="{482F01CF-1663-44C8-9434-E637A5DF3C0D}" type="presOf" srcId="{BD6F7F1B-1229-4C42-A6AE-70B05A39BDD6}" destId="{1F9C7276-8961-494F-A839-766348339A78}" srcOrd="0" destOrd="0" presId="urn:microsoft.com/office/officeart/2005/8/layout/radial5"/>
    <dgm:cxn modelId="{77C54B4A-E60E-49B0-AA3C-9C0CDC4E5923}" type="presOf" srcId="{9FEB2D7E-79EF-4485-97FB-B928E4CB2333}" destId="{F8B3D5EB-6D42-47FC-B57D-8BD5B2F171B9}" srcOrd="0" destOrd="0" presId="urn:microsoft.com/office/officeart/2005/8/layout/radial5"/>
    <dgm:cxn modelId="{F0061F03-4625-4F03-B130-B54EF0B9DDA6}" type="presOf" srcId="{F74E8FB7-E947-4077-86D3-312043F5DAE7}" destId="{712A7E56-CFB5-4378-9870-B218A089C883}" srcOrd="0" destOrd="0" presId="urn:microsoft.com/office/officeart/2005/8/layout/radial5"/>
    <dgm:cxn modelId="{3C55041C-56CE-416A-9C6E-83CD9B66A4D5}" srcId="{5F6E99C6-2210-4549-895C-892A7D80E578}" destId="{F264C707-59C7-4FA7-917D-8B9A4D377E85}" srcOrd="4" destOrd="0" parTransId="{838F21CA-F0E1-4C89-B2B5-58C8910A8F35}" sibTransId="{84170969-BC31-4043-B241-7EFAB8BDF7EE}"/>
    <dgm:cxn modelId="{E916C5E3-D205-4A63-8266-EEE3B593FF06}" srcId="{5F6E99C6-2210-4549-895C-892A7D80E578}" destId="{4D2D0FB6-85DD-4578-9FA4-A9A47362C463}" srcOrd="5" destOrd="0" parTransId="{A881B118-BDF4-4A22-9AED-1C5B795CCAC7}" sibTransId="{C6A5085F-3CD0-483B-9736-5013162C258C}"/>
    <dgm:cxn modelId="{FC6B65B8-C6E5-4CDD-BB7F-C524DA9D9A30}" type="presOf" srcId="{838F21CA-F0E1-4C89-B2B5-58C8910A8F35}" destId="{9D49F9DE-BFA4-4C26-AF18-DAA38A0F1FBC}" srcOrd="0" destOrd="0" presId="urn:microsoft.com/office/officeart/2005/8/layout/radial5"/>
    <dgm:cxn modelId="{AE1A40CD-3D3E-4E2E-89DE-4D1C48E42BC5}" type="presParOf" srcId="{59053484-807E-4022-A48A-5FB552C61841}" destId="{1AAAE2E7-C459-47F5-B1FA-5581CDF7E3C5}" srcOrd="0" destOrd="0" presId="urn:microsoft.com/office/officeart/2005/8/layout/radial5"/>
    <dgm:cxn modelId="{EF35216D-0DF8-4A22-8720-A6E7F86E0CE2}" type="presParOf" srcId="{59053484-807E-4022-A48A-5FB552C61841}" destId="{15B58B42-730B-44ED-8D3D-75418DCFB0F4}" srcOrd="1" destOrd="0" presId="urn:microsoft.com/office/officeart/2005/8/layout/radial5"/>
    <dgm:cxn modelId="{1805685C-7850-4D5F-B5BD-058388C29123}" type="presParOf" srcId="{15B58B42-730B-44ED-8D3D-75418DCFB0F4}" destId="{31EBB39A-F7A9-4DB8-B564-979476B5AA9C}" srcOrd="0" destOrd="0" presId="urn:microsoft.com/office/officeart/2005/8/layout/radial5"/>
    <dgm:cxn modelId="{02D0CD97-35F7-48C3-AAEA-E8F61F0C1416}" type="presParOf" srcId="{59053484-807E-4022-A48A-5FB552C61841}" destId="{BD5D2743-C708-4BB0-85A4-804A8605B5E7}" srcOrd="2" destOrd="0" presId="urn:microsoft.com/office/officeart/2005/8/layout/radial5"/>
    <dgm:cxn modelId="{10FFD596-16F2-4107-B767-EA75F264FEBB}" type="presParOf" srcId="{59053484-807E-4022-A48A-5FB552C61841}" destId="{1F9C7276-8961-494F-A839-766348339A78}" srcOrd="3" destOrd="0" presId="urn:microsoft.com/office/officeart/2005/8/layout/radial5"/>
    <dgm:cxn modelId="{C7A3D3AF-C1A0-4104-AED2-F9505F1411C3}" type="presParOf" srcId="{1F9C7276-8961-494F-A839-766348339A78}" destId="{766FABB0-E4A4-4C4D-9521-133A43C88E79}" srcOrd="0" destOrd="0" presId="urn:microsoft.com/office/officeart/2005/8/layout/radial5"/>
    <dgm:cxn modelId="{0D06AD2E-C3D6-4892-8888-132C20339F20}" type="presParOf" srcId="{59053484-807E-4022-A48A-5FB552C61841}" destId="{6177EB3D-E33D-4B18-B2AE-646C9D5B8623}" srcOrd="4" destOrd="0" presId="urn:microsoft.com/office/officeart/2005/8/layout/radial5"/>
    <dgm:cxn modelId="{31B73D6D-9515-4E27-BA83-1056E8F0565C}" type="presParOf" srcId="{59053484-807E-4022-A48A-5FB552C61841}" destId="{4CC72153-4643-4DEB-98CA-44E272465853}" srcOrd="5" destOrd="0" presId="urn:microsoft.com/office/officeart/2005/8/layout/radial5"/>
    <dgm:cxn modelId="{ACD5CC72-9BFE-4C34-8DAE-AB5C5147DA9E}" type="presParOf" srcId="{4CC72153-4643-4DEB-98CA-44E272465853}" destId="{9E0DBBD3-0D48-436E-95C6-70FA96EC6D56}" srcOrd="0" destOrd="0" presId="urn:microsoft.com/office/officeart/2005/8/layout/radial5"/>
    <dgm:cxn modelId="{7843CBFC-E44B-466F-80B8-13912EDDDE6A}" type="presParOf" srcId="{59053484-807E-4022-A48A-5FB552C61841}" destId="{B5234D73-3729-4868-9599-1444FF5FB33A}" srcOrd="6" destOrd="0" presId="urn:microsoft.com/office/officeart/2005/8/layout/radial5"/>
    <dgm:cxn modelId="{E76FE9AB-545B-4895-B6AA-27567E333DA2}" type="presParOf" srcId="{59053484-807E-4022-A48A-5FB552C61841}" destId="{8FF0D87E-505B-4792-8DA9-D640ED6B72B8}" srcOrd="7" destOrd="0" presId="urn:microsoft.com/office/officeart/2005/8/layout/radial5"/>
    <dgm:cxn modelId="{CE69A8E8-C9C0-4231-B467-E439658064A3}" type="presParOf" srcId="{8FF0D87E-505B-4792-8DA9-D640ED6B72B8}" destId="{C4CC800C-F613-43E2-8CC4-38DBE428AEE0}" srcOrd="0" destOrd="0" presId="urn:microsoft.com/office/officeart/2005/8/layout/radial5"/>
    <dgm:cxn modelId="{EC0EB4B3-B3B8-4B1C-9ADF-27DD20B6BAFC}" type="presParOf" srcId="{59053484-807E-4022-A48A-5FB552C61841}" destId="{99D9942B-8408-4ADD-B80D-739107DB35ED}" srcOrd="8" destOrd="0" presId="urn:microsoft.com/office/officeart/2005/8/layout/radial5"/>
    <dgm:cxn modelId="{6E217B1E-48EB-41F3-B115-416311B0612A}" type="presParOf" srcId="{59053484-807E-4022-A48A-5FB552C61841}" destId="{9D49F9DE-BFA4-4C26-AF18-DAA38A0F1FBC}" srcOrd="9" destOrd="0" presId="urn:microsoft.com/office/officeart/2005/8/layout/radial5"/>
    <dgm:cxn modelId="{76F66D6A-9E53-4A11-97A8-1E0002255FCB}" type="presParOf" srcId="{9D49F9DE-BFA4-4C26-AF18-DAA38A0F1FBC}" destId="{9ACFAEED-94DE-4113-B9AD-D306F08694BD}" srcOrd="0" destOrd="0" presId="urn:microsoft.com/office/officeart/2005/8/layout/radial5"/>
    <dgm:cxn modelId="{63B9501E-1860-4A8D-93DF-5A1881DEF72A}" type="presParOf" srcId="{59053484-807E-4022-A48A-5FB552C61841}" destId="{721CBDB2-C575-4674-8EE2-84140C21993E}" srcOrd="10" destOrd="0" presId="urn:microsoft.com/office/officeart/2005/8/layout/radial5"/>
    <dgm:cxn modelId="{498FC8FF-BBAC-4D2C-A06E-14A058F503DC}" type="presParOf" srcId="{59053484-807E-4022-A48A-5FB552C61841}" destId="{4055B529-FC8E-47F7-A613-7067A6968E05}" srcOrd="11" destOrd="0" presId="urn:microsoft.com/office/officeart/2005/8/layout/radial5"/>
    <dgm:cxn modelId="{4050D0CF-0F84-4F91-8987-7E45D9E7C57E}" type="presParOf" srcId="{4055B529-FC8E-47F7-A613-7067A6968E05}" destId="{61492394-19AE-4168-B451-2425CE9EC730}" srcOrd="0" destOrd="0" presId="urn:microsoft.com/office/officeart/2005/8/layout/radial5"/>
    <dgm:cxn modelId="{F397FC03-FC0C-48DE-B5B0-C40AD84C5778}" type="presParOf" srcId="{59053484-807E-4022-A48A-5FB552C61841}" destId="{8D598131-9B6C-4AFE-AA6B-94A222BDDAC0}" srcOrd="12" destOrd="0" presId="urn:microsoft.com/office/officeart/2005/8/layout/radial5"/>
    <dgm:cxn modelId="{BAA5C710-A1E1-4E43-8CF0-E17E0423753A}" type="presParOf" srcId="{59053484-807E-4022-A48A-5FB552C61841}" destId="{712A7E56-CFB5-4378-9870-B218A089C883}" srcOrd="13" destOrd="0" presId="urn:microsoft.com/office/officeart/2005/8/layout/radial5"/>
    <dgm:cxn modelId="{46395B2C-09C4-4413-9BF5-FF359646B39B}" type="presParOf" srcId="{712A7E56-CFB5-4378-9870-B218A089C883}" destId="{45F4DC57-BCE6-448F-8D48-248D7C53D9E5}" srcOrd="0" destOrd="0" presId="urn:microsoft.com/office/officeart/2005/8/layout/radial5"/>
    <dgm:cxn modelId="{60B5C1F4-E8F6-4421-83D2-5A905C6EC1B5}" type="presParOf" srcId="{59053484-807E-4022-A48A-5FB552C61841}" destId="{F8B3D5EB-6D42-47FC-B57D-8BD5B2F171B9}" srcOrd="14" destOrd="0" presId="urn:microsoft.com/office/officeart/2005/8/layout/radial5"/>
    <dgm:cxn modelId="{69D076E7-4CAD-4DAC-BD70-3F39BFF9CB4B}" type="presParOf" srcId="{59053484-807E-4022-A48A-5FB552C61841}" destId="{844837AA-3363-4A86-BFA0-65081542B602}" srcOrd="15" destOrd="0" presId="urn:microsoft.com/office/officeart/2005/8/layout/radial5"/>
    <dgm:cxn modelId="{0A0A9F46-357F-4B2D-B3E0-A0052BAA3DB9}" type="presParOf" srcId="{844837AA-3363-4A86-BFA0-65081542B602}" destId="{5BB9CEEE-F93D-477A-BE47-FFA926F50D43}" srcOrd="0" destOrd="0" presId="urn:microsoft.com/office/officeart/2005/8/layout/radial5"/>
    <dgm:cxn modelId="{51372918-F0DD-444C-92CB-6C70FC878922}" type="presParOf" srcId="{59053484-807E-4022-A48A-5FB552C61841}" destId="{BAFC567B-0D2F-4281-9479-17F6DF7103B5}" srcOrd="16" destOrd="0" presId="urn:microsoft.com/office/officeart/2005/8/layout/radial5"/>
    <dgm:cxn modelId="{F7786041-F660-42D2-B9A9-77BB30CA284F}" type="presParOf" srcId="{59053484-807E-4022-A48A-5FB552C61841}" destId="{486EDE76-695B-4F22-9991-5EB10E4E4D27}" srcOrd="17" destOrd="0" presId="urn:microsoft.com/office/officeart/2005/8/layout/radial5"/>
    <dgm:cxn modelId="{8E507483-6B96-4F42-BB98-82091DD7EF5E}" type="presParOf" srcId="{486EDE76-695B-4F22-9991-5EB10E4E4D27}" destId="{7223C820-AB03-4101-8879-C17F99008359}" srcOrd="0" destOrd="0" presId="urn:microsoft.com/office/officeart/2005/8/layout/radial5"/>
    <dgm:cxn modelId="{7B6D9D90-A73E-4B4D-8DC5-FA8B9F97080D}" type="presParOf" srcId="{59053484-807E-4022-A48A-5FB552C61841}" destId="{E717B787-7704-4CAF-B3C2-C7C4314A796E}" srcOrd="18" destOrd="0" presId="urn:microsoft.com/office/officeart/2005/8/layout/radial5"/>
    <dgm:cxn modelId="{F7FB04E8-0FC1-475F-933B-A3DDB9ED2085}" type="presParOf" srcId="{59053484-807E-4022-A48A-5FB552C61841}" destId="{1D02E1BC-11F9-4BAA-8961-0865947E99D6}" srcOrd="19" destOrd="0" presId="urn:microsoft.com/office/officeart/2005/8/layout/radial5"/>
    <dgm:cxn modelId="{390EDD2B-AEA4-4691-A0D1-426006F833BD}" type="presParOf" srcId="{1D02E1BC-11F9-4BAA-8961-0865947E99D6}" destId="{FF042723-905E-4552-80A3-7DB71EE7D751}" srcOrd="0" destOrd="0" presId="urn:microsoft.com/office/officeart/2005/8/layout/radial5"/>
    <dgm:cxn modelId="{AE7D4337-0C91-4B65-BB23-1B8DBE348A3F}" type="presParOf" srcId="{59053484-807E-4022-A48A-5FB552C61841}" destId="{4253C9F2-F298-46ED-AF8A-AEE3309809CB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AE2E7-C459-47F5-B1FA-5581CDF7E3C5}">
      <dsp:nvSpPr>
        <dsp:cNvPr id="0" name=""/>
        <dsp:cNvSpPr/>
      </dsp:nvSpPr>
      <dsp:spPr>
        <a:xfrm>
          <a:off x="2567818" y="1900811"/>
          <a:ext cx="2182195" cy="12474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ЦВЕТА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887393" y="2083492"/>
        <a:ext cx="1543045" cy="882062"/>
      </dsp:txXfrm>
    </dsp:sp>
    <dsp:sp modelId="{15B58B42-730B-44ED-8D3D-75418DCFB0F4}">
      <dsp:nvSpPr>
        <dsp:cNvPr id="0" name=""/>
        <dsp:cNvSpPr/>
      </dsp:nvSpPr>
      <dsp:spPr>
        <a:xfrm rot="15999372">
          <a:off x="3344073" y="1229466"/>
          <a:ext cx="503132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411402" y="1377801"/>
        <a:ext cx="375895" cy="254474"/>
      </dsp:txXfrm>
    </dsp:sp>
    <dsp:sp modelId="{BD5D2743-C708-4BB0-85A4-804A8605B5E7}">
      <dsp:nvSpPr>
        <dsp:cNvPr id="0" name=""/>
        <dsp:cNvSpPr/>
      </dsp:nvSpPr>
      <dsp:spPr>
        <a:xfrm>
          <a:off x="2650035" y="-44202"/>
          <a:ext cx="1775903" cy="9979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зеленый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2910110" y="101943"/>
        <a:ext cx="1255753" cy="705649"/>
      </dsp:txXfrm>
    </dsp:sp>
    <dsp:sp modelId="{1F9C7276-8961-494F-A839-766348339A78}">
      <dsp:nvSpPr>
        <dsp:cNvPr id="0" name=""/>
        <dsp:cNvSpPr/>
      </dsp:nvSpPr>
      <dsp:spPr>
        <a:xfrm rot="18930129">
          <a:off x="4295793" y="1402825"/>
          <a:ext cx="577690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14034" y="1532239"/>
        <a:ext cx="450453" cy="254474"/>
      </dsp:txXfrm>
    </dsp:sp>
    <dsp:sp modelId="{6177EB3D-E33D-4B18-B2AE-646C9D5B8623}">
      <dsp:nvSpPr>
        <dsp:cNvPr id="0" name=""/>
        <dsp:cNvSpPr/>
      </dsp:nvSpPr>
      <dsp:spPr>
        <a:xfrm>
          <a:off x="4448210" y="63663"/>
          <a:ext cx="2165639" cy="1242554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желтый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4765360" y="245631"/>
        <a:ext cx="1531339" cy="878618"/>
      </dsp:txXfrm>
    </dsp:sp>
    <dsp:sp modelId="{4CC72153-4643-4DEB-98CA-44E272465853}">
      <dsp:nvSpPr>
        <dsp:cNvPr id="0" name=""/>
        <dsp:cNvSpPr/>
      </dsp:nvSpPr>
      <dsp:spPr>
        <a:xfrm rot="20717647">
          <a:off x="4742748" y="1996570"/>
          <a:ext cx="239543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43925" y="2090516"/>
        <a:ext cx="167680" cy="254474"/>
      </dsp:txXfrm>
    </dsp:sp>
    <dsp:sp modelId="{B5234D73-3729-4868-9599-1444FF5FB33A}">
      <dsp:nvSpPr>
        <dsp:cNvPr id="0" name=""/>
        <dsp:cNvSpPr/>
      </dsp:nvSpPr>
      <dsp:spPr>
        <a:xfrm>
          <a:off x="5010994" y="1382131"/>
          <a:ext cx="1827128" cy="109552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70C0"/>
              </a:solidFill>
            </a:rPr>
            <a:t>синий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5278571" y="1542567"/>
        <a:ext cx="1291974" cy="774656"/>
      </dsp:txXfrm>
    </dsp:sp>
    <dsp:sp modelId="{8FF0D87E-505B-4792-8DA9-D640ED6B72B8}">
      <dsp:nvSpPr>
        <dsp:cNvPr id="0" name=""/>
        <dsp:cNvSpPr/>
      </dsp:nvSpPr>
      <dsp:spPr>
        <a:xfrm rot="998693">
          <a:off x="4680263" y="2639433"/>
          <a:ext cx="144650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681172" y="2718043"/>
        <a:ext cx="101255" cy="254474"/>
      </dsp:txXfrm>
    </dsp:sp>
    <dsp:sp modelId="{99D9942B-8408-4ADD-B80D-739107DB35ED}">
      <dsp:nvSpPr>
        <dsp:cNvPr id="0" name=""/>
        <dsp:cNvSpPr/>
      </dsp:nvSpPr>
      <dsp:spPr>
        <a:xfrm>
          <a:off x="4674367" y="2679544"/>
          <a:ext cx="2344110" cy="99793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/>
              </a:solidFill>
            </a:rPr>
            <a:t>оранжевый</a:t>
          </a:r>
          <a:endParaRPr lang="ru-RU" sz="2400" b="1" kern="1200" dirty="0">
            <a:solidFill>
              <a:schemeClr val="accent2"/>
            </a:solidFill>
          </a:endParaRPr>
        </a:p>
      </dsp:txBody>
      <dsp:txXfrm>
        <a:off x="5017654" y="2825689"/>
        <a:ext cx="1657536" cy="705649"/>
      </dsp:txXfrm>
    </dsp:sp>
    <dsp:sp modelId="{9D49F9DE-BFA4-4C26-AF18-DAA38A0F1FBC}">
      <dsp:nvSpPr>
        <dsp:cNvPr id="0" name=""/>
        <dsp:cNvSpPr/>
      </dsp:nvSpPr>
      <dsp:spPr>
        <a:xfrm rot="2576888">
          <a:off x="4339089" y="3244814"/>
          <a:ext cx="642937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356141" y="3286293"/>
        <a:ext cx="515700" cy="254474"/>
      </dsp:txXfrm>
    </dsp:sp>
    <dsp:sp modelId="{721CBDB2-C575-4674-8EE2-84140C21993E}">
      <dsp:nvSpPr>
        <dsp:cNvPr id="0" name=""/>
        <dsp:cNvSpPr/>
      </dsp:nvSpPr>
      <dsp:spPr>
        <a:xfrm>
          <a:off x="4542287" y="3820855"/>
          <a:ext cx="2161417" cy="106376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красный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4858819" y="3976639"/>
        <a:ext cx="1528353" cy="752195"/>
      </dsp:txXfrm>
    </dsp:sp>
    <dsp:sp modelId="{4055B529-FC8E-47F7-A613-7067A6968E05}">
      <dsp:nvSpPr>
        <dsp:cNvPr id="0" name=""/>
        <dsp:cNvSpPr/>
      </dsp:nvSpPr>
      <dsp:spPr>
        <a:xfrm rot="5656930">
          <a:off x="3335604" y="3379811"/>
          <a:ext cx="486781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403973" y="3401195"/>
        <a:ext cx="359544" cy="254474"/>
      </dsp:txXfrm>
    </dsp:sp>
    <dsp:sp modelId="{8D598131-9B6C-4AFE-AA6B-94A222BDDAC0}">
      <dsp:nvSpPr>
        <dsp:cNvPr id="0" name=""/>
        <dsp:cNvSpPr/>
      </dsp:nvSpPr>
      <dsp:spPr>
        <a:xfrm>
          <a:off x="2560779" y="4062895"/>
          <a:ext cx="1877054" cy="118646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белый</a:t>
          </a:r>
          <a:endParaRPr lang="ru-RU" sz="2400" b="1" kern="1200" dirty="0"/>
        </a:p>
      </dsp:txBody>
      <dsp:txXfrm>
        <a:off x="2835667" y="4236648"/>
        <a:ext cx="1327278" cy="838954"/>
      </dsp:txXfrm>
    </dsp:sp>
    <dsp:sp modelId="{712A7E56-CFB5-4378-9870-B218A089C883}">
      <dsp:nvSpPr>
        <dsp:cNvPr id="0" name=""/>
        <dsp:cNvSpPr/>
      </dsp:nvSpPr>
      <dsp:spPr>
        <a:xfrm rot="8298264">
          <a:off x="2189635" y="3290083"/>
          <a:ext cx="743704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00757" y="3332591"/>
        <a:ext cx="616467" cy="254474"/>
      </dsp:txXfrm>
    </dsp:sp>
    <dsp:sp modelId="{F8B3D5EB-6D42-47FC-B57D-8BD5B2F171B9}">
      <dsp:nvSpPr>
        <dsp:cNvPr id="0" name=""/>
        <dsp:cNvSpPr/>
      </dsp:nvSpPr>
      <dsp:spPr>
        <a:xfrm>
          <a:off x="440194" y="3897054"/>
          <a:ext cx="2071952" cy="114384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F0"/>
              </a:solidFill>
            </a:rPr>
            <a:t>голубой</a:t>
          </a:r>
          <a:endParaRPr lang="ru-RU" sz="2400" b="1" kern="1200" dirty="0">
            <a:solidFill>
              <a:srgbClr val="00B0F0"/>
            </a:solidFill>
          </a:endParaRPr>
        </a:p>
      </dsp:txBody>
      <dsp:txXfrm>
        <a:off x="743624" y="4064567"/>
        <a:ext cx="1465092" cy="808822"/>
      </dsp:txXfrm>
    </dsp:sp>
    <dsp:sp modelId="{844837AA-3363-4A86-BFA0-65081542B602}">
      <dsp:nvSpPr>
        <dsp:cNvPr id="0" name=""/>
        <dsp:cNvSpPr/>
      </dsp:nvSpPr>
      <dsp:spPr>
        <a:xfrm rot="9882034">
          <a:off x="2431854" y="2624110"/>
          <a:ext cx="175644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483613" y="2701983"/>
        <a:ext cx="122951" cy="254474"/>
      </dsp:txXfrm>
    </dsp:sp>
    <dsp:sp modelId="{BAFC567B-0D2F-4281-9479-17F6DF7103B5}">
      <dsp:nvSpPr>
        <dsp:cNvPr id="0" name=""/>
        <dsp:cNvSpPr/>
      </dsp:nvSpPr>
      <dsp:spPr>
        <a:xfrm>
          <a:off x="0" y="2601651"/>
          <a:ext cx="2536463" cy="1153728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фиолетовый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371456" y="2770611"/>
        <a:ext cx="1793551" cy="815808"/>
      </dsp:txXfrm>
    </dsp:sp>
    <dsp:sp modelId="{486EDE76-695B-4F22-9991-5EB10E4E4D27}">
      <dsp:nvSpPr>
        <dsp:cNvPr id="0" name=""/>
        <dsp:cNvSpPr/>
      </dsp:nvSpPr>
      <dsp:spPr>
        <a:xfrm rot="11731797">
          <a:off x="2400527" y="1990636"/>
          <a:ext cx="200549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459594" y="2083515"/>
        <a:ext cx="140384" cy="254474"/>
      </dsp:txXfrm>
    </dsp:sp>
    <dsp:sp modelId="{E717B787-7704-4CAF-B3C2-C7C4314A796E}">
      <dsp:nvSpPr>
        <dsp:cNvPr id="0" name=""/>
        <dsp:cNvSpPr/>
      </dsp:nvSpPr>
      <dsp:spPr>
        <a:xfrm>
          <a:off x="0" y="1265843"/>
          <a:ext cx="2484421" cy="117421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800000"/>
              </a:solidFill>
            </a:rPr>
            <a:t>коричневый</a:t>
          </a:r>
          <a:endParaRPr lang="ru-RU" sz="2400" b="1" kern="1200" dirty="0">
            <a:solidFill>
              <a:srgbClr val="800000"/>
            </a:solidFill>
          </a:endParaRPr>
        </a:p>
      </dsp:txBody>
      <dsp:txXfrm>
        <a:off x="363835" y="1437803"/>
        <a:ext cx="1756751" cy="830295"/>
      </dsp:txXfrm>
    </dsp:sp>
    <dsp:sp modelId="{1D02E1BC-11F9-4BAA-8961-0865947E99D6}">
      <dsp:nvSpPr>
        <dsp:cNvPr id="0" name=""/>
        <dsp:cNvSpPr/>
      </dsp:nvSpPr>
      <dsp:spPr>
        <a:xfrm rot="13340788">
          <a:off x="2271246" y="1360709"/>
          <a:ext cx="686819" cy="4241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381884" y="1488388"/>
        <a:ext cx="559582" cy="254474"/>
      </dsp:txXfrm>
    </dsp:sp>
    <dsp:sp modelId="{4253C9F2-F298-46ED-AF8A-AEE3309809CB}">
      <dsp:nvSpPr>
        <dsp:cNvPr id="0" name=""/>
        <dsp:cNvSpPr/>
      </dsp:nvSpPr>
      <dsp:spPr>
        <a:xfrm>
          <a:off x="605607" y="140416"/>
          <a:ext cx="2028691" cy="1051539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6699"/>
              </a:solidFill>
            </a:rPr>
            <a:t>розовый</a:t>
          </a:r>
          <a:endParaRPr lang="ru-RU" sz="2400" b="1" kern="1200" dirty="0">
            <a:solidFill>
              <a:srgbClr val="FF6699"/>
            </a:solidFill>
          </a:endParaRPr>
        </a:p>
      </dsp:txBody>
      <dsp:txXfrm>
        <a:off x="902702" y="294410"/>
        <a:ext cx="1434501" cy="743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3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27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53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0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7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1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04C8C-A16D-40ED-B7C8-20CC6A7D0227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7048-13AE-42EF-977F-20BE1693D1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6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ci-article.ru/stat.php?i=160042644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328" y="391588"/>
            <a:ext cx="1598971" cy="706792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514837" y="53276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30.01.2023 г.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Клименченко И.А.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13" y="210675"/>
            <a:ext cx="118788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cap="all" dirty="0" smtClean="0"/>
          </a:p>
          <a:p>
            <a:pPr algn="ctr"/>
            <a:endParaRPr lang="ru-RU" sz="2400" b="1" cap="all" dirty="0"/>
          </a:p>
          <a:p>
            <a:pPr algn="ctr"/>
            <a:endParaRPr lang="ru-RU" sz="2400" b="1" cap="all" dirty="0" smtClean="0"/>
          </a:p>
          <a:p>
            <a:pPr algn="ctr"/>
            <a:endParaRPr lang="ru-RU" sz="2400" b="1" cap="all" dirty="0"/>
          </a:p>
          <a:p>
            <a:pPr algn="ctr"/>
            <a:endParaRPr lang="ru-RU" sz="2400" b="1" cap="all" dirty="0" smtClean="0"/>
          </a:p>
          <a:p>
            <a:pPr algn="r"/>
            <a:r>
              <a:rPr lang="ru-RU" sz="2400" b="1" cap="all" dirty="0" smtClean="0"/>
              <a:t>Влияние </a:t>
            </a:r>
            <a:r>
              <a:rPr lang="ru-RU" sz="2400" b="1" cap="all" dirty="0"/>
              <a:t>цветотерапии на эмоционально-волевую сферу детей дошкольного и младшего школьного возраста</a:t>
            </a:r>
            <a:br>
              <a:rPr lang="ru-RU" sz="2400" b="1" cap="all" dirty="0"/>
            </a:br>
            <a:r>
              <a:rPr lang="ru-RU" sz="2400" b="1" cap="all" dirty="0"/>
              <a:t/>
            </a:r>
            <a:br>
              <a:rPr lang="ru-RU" sz="2400" b="1" cap="all" dirty="0"/>
            </a:br>
            <a:r>
              <a:rPr lang="ru-RU" b="1" cap="all" dirty="0"/>
              <a:t/>
            </a:r>
            <a:br>
              <a:rPr lang="ru-RU" b="1" cap="all" dirty="0"/>
            </a:br>
            <a:r>
              <a:rPr lang="ru-RU" sz="1400" b="1" cap="all" dirty="0"/>
              <a:t>                                                                                                                                                                    </a:t>
            </a:r>
            <a:r>
              <a:rPr lang="ru-RU" sz="1400" b="1" cap="all" dirty="0" smtClean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                       Докладчик: Клименченко </a:t>
            </a:r>
            <a:r>
              <a:rPr lang="ru-RU" b="1" dirty="0"/>
              <a:t>Ирина Анатольевна </a:t>
            </a:r>
            <a:br>
              <a:rPr lang="ru-RU" b="1" dirty="0"/>
            </a:br>
            <a:endParaRPr lang="ru-RU" b="1" dirty="0"/>
          </a:p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endParaRPr lang="ru-RU" b="1" dirty="0" smtClean="0"/>
          </a:p>
          <a:p>
            <a:pPr algn="ctr"/>
            <a:r>
              <a:rPr lang="ru-RU" b="1" dirty="0" smtClean="0"/>
              <a:t>Тюмень, 2023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3755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ОРГАНИЗАЦИЯ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5759" y="1288474"/>
            <a:ext cx="113718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Независимая переменная: </a:t>
            </a:r>
            <a:r>
              <a:rPr lang="ru-RU" sz="3200" dirty="0"/>
              <a:t>пол детей.</a:t>
            </a:r>
          </a:p>
          <a:p>
            <a:endParaRPr lang="ru-RU" sz="3200" dirty="0"/>
          </a:p>
          <a:p>
            <a:r>
              <a:rPr lang="ru-RU" sz="3200" b="1" dirty="0"/>
              <a:t>Зависимые переменные: </a:t>
            </a:r>
            <a:r>
              <a:rPr lang="ru-RU" sz="3200" dirty="0"/>
              <a:t>количество страхов, уровни самооценки, тревожности, агрессивности.</a:t>
            </a:r>
          </a:p>
          <a:p>
            <a:endParaRPr lang="ru-RU" sz="3200" dirty="0"/>
          </a:p>
          <a:p>
            <a:r>
              <a:rPr lang="ru-RU" sz="3200" b="1" dirty="0"/>
              <a:t>Контролируемые переменные: </a:t>
            </a:r>
            <a:r>
              <a:rPr lang="ru-RU" sz="3200" dirty="0"/>
              <a:t>возраст; период обследования (до и после курса цветотерапии).  </a:t>
            </a:r>
          </a:p>
        </p:txBody>
      </p:sp>
    </p:spTree>
    <p:extLst>
      <p:ext uri="{BB962C8B-B14F-4D97-AF65-F5344CB8AC3E}">
        <p14:creationId xmlns:p14="http://schemas.microsoft.com/office/powerpoint/2010/main" val="232410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04205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3758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b="1" cap="all" dirty="0">
                <a:ea typeface="Calibri" panose="020F0502020204030204" pitchFamily="34" charset="0"/>
                <a:cs typeface="Times New Roman" panose="02020603050405020304" pitchFamily="18" charset="0"/>
              </a:rPr>
              <a:t>Показатели эмоционально-волевой сферы у испытуемых детей контрольной и экспериментальной групп </a:t>
            </a:r>
            <a:endParaRPr lang="ru-RU" sz="2400" b="1" cap="al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29293"/>
              </p:ext>
            </p:extLst>
          </p:nvPr>
        </p:nvGraphicFramePr>
        <p:xfrm>
          <a:off x="224444" y="1280859"/>
          <a:ext cx="11795759" cy="4907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5752">
                  <a:extLst>
                    <a:ext uri="{9D8B030D-6E8A-4147-A177-3AD203B41FA5}">
                      <a16:colId xmlns:a16="http://schemas.microsoft.com/office/drawing/2014/main" xmlns="" val="1129939539"/>
                    </a:ext>
                  </a:extLst>
                </a:gridCol>
                <a:gridCol w="3108960">
                  <a:extLst>
                    <a:ext uri="{9D8B030D-6E8A-4147-A177-3AD203B41FA5}">
                      <a16:colId xmlns:a16="http://schemas.microsoft.com/office/drawing/2014/main" xmlns="" val="2254210689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1135582863"/>
                    </a:ext>
                  </a:extLst>
                </a:gridCol>
                <a:gridCol w="2207705">
                  <a:extLst>
                    <a:ext uri="{9D8B030D-6E8A-4147-A177-3AD203B41FA5}">
                      <a16:colId xmlns:a16="http://schemas.microsoft.com/office/drawing/2014/main" xmlns="" val="2361924722"/>
                    </a:ext>
                  </a:extLst>
                </a:gridCol>
                <a:gridCol w="1715902">
                  <a:extLst>
                    <a:ext uri="{9D8B030D-6E8A-4147-A177-3AD203B41FA5}">
                      <a16:colId xmlns:a16="http://schemas.microsoft.com/office/drawing/2014/main" xmlns="" val="2022154532"/>
                    </a:ext>
                  </a:extLst>
                </a:gridCol>
              </a:tblGrid>
              <a:tr h="1542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Методики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Экспериментальная группа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(среднее значение)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Контрольная группа (среднее значение)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Значение коэффициента Манна-Уитни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Значение уровня значимости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2633285"/>
                  </a:ext>
                </a:extLst>
              </a:tr>
              <a:tr h="407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«Лесенка»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3511,00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3749,00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1681,00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p &gt;0,1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1222735"/>
                  </a:ext>
                </a:extLst>
              </a:tr>
              <a:tr h="81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«Страхи в домиках»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3728,00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3532,00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1702,00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&gt;0,1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6343242"/>
                  </a:ext>
                </a:extLst>
              </a:tr>
              <a:tr h="1223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«Методика цветовых выборов»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3806,00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3454,00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1624,00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&gt;0,1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56699658"/>
                  </a:ext>
                </a:extLst>
              </a:tr>
              <a:tr h="81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«Уровень агрессивности»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3560,00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</a:rPr>
                        <a:t>3700,00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1730,00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</a:rPr>
                        <a:t>p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</a:rPr>
                        <a:t>&gt;0,1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87267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73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2756" y="111290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ПРОГРАММА «ЭМОЦИИ В РАДОСТНОМ ЦВЕТЕ»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24518690"/>
              </p:ext>
            </p:extLst>
          </p:nvPr>
        </p:nvGraphicFramePr>
        <p:xfrm>
          <a:off x="4995722" y="890847"/>
          <a:ext cx="7018478" cy="520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5512" y="1104900"/>
            <a:ext cx="51986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Срок реализации</a:t>
            </a:r>
            <a:r>
              <a:rPr lang="ru-RU" sz="2400" dirty="0"/>
              <a:t> – 21 день </a:t>
            </a:r>
          </a:p>
          <a:p>
            <a:r>
              <a:rPr lang="ru-RU" sz="2400" dirty="0" smtClean="0"/>
              <a:t>(4 </a:t>
            </a:r>
            <a:r>
              <a:rPr lang="ru-RU" sz="2400" dirty="0"/>
              <a:t>занятия в неделю</a:t>
            </a:r>
            <a:r>
              <a:rPr lang="ru-RU" sz="2400" dirty="0" smtClean="0"/>
              <a:t>).</a:t>
            </a:r>
          </a:p>
          <a:p>
            <a:r>
              <a:rPr lang="ru-RU" sz="2400" b="1" dirty="0" smtClean="0"/>
              <a:t>Этапы программы:</a:t>
            </a:r>
            <a:endParaRPr lang="ru-RU" sz="2400" b="1" dirty="0"/>
          </a:p>
          <a:p>
            <a:r>
              <a:rPr lang="ru-RU" sz="2400" dirty="0"/>
              <a:t>1. </a:t>
            </a:r>
            <a:r>
              <a:rPr lang="ru-RU" sz="2400" dirty="0" smtClean="0"/>
              <a:t>Диагностический; </a:t>
            </a:r>
            <a:endParaRPr lang="ru-RU" sz="2400" dirty="0"/>
          </a:p>
          <a:p>
            <a:r>
              <a:rPr lang="ru-RU" sz="2400" dirty="0"/>
              <a:t>2. </a:t>
            </a:r>
            <a:r>
              <a:rPr lang="ru-RU" sz="2400" dirty="0" smtClean="0"/>
              <a:t>Основной – </a:t>
            </a:r>
            <a:r>
              <a:rPr lang="ru-RU" sz="2400" b="1" dirty="0" smtClean="0"/>
              <a:t>10 занятий</a:t>
            </a:r>
            <a:r>
              <a:rPr lang="ru-RU" sz="2400" dirty="0"/>
              <a:t> </a:t>
            </a:r>
            <a:r>
              <a:rPr lang="ru-RU" sz="2400" dirty="0" smtClean="0"/>
              <a:t>определенного цвета;</a:t>
            </a:r>
            <a:endParaRPr lang="ru-RU" sz="2400" dirty="0"/>
          </a:p>
          <a:p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smtClean="0"/>
              <a:t>Аналитический;</a:t>
            </a:r>
          </a:p>
          <a:p>
            <a:r>
              <a:rPr lang="ru-RU" sz="2400" dirty="0" smtClean="0"/>
              <a:t>4. Заключительный.</a:t>
            </a:r>
          </a:p>
          <a:p>
            <a:r>
              <a:rPr lang="ru-RU" sz="2400" b="1" dirty="0" smtClean="0"/>
              <a:t>Структура занятий: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Вводная часть;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Основная часть (игры, творческие и медитативные упражнения);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Заключительная часть.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5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8207201"/>
              </p:ext>
            </p:extLst>
          </p:nvPr>
        </p:nvGraphicFramePr>
        <p:xfrm>
          <a:off x="133004" y="731520"/>
          <a:ext cx="6949439" cy="5345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28" y="1803862"/>
            <a:ext cx="4657537" cy="349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988" y="40656"/>
            <a:ext cx="11407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cap="all" dirty="0" smtClean="0"/>
              <a:t>Сравнительный анализ самооценки до </a:t>
            </a:r>
            <a:r>
              <a:rPr lang="ru-RU" sz="2800" b="1" cap="all" dirty="0"/>
              <a:t>и после цветотерапии </a:t>
            </a:r>
          </a:p>
        </p:txBody>
      </p:sp>
    </p:spTree>
    <p:extLst>
      <p:ext uri="{BB962C8B-B14F-4D97-AF65-F5344CB8AC3E}">
        <p14:creationId xmlns:p14="http://schemas.microsoft.com/office/powerpoint/2010/main" val="284453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88554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2756" y="111290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32756" y="322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cap="all" dirty="0" smtClean="0"/>
              <a:t>Сравнительный анализ количества страхов </a:t>
            </a:r>
          </a:p>
          <a:p>
            <a:pPr algn="ctr" fontAlgn="t"/>
            <a:r>
              <a:rPr lang="ru-RU" sz="2800" b="1" cap="all" dirty="0" smtClean="0"/>
              <a:t>до </a:t>
            </a:r>
            <a:r>
              <a:rPr lang="ru-RU" sz="2800" b="1" cap="all" dirty="0"/>
              <a:t>и после цветотерапии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5815301"/>
              </p:ext>
            </p:extLst>
          </p:nvPr>
        </p:nvGraphicFramePr>
        <p:xfrm>
          <a:off x="-23272" y="957333"/>
          <a:ext cx="7172722" cy="510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00" y="1906370"/>
            <a:ext cx="4718444" cy="35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74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88554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2756" y="111290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32756" y="322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cap="all" dirty="0" smtClean="0"/>
              <a:t>Сравнительный анализ тревожности</a:t>
            </a:r>
          </a:p>
          <a:p>
            <a:pPr algn="ctr" fontAlgn="t"/>
            <a:r>
              <a:rPr lang="ru-RU" sz="2800" b="1" cap="all" dirty="0" smtClean="0"/>
              <a:t>до </a:t>
            </a:r>
            <a:r>
              <a:rPr lang="ru-RU" sz="2800" b="1" cap="all" dirty="0"/>
              <a:t>и после цветотерапии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55589554"/>
              </p:ext>
            </p:extLst>
          </p:nvPr>
        </p:nvGraphicFramePr>
        <p:xfrm>
          <a:off x="-1" y="1065397"/>
          <a:ext cx="7306887" cy="501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18" y="2061556"/>
            <a:ext cx="4560641" cy="34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1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888554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2756" y="111290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32756" y="3225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800" b="1" cap="all" dirty="0" smtClean="0"/>
              <a:t>Сравнительный анализ агрессивности</a:t>
            </a:r>
          </a:p>
          <a:p>
            <a:pPr algn="ctr" fontAlgn="t"/>
            <a:r>
              <a:rPr lang="ru-RU" sz="2800" b="1" cap="all" dirty="0" smtClean="0"/>
              <a:t>до </a:t>
            </a:r>
            <a:r>
              <a:rPr lang="ru-RU" sz="2800" b="1" cap="all" dirty="0"/>
              <a:t>и после цветотерапии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101290769"/>
              </p:ext>
            </p:extLst>
          </p:nvPr>
        </p:nvGraphicFramePr>
        <p:xfrm>
          <a:off x="74814" y="1064630"/>
          <a:ext cx="7232073" cy="498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89" y="1987430"/>
            <a:ext cx="4585855" cy="34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0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758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/>
              <a:t>Показатели эмоционально-волевой сферы у испытуемых детей </a:t>
            </a:r>
          </a:p>
          <a:p>
            <a:pPr algn="ctr"/>
            <a:r>
              <a:rPr lang="ru-RU" sz="2400" b="1" cap="all" dirty="0" smtClean="0"/>
              <a:t>До и после цветотерапии</a:t>
            </a:r>
            <a:endParaRPr lang="ru-RU" sz="2400" b="1" cap="all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11107"/>
              </p:ext>
            </p:extLst>
          </p:nvPr>
        </p:nvGraphicFramePr>
        <p:xfrm>
          <a:off x="216130" y="1047406"/>
          <a:ext cx="11729258" cy="5130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9132">
                  <a:extLst>
                    <a:ext uri="{9D8B030D-6E8A-4147-A177-3AD203B41FA5}">
                      <a16:colId xmlns:a16="http://schemas.microsoft.com/office/drawing/2014/main" xmlns="" val="3232235205"/>
                    </a:ext>
                  </a:extLst>
                </a:gridCol>
                <a:gridCol w="2661520">
                  <a:extLst>
                    <a:ext uri="{9D8B030D-6E8A-4147-A177-3AD203B41FA5}">
                      <a16:colId xmlns:a16="http://schemas.microsoft.com/office/drawing/2014/main" xmlns="" val="4135576508"/>
                    </a:ext>
                  </a:extLst>
                </a:gridCol>
                <a:gridCol w="2268745">
                  <a:extLst>
                    <a:ext uri="{9D8B030D-6E8A-4147-A177-3AD203B41FA5}">
                      <a16:colId xmlns:a16="http://schemas.microsoft.com/office/drawing/2014/main" xmlns="" val="2276552223"/>
                    </a:ext>
                  </a:extLst>
                </a:gridCol>
                <a:gridCol w="2106814">
                  <a:extLst>
                    <a:ext uri="{9D8B030D-6E8A-4147-A177-3AD203B41FA5}">
                      <a16:colId xmlns:a16="http://schemas.microsoft.com/office/drawing/2014/main" xmlns="" val="3635685412"/>
                    </a:ext>
                  </a:extLst>
                </a:gridCol>
                <a:gridCol w="1983047">
                  <a:extLst>
                    <a:ext uri="{9D8B030D-6E8A-4147-A177-3AD203B41FA5}">
                      <a16:colId xmlns:a16="http://schemas.microsoft.com/office/drawing/2014/main" xmlns="" val="1267072638"/>
                    </a:ext>
                  </a:extLst>
                </a:gridCol>
              </a:tblGrid>
              <a:tr h="1724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Методики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 курса цветотерапии (среднее значение)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После курса цветотерапии (среднее значение)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 коэффициента Манна-Уитни 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 уровня значимости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5783970"/>
                  </a:ext>
                </a:extLst>
              </a:tr>
              <a:tr h="41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«Лесенка»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3,63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3,42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798,0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&gt;0,1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6380707"/>
                  </a:ext>
                </a:extLst>
              </a:tr>
              <a:tr h="849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«Страхи в домиках»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12,60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9,27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1530,5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&lt;0,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8689572"/>
                  </a:ext>
                </a:extLst>
              </a:tr>
              <a:tr h="1286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«Методика цветовых выборов»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2,47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1770,0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&lt;0,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768416"/>
                  </a:ext>
                </a:extLst>
              </a:tr>
              <a:tr h="849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«Уровень агрессивности»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8,71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7,93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128,5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 &lt;0,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781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94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758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/>
              <a:t>Показатели эмоционально-волевой сферы </a:t>
            </a:r>
            <a:r>
              <a:rPr lang="ru-RU" sz="2400" b="1" cap="all" dirty="0" smtClean="0"/>
              <a:t>детей контрольной и экспериментальной групп В КОНЦЕ РЕАБИЛИТАЦИОННОГО ПЕРИОДА</a:t>
            </a:r>
            <a:endParaRPr lang="ru-RU" sz="2400" b="1" cap="al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73864"/>
              </p:ext>
            </p:extLst>
          </p:nvPr>
        </p:nvGraphicFramePr>
        <p:xfrm>
          <a:off x="216130" y="1047406"/>
          <a:ext cx="11729258" cy="50679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047">
                  <a:extLst>
                    <a:ext uri="{9D8B030D-6E8A-4147-A177-3AD203B41FA5}">
                      <a16:colId xmlns:a16="http://schemas.microsoft.com/office/drawing/2014/main" xmlns="" val="3232235205"/>
                    </a:ext>
                  </a:extLst>
                </a:gridCol>
                <a:gridCol w="2303253">
                  <a:extLst>
                    <a:ext uri="{9D8B030D-6E8A-4147-A177-3AD203B41FA5}">
                      <a16:colId xmlns:a16="http://schemas.microsoft.com/office/drawing/2014/main" xmlns="" val="4135576508"/>
                    </a:ext>
                  </a:extLst>
                </a:gridCol>
                <a:gridCol w="2947097">
                  <a:extLst>
                    <a:ext uri="{9D8B030D-6E8A-4147-A177-3AD203B41FA5}">
                      <a16:colId xmlns:a16="http://schemas.microsoft.com/office/drawing/2014/main" xmlns="" val="2276552223"/>
                    </a:ext>
                  </a:extLst>
                </a:gridCol>
                <a:gridCol w="2106814">
                  <a:extLst>
                    <a:ext uri="{9D8B030D-6E8A-4147-A177-3AD203B41FA5}">
                      <a16:colId xmlns:a16="http://schemas.microsoft.com/office/drawing/2014/main" xmlns="" val="3635685412"/>
                    </a:ext>
                  </a:extLst>
                </a:gridCol>
                <a:gridCol w="1983047">
                  <a:extLst>
                    <a:ext uri="{9D8B030D-6E8A-4147-A177-3AD203B41FA5}">
                      <a16:colId xmlns:a16="http://schemas.microsoft.com/office/drawing/2014/main" xmlns="" val="1267072638"/>
                    </a:ext>
                  </a:extLst>
                </a:gridCol>
              </a:tblGrid>
              <a:tr h="169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Методики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Контрольная группа (среднее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Экспериментальная группа (среднее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 коэффициента Манна-Уитни 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Значение уровня значимости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5783970"/>
                  </a:ext>
                </a:extLst>
              </a:tr>
              <a:tr h="414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«Лесенка»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4,09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3,42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201,84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 &gt;0,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6380707"/>
                  </a:ext>
                </a:extLst>
              </a:tr>
              <a:tr h="83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«Страхи в домиках»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11,25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9,27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1052,08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 &lt;0,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8689572"/>
                  </a:ext>
                </a:extLst>
              </a:tr>
              <a:tr h="1267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«Методика цветовых выборов»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4,10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2,47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1375,91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**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 &lt;0,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3768416"/>
                  </a:ext>
                </a:extLst>
              </a:tr>
              <a:tr h="83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«Уровень агрессивности»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8,16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7,93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237,63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&gt;0,</a:t>
                      </a: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27812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9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2756" y="111290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ВЫВОДЫ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756" y="798818"/>
            <a:ext cx="117126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/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2400" dirty="0" smtClean="0"/>
              <a:t>Первоначальная диагностика показала, что большинство детей имеют нарушения эмоционально-волевой сферы.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После прохождения курса занятий по цветотерапии у детей экспериментальной группы произошло достоверно значимое снижение численности страхов, уровней тревожности и агрессивности наряду с оптимизацией самооценки относительно первоначальных значений этих же параметров.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Результаты </a:t>
            </a:r>
            <a:r>
              <a:rPr lang="ru-RU" sz="2400" dirty="0"/>
              <a:t>повторной диагностики позволили подтвердить гипотезы </a:t>
            </a:r>
            <a:r>
              <a:rPr lang="ru-RU" sz="2400" dirty="0" smtClean="0"/>
              <a:t>исследования: </a:t>
            </a:r>
          </a:p>
          <a:p>
            <a:pPr algn="just"/>
            <a:r>
              <a:rPr lang="ru-RU" sz="2400" dirty="0" smtClean="0"/>
              <a:t>     1) процесс </a:t>
            </a:r>
            <a:r>
              <a:rPr lang="ru-RU" sz="2400" dirty="0"/>
              <a:t>оптимизации эмоционально-волевой сферы у детей старшего дошкольного и младшего школьного возраста будет эффективным, если в качестве основного метода применить цветотерапию;</a:t>
            </a:r>
          </a:p>
          <a:p>
            <a:pPr algn="just"/>
            <a:r>
              <a:rPr lang="ru-RU" sz="2400" dirty="0" smtClean="0"/>
              <a:t>     2</a:t>
            </a:r>
            <a:r>
              <a:rPr lang="ru-RU" sz="2400" dirty="0"/>
              <a:t>) цветотерапия как метод воздействия на эмоционально волевую сферу </a:t>
            </a:r>
            <a:r>
              <a:rPr lang="ru-RU" sz="2400" dirty="0" smtClean="0"/>
              <a:t>детей позволяет </a:t>
            </a:r>
            <a:r>
              <a:rPr lang="ru-RU" sz="2400" dirty="0"/>
              <a:t>скорректировать уровень </a:t>
            </a:r>
            <a:r>
              <a:rPr lang="ru-RU" sz="2400" dirty="0" smtClean="0"/>
              <a:t>самооценки, </a:t>
            </a:r>
            <a:r>
              <a:rPr lang="ru-RU" sz="2400" dirty="0"/>
              <a:t>уменьшить количество </a:t>
            </a:r>
            <a:r>
              <a:rPr lang="ru-RU" sz="2400" dirty="0" smtClean="0"/>
              <a:t>страхов, </a:t>
            </a:r>
            <a:r>
              <a:rPr lang="ru-RU" sz="2400" dirty="0"/>
              <a:t>снизить уровень </a:t>
            </a:r>
            <a:r>
              <a:rPr lang="ru-RU" sz="2400" dirty="0" smtClean="0"/>
              <a:t>тревожности, </a:t>
            </a:r>
            <a:r>
              <a:rPr lang="ru-RU" sz="2400" dirty="0"/>
              <a:t>нивелировать </a:t>
            </a:r>
            <a:r>
              <a:rPr lang="ru-RU" sz="2400" dirty="0" smtClean="0"/>
              <a:t>агрессивность.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1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ПРОБЛЕМА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827751"/>
            <a:ext cx="11305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Сегодня проблема эмоционального неблагополучия детей не только не теряет своей актуальности, но и обостряется поскольку имеет выраженную тенденцию роста случаев нарушений в эмоционально-волевой </a:t>
            </a:r>
            <a:r>
              <a:rPr lang="ru-RU" sz="2400" dirty="0" smtClean="0"/>
              <a:t>сфере. </a:t>
            </a:r>
            <a:endParaRPr lang="ru-RU" sz="2400" dirty="0"/>
          </a:p>
          <a:p>
            <a:pPr algn="just"/>
            <a:r>
              <a:rPr lang="ru-RU" sz="2400" dirty="0" smtClean="0"/>
              <a:t>Цветотерапия </a:t>
            </a:r>
            <a:r>
              <a:rPr lang="ru-RU" sz="2400" dirty="0"/>
              <a:t>представляет собой воздействие искусственным светом на органы и системы организма человека посредством глаза, который передает информацию об определенном цвете в центральную нервную </a:t>
            </a:r>
            <a:r>
              <a:rPr lang="ru-RU" sz="2400" dirty="0" smtClean="0"/>
              <a:t>систему и заключается </a:t>
            </a:r>
            <a:r>
              <a:rPr lang="ru-RU" sz="2400" dirty="0"/>
              <a:t>в </a:t>
            </a:r>
            <a:r>
              <a:rPr lang="ru-RU" sz="2400" dirty="0" smtClean="0"/>
              <a:t>положительном </a:t>
            </a:r>
            <a:r>
              <a:rPr lang="ru-RU" sz="2400" dirty="0" err="1" smtClean="0"/>
              <a:t>воздействовии</a:t>
            </a:r>
            <a:r>
              <a:rPr lang="ru-RU" sz="2400" dirty="0" smtClean="0"/>
              <a:t> на </a:t>
            </a:r>
            <a:r>
              <a:rPr lang="ru-RU" sz="2400" dirty="0"/>
              <a:t>эмоциональное </a:t>
            </a:r>
            <a:r>
              <a:rPr lang="ru-RU" sz="2400" dirty="0" smtClean="0"/>
              <a:t>состояние</a:t>
            </a:r>
            <a:r>
              <a:rPr lang="ru-RU" sz="2400" dirty="0"/>
              <a:t>.</a:t>
            </a:r>
            <a:endParaRPr lang="ru-RU" sz="2400" dirty="0" smtClean="0"/>
          </a:p>
          <a:p>
            <a:pPr algn="just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345" y="3551280"/>
            <a:ext cx="1167014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Проблема </a:t>
            </a:r>
          </a:p>
          <a:p>
            <a:endParaRPr lang="ru-RU" sz="2400" b="1" dirty="0"/>
          </a:p>
          <a:p>
            <a:r>
              <a:rPr lang="ru-RU" sz="2400" dirty="0" smtClean="0"/>
              <a:t>Острая проблематика негативного                            Редкое использование метода                   воздействия </a:t>
            </a:r>
            <a:r>
              <a:rPr lang="ru-RU" sz="2400" dirty="0"/>
              <a:t>нарушений </a:t>
            </a:r>
            <a:r>
              <a:rPr lang="ru-RU" sz="2400" dirty="0" smtClean="0"/>
              <a:t>                                              цветотерапии </a:t>
            </a:r>
            <a:r>
              <a:rPr lang="ru-RU" sz="2400" dirty="0"/>
              <a:t>в реабилитационной </a:t>
            </a:r>
            <a:endParaRPr lang="ru-RU" sz="2400" dirty="0" smtClean="0"/>
          </a:p>
          <a:p>
            <a:r>
              <a:rPr lang="ru-RU" sz="2400" dirty="0" smtClean="0"/>
              <a:t>эмоционально-волевой                                                практике </a:t>
            </a:r>
          </a:p>
          <a:p>
            <a:r>
              <a:rPr lang="ru-RU" sz="2400" dirty="0" smtClean="0"/>
              <a:t>сферы </a:t>
            </a:r>
            <a:r>
              <a:rPr lang="ru-RU" sz="2400" dirty="0"/>
              <a:t>детей на их дальнейшее </a:t>
            </a:r>
            <a:endParaRPr lang="ru-RU" sz="2400" dirty="0" smtClean="0"/>
          </a:p>
          <a:p>
            <a:r>
              <a:rPr lang="ru-RU" sz="2400" dirty="0" smtClean="0"/>
              <a:t>развитие и здоровье                                 </a:t>
            </a:r>
            <a:endParaRPr lang="ru-RU" sz="2400" dirty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303335" y="3946623"/>
            <a:ext cx="2263887" cy="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7112388" y="3925018"/>
            <a:ext cx="2263887" cy="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303335" y="3946623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9388170" y="3925018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752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584661" y="100081"/>
            <a:ext cx="11022677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ПУБЛИКАЦИИ</a:t>
            </a:r>
            <a:endParaRPr lang="ru-RU" sz="2800" b="1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9141"/>
            <a:ext cx="84041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t">
              <a:buFont typeface="+mj-lt"/>
              <a:buAutoNum type="arabicPeriod"/>
            </a:pPr>
            <a:r>
              <a:rPr lang="ru-RU" sz="1600" dirty="0"/>
              <a:t>Андреева О.С., Клименченко И.А. Цветотерапия как метод коррекции эмоционально-волевой сферы детей с ДЦП // Сборник IV всероссийской конференции с международным участием «Состояние и перспективы развития системы комплексной реабилитации и абилитации инвалидов и детей-инвалидов в Российской Федерации – 2022» (в печати).</a:t>
            </a:r>
          </a:p>
          <a:p>
            <a:pPr marL="342900" lvl="0" indent="-342900" algn="just" fontAlgn="t">
              <a:buFont typeface="+mj-lt"/>
              <a:buAutoNum type="arabicPeriod"/>
            </a:pPr>
            <a:r>
              <a:rPr lang="ru-RU" sz="1600" dirty="0"/>
              <a:t>Клименченко И.А., Сахаров С.П. Коррекция эмоционально-волевой сферы у детей, имеющих ограниченные возможности здоровья, с помощью цветотерапии // Научный журнал «Мир науки. Педагогика и психология». 2020. Т. 8. № 2. С. 59.</a:t>
            </a:r>
          </a:p>
          <a:p>
            <a:pPr marL="342900" lvl="0" indent="-342900" algn="just" fontAlgn="t">
              <a:buFont typeface="+mj-lt"/>
              <a:buAutoNum type="arabicPeriod"/>
            </a:pPr>
            <a:r>
              <a:rPr lang="ru-RU" sz="1600" dirty="0"/>
              <a:t>Клименченко И.А., Сахаров С.П. Коррекция эмоционально-волевой сферы детей, имеющих расстройство аутистического спектра с помощью   цветотерапии // Журнал «Научное мнение». 2020. № 5. С. 47–57.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Налимов М.Ю., Сахаров С.П., Клименченко И.А. Использование средств цветотерапии для реабилитации детей с ограниченными возможностями здоровья в условиях ГУП ЯНОРЦ «Большой Тараскуль» // Вестник ТОГИРРО. 2018. №1(39). С. 11–12.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/>
              <a:t>Клименченко И.А., Сахаров С.П. Опыт применения метода цветотерапии в регуляции самооценки у детей младшего школьного возраста //  Электронный журнал "SCI-ARTICLE.RU«. 2020. №85.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sci-article.ru/stat.php?i=1600426445</a:t>
            </a:r>
            <a:r>
              <a:rPr lang="ru-RU" sz="1600" dirty="0" smtClean="0"/>
              <a:t>. 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Сахаров С.П., Вихлянцев В.А., Долгова И.Г., Клименченко И.А. Цветотерапия как метод регуляции отвращения и детских страхов к принятию процедур грязелечения // Образовательный вестник «Сознание». 2020. Т. 22, №6. С. 48-53.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Сахаров С.П., Сухарченко Г.И., Клименченко И.А. Сравнительная характеристика применения различных цветовых спектров в цветотерапии при комплексной реабилитации детей с дисфункцией вегетативной нервной системы // Мир науки. Педагогика и психология. 2021. Т. 9, №5. С. 1-8.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3748" y="1184707"/>
            <a:ext cx="3505493" cy="20333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13748" y="3491345"/>
            <a:ext cx="1706472" cy="2382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266494" y="3491344"/>
            <a:ext cx="1677841" cy="23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5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СПАСИБО ЗА ВНИМАНИЕ!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6515" y="5782738"/>
            <a:ext cx="1598971" cy="70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+mn-lt"/>
              </a:rPr>
              <a:t>ОБЪЕКТ, ПРЕДМЕТ И ЦЕЛЬ ИССЛЕДОВАНИЯ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1274" y="1269446"/>
            <a:ext cx="115694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Объект</a:t>
            </a:r>
            <a:r>
              <a:rPr lang="ru-RU" sz="3200" dirty="0"/>
              <a:t> исследования – цветотерапия как способ коррекции эмоциональных состояний.</a:t>
            </a:r>
          </a:p>
          <a:p>
            <a:endParaRPr lang="ru-RU" sz="3200" dirty="0"/>
          </a:p>
          <a:p>
            <a:r>
              <a:rPr lang="ru-RU" sz="3200" b="1" dirty="0"/>
              <a:t>Предмет</a:t>
            </a:r>
            <a:r>
              <a:rPr lang="ru-RU" sz="3200" dirty="0"/>
              <a:t> исследования – влияние цветотерапии на эмоционально-волевую сферу детей.</a:t>
            </a:r>
          </a:p>
          <a:p>
            <a:endParaRPr lang="ru-RU" sz="3200" dirty="0"/>
          </a:p>
          <a:p>
            <a:r>
              <a:rPr lang="ru-RU" sz="3200" b="1" dirty="0"/>
              <a:t>Цель</a:t>
            </a:r>
            <a:r>
              <a:rPr lang="ru-RU" sz="3200" dirty="0"/>
              <a:t> исследования – оценка влияния цветотерапии на эмоционально-волевую сферу детей дошкольного и младшего школьного возраста. </a:t>
            </a:r>
          </a:p>
        </p:txBody>
      </p:sp>
    </p:spTree>
    <p:extLst>
      <p:ext uri="{BB962C8B-B14F-4D97-AF65-F5344CB8AC3E}">
        <p14:creationId xmlns:p14="http://schemas.microsoft.com/office/powerpoint/2010/main" val="147425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ГИПОТЕЗЫ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274" y="1269446"/>
            <a:ext cx="1156945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1.</a:t>
            </a:r>
            <a:r>
              <a:rPr lang="ru-RU" sz="3200" dirty="0"/>
              <a:t> Процесс оптимизации эмоционально-волевой сферы у детей старшего дошкольного и младшего школьного возраста будет эффективным, если в качестве основного метода применить </a:t>
            </a:r>
            <a:r>
              <a:rPr lang="ru-RU" sz="3200" dirty="0" err="1"/>
              <a:t>цветотерапию</a:t>
            </a:r>
            <a:r>
              <a:rPr lang="ru-RU" sz="3200" dirty="0" smtClean="0"/>
              <a:t>.</a:t>
            </a:r>
            <a:endParaRPr lang="ru-RU" sz="3200" dirty="0"/>
          </a:p>
          <a:p>
            <a:pPr algn="just"/>
            <a:r>
              <a:rPr lang="ru-RU" sz="3200" b="1" dirty="0"/>
              <a:t>2. </a:t>
            </a:r>
            <a:r>
              <a:rPr lang="ru-RU" sz="3200" dirty="0"/>
              <a:t>Цветотерапия как метод воздействия на эмоционально волевую сферу </a:t>
            </a:r>
            <a:r>
              <a:rPr lang="ru-RU" sz="3200" dirty="0" smtClean="0"/>
              <a:t>детей   позволяет</a:t>
            </a:r>
            <a:r>
              <a:rPr lang="ru-RU" sz="3200" dirty="0"/>
              <a:t>:</a:t>
            </a:r>
          </a:p>
          <a:p>
            <a:pPr algn="just"/>
            <a:r>
              <a:rPr lang="ru-RU" sz="3200" dirty="0"/>
              <a:t>- скорректировать уровень </a:t>
            </a:r>
            <a:r>
              <a:rPr lang="ru-RU" sz="3200" dirty="0" smtClean="0"/>
              <a:t>самооценки;</a:t>
            </a:r>
            <a:endParaRPr lang="ru-RU" sz="3200" dirty="0"/>
          </a:p>
          <a:p>
            <a:pPr algn="just"/>
            <a:r>
              <a:rPr lang="ru-RU" sz="3200" dirty="0"/>
              <a:t>- уменьшить количество </a:t>
            </a:r>
            <a:r>
              <a:rPr lang="ru-RU" sz="3200" dirty="0" smtClean="0"/>
              <a:t>страхов; </a:t>
            </a:r>
            <a:endParaRPr lang="ru-RU" sz="3200" dirty="0"/>
          </a:p>
          <a:p>
            <a:pPr algn="just"/>
            <a:r>
              <a:rPr lang="ru-RU" sz="3200" dirty="0"/>
              <a:t>- снизить уровень </a:t>
            </a:r>
            <a:r>
              <a:rPr lang="ru-RU" sz="3200" dirty="0" smtClean="0"/>
              <a:t>тревожности;</a:t>
            </a:r>
            <a:endParaRPr lang="ru-RU" sz="3200" dirty="0"/>
          </a:p>
          <a:p>
            <a:pPr algn="just"/>
            <a:r>
              <a:rPr lang="ru-RU" sz="3200" dirty="0"/>
              <a:t>- нивелировать </a:t>
            </a:r>
            <a:r>
              <a:rPr lang="ru-RU" sz="3200" dirty="0" smtClean="0"/>
              <a:t>агрессивность.</a:t>
            </a:r>
            <a:endParaRPr lang="ru-RU" sz="32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085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МЕТОДОЛОГИЧЕСКАЯ БАЗА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9700" y="1269446"/>
            <a:ext cx="12750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</a:t>
            </a:r>
            <a:r>
              <a:rPr lang="ru-RU" sz="2800" b="1" dirty="0" smtClean="0"/>
              <a:t>Теории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r>
              <a:rPr lang="ru-RU" sz="2400" dirty="0" smtClean="0"/>
              <a:t>               </a:t>
            </a:r>
            <a:r>
              <a:rPr lang="ru-RU" sz="2800" b="1" dirty="0" smtClean="0"/>
              <a:t>Нарушения </a:t>
            </a:r>
            <a:r>
              <a:rPr lang="ru-RU" sz="2800" b="1" dirty="0"/>
              <a:t>эмоциональной </a:t>
            </a:r>
            <a:r>
              <a:rPr lang="ru-RU" sz="2800" b="1" dirty="0" smtClean="0"/>
              <a:t>                                     Цветотерапия</a:t>
            </a:r>
            <a:endParaRPr lang="ru-RU" sz="2800" b="1" dirty="0"/>
          </a:p>
          <a:p>
            <a:r>
              <a:rPr lang="ru-RU" sz="2800" b="1" dirty="0"/>
              <a:t>                     </a:t>
            </a:r>
            <a:r>
              <a:rPr lang="ru-RU" sz="2800" b="1" dirty="0" smtClean="0"/>
              <a:t>      сферы детей</a:t>
            </a:r>
          </a:p>
          <a:p>
            <a:endParaRPr lang="ru-RU" sz="2800" b="1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       - Захаров Александр Иванович                             - </a:t>
            </a:r>
            <a:r>
              <a:rPr lang="ru-RU" sz="2800" dirty="0" err="1" smtClean="0"/>
              <a:t>Браэм</a:t>
            </a:r>
            <a:r>
              <a:rPr lang="ru-RU" sz="2800" dirty="0" smtClean="0"/>
              <a:t> </a:t>
            </a:r>
            <a:r>
              <a:rPr lang="ru-RU" sz="2800" dirty="0" err="1" smtClean="0"/>
              <a:t>Гаральд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           - Вашурина </a:t>
            </a:r>
            <a:r>
              <a:rPr lang="ru-RU" sz="2800" dirty="0"/>
              <a:t>Юлия </a:t>
            </a:r>
            <a:r>
              <a:rPr lang="ru-RU" sz="2800" dirty="0" smtClean="0"/>
              <a:t>Геннадьевна                        - Леонова </a:t>
            </a:r>
            <a:r>
              <a:rPr lang="ru-RU" sz="2800" dirty="0"/>
              <a:t>Анна </a:t>
            </a:r>
            <a:r>
              <a:rPr lang="ru-RU" sz="2800" dirty="0" smtClean="0"/>
              <a:t>Борисовна</a:t>
            </a:r>
          </a:p>
          <a:p>
            <a:r>
              <a:rPr lang="ru-RU" sz="2800" dirty="0" smtClean="0"/>
              <a:t>                                                                                     - Точилина </a:t>
            </a:r>
            <a:r>
              <a:rPr lang="ru-RU" sz="2800" dirty="0"/>
              <a:t>Ольга Владимировна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                  </a:t>
            </a:r>
            <a:endParaRPr lang="ru-RU" sz="2400" dirty="0"/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170731" y="1685813"/>
            <a:ext cx="2263887" cy="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70731" y="1685813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01793" y="1709081"/>
            <a:ext cx="2561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463464" y="1709081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0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941713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НАУЧНАЯ НОВИЗНА И ПРАКТИЧЕСКАЯ ЗНАЧИМОСТЬ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1274" y="1269446"/>
            <a:ext cx="1165074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</a:t>
            </a:r>
            <a:r>
              <a:rPr lang="ru-RU" sz="2800" b="1" dirty="0" smtClean="0"/>
              <a:t>Исследование</a:t>
            </a:r>
            <a:r>
              <a:rPr lang="ru-RU" sz="2400" b="1" dirty="0" smtClean="0"/>
              <a:t> </a:t>
            </a:r>
          </a:p>
          <a:p>
            <a:endParaRPr lang="ru-RU" sz="2400" b="1" dirty="0"/>
          </a:p>
          <a:p>
            <a:r>
              <a:rPr lang="ru-RU" sz="2400" dirty="0" smtClean="0"/>
              <a:t>                      </a:t>
            </a:r>
            <a:r>
              <a:rPr lang="ru-RU" sz="2400" b="1" dirty="0" smtClean="0"/>
              <a:t>Научная новизна                                                Практическая значимость</a:t>
            </a:r>
            <a:endParaRPr lang="ru-RU" sz="2400" b="1" dirty="0"/>
          </a:p>
          <a:p>
            <a:r>
              <a:rPr lang="ru-RU" sz="2400" b="1" dirty="0"/>
              <a:t>                     </a:t>
            </a:r>
            <a:r>
              <a:rPr lang="ru-RU" sz="2400" b="1" dirty="0" smtClean="0"/>
              <a:t>     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>
                <a:ea typeface="Times New Roman" panose="02020603050405020304" pitchFamily="18" charset="0"/>
              </a:rPr>
              <a:t>впервые в ходе формирующего </a:t>
            </a:r>
            <a:r>
              <a:rPr lang="ru-RU" sz="2400" dirty="0" smtClean="0">
                <a:ea typeface="Times New Roman" panose="02020603050405020304" pitchFamily="18" charset="0"/>
              </a:rPr>
              <a:t>                     </a:t>
            </a:r>
            <a:r>
              <a:rPr lang="ru-RU" sz="2400" dirty="0" smtClean="0"/>
              <a:t>разработанный </a:t>
            </a:r>
            <a:r>
              <a:rPr lang="ru-RU" sz="2400" dirty="0"/>
              <a:t>и апробированный цикл 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r>
              <a:rPr lang="ru-RU" sz="2400" dirty="0" smtClean="0">
                <a:ea typeface="Times New Roman" panose="02020603050405020304" pitchFamily="18" charset="0"/>
              </a:rPr>
              <a:t>эксперимента </a:t>
            </a:r>
            <a:r>
              <a:rPr lang="ru-RU" sz="2400" dirty="0">
                <a:ea typeface="Times New Roman" panose="02020603050405020304" pitchFamily="18" charset="0"/>
              </a:rPr>
              <a:t>доказана </a:t>
            </a:r>
            <a:r>
              <a:rPr lang="ru-RU" sz="2400" dirty="0" smtClean="0">
                <a:ea typeface="Times New Roman" panose="02020603050405020304" pitchFamily="18" charset="0"/>
              </a:rPr>
              <a:t>эффективность        </a:t>
            </a:r>
            <a:r>
              <a:rPr lang="ru-RU" sz="2400" dirty="0" smtClean="0"/>
              <a:t>занятий </a:t>
            </a:r>
            <a:r>
              <a:rPr lang="ru-RU" sz="2400" dirty="0"/>
              <a:t>может быть использован </a:t>
            </a:r>
            <a:r>
              <a:rPr lang="ru-RU" sz="2400" dirty="0" smtClean="0">
                <a:ea typeface="Times New Roman" panose="02020603050405020304" pitchFamily="18" charset="0"/>
              </a:rPr>
              <a:t>метода </a:t>
            </a:r>
            <a:r>
              <a:rPr lang="ru-RU" sz="2400" dirty="0">
                <a:ea typeface="Times New Roman" panose="02020603050405020304" pitchFamily="18" charset="0"/>
              </a:rPr>
              <a:t>цветотерапии в оптимизации </a:t>
            </a:r>
            <a:r>
              <a:rPr lang="ru-RU" sz="2400" dirty="0" smtClean="0">
                <a:ea typeface="Times New Roman" panose="02020603050405020304" pitchFamily="18" charset="0"/>
              </a:rPr>
              <a:t>                          </a:t>
            </a:r>
            <a:r>
              <a:rPr lang="ru-RU" sz="2400" dirty="0" smtClean="0"/>
              <a:t>специалистами, работающими с детьми,</a:t>
            </a:r>
            <a:endParaRPr lang="ru-RU" sz="2400" dirty="0" smtClean="0">
              <a:ea typeface="Times New Roman" panose="02020603050405020304" pitchFamily="18" charset="0"/>
            </a:endParaRPr>
          </a:p>
          <a:p>
            <a:r>
              <a:rPr lang="ru-RU" sz="2400" dirty="0" smtClean="0">
                <a:ea typeface="Times New Roman" panose="02020603050405020304" pitchFamily="18" charset="0"/>
              </a:rPr>
              <a:t>комплекса </a:t>
            </a:r>
            <a:r>
              <a:rPr lang="ru-RU" sz="2400" dirty="0">
                <a:ea typeface="Times New Roman" panose="02020603050405020304" pitchFamily="18" charset="0"/>
              </a:rPr>
              <a:t>параметров </a:t>
            </a:r>
            <a:r>
              <a:rPr lang="ru-RU" sz="2400" dirty="0" smtClean="0">
                <a:ea typeface="Times New Roman" panose="02020603050405020304" pitchFamily="18" charset="0"/>
              </a:rPr>
              <a:t>эмоционально-         имеющими нарушения эмоционально-</a:t>
            </a:r>
          </a:p>
          <a:p>
            <a:r>
              <a:rPr lang="ru-RU" sz="2400" dirty="0" smtClean="0">
                <a:ea typeface="Times New Roman" panose="02020603050405020304" pitchFamily="18" charset="0"/>
              </a:rPr>
              <a:t>волевой </a:t>
            </a:r>
            <a:r>
              <a:rPr lang="ru-RU" sz="2400" dirty="0">
                <a:ea typeface="Times New Roman" panose="02020603050405020304" pitchFamily="18" charset="0"/>
              </a:rPr>
              <a:t>сферы детей (самооценки, </a:t>
            </a:r>
            <a:r>
              <a:rPr lang="ru-RU" sz="2400" dirty="0" smtClean="0">
                <a:ea typeface="Times New Roman" panose="02020603050405020304" pitchFamily="18" charset="0"/>
              </a:rPr>
              <a:t>               волевой сферы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с</a:t>
            </a:r>
            <a:r>
              <a:rPr lang="ru-RU" sz="2400" dirty="0" smtClean="0">
                <a:ea typeface="Times New Roman" panose="02020603050405020304" pitchFamily="18" charset="0"/>
              </a:rPr>
              <a:t>трахов</a:t>
            </a:r>
            <a:r>
              <a:rPr lang="ru-RU" sz="2400" dirty="0"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ea typeface="Times New Roman" panose="02020603050405020304" pitchFamily="18" charset="0"/>
              </a:rPr>
              <a:t>тревожности </a:t>
            </a:r>
            <a:r>
              <a:rPr lang="ru-RU" sz="2400" dirty="0">
                <a:ea typeface="Times New Roman" panose="02020603050405020304" pitchFamily="18" charset="0"/>
              </a:rPr>
              <a:t>и агрессивности</a:t>
            </a:r>
            <a:r>
              <a:rPr lang="ru-RU" sz="2400" dirty="0" smtClean="0">
                <a:ea typeface="Times New Roman" panose="02020603050405020304" pitchFamily="18" charset="0"/>
              </a:rPr>
              <a:t>)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170731" y="1685813"/>
            <a:ext cx="2263887" cy="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170731" y="1685813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901793" y="1709081"/>
            <a:ext cx="25616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9463464" y="1709081"/>
            <a:ext cx="0" cy="28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11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ФАКТОЛОГИЧЕСКАЯ БАЗА ИССЛЕДОВАНИЯ</a:t>
            </a:r>
            <a:endParaRPr lang="ru-RU" sz="2800" b="1" dirty="0">
              <a:latin typeface="+mn-lt"/>
            </a:endParaRPr>
          </a:p>
        </p:txBody>
      </p:sp>
      <p:pic>
        <p:nvPicPr>
          <p:cNvPr id="11" name="Picture 6" descr="https://sanatoria.ru/_i/s/big/763/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70" y="1506087"/>
            <a:ext cx="2855885" cy="20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68004" y="99801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Государственное бюджетное учреждение </a:t>
            </a:r>
          </a:p>
          <a:p>
            <a:pPr algn="ctr"/>
            <a:r>
              <a:rPr lang="ru-RU" sz="2400" b="1" dirty="0"/>
              <a:t>Ямало-Ненецкого автономного округа </a:t>
            </a:r>
          </a:p>
          <a:p>
            <a:pPr algn="ctr"/>
            <a:r>
              <a:rPr lang="ru-RU" sz="2400" b="1" dirty="0"/>
              <a:t>«Реабилитационный Центр </a:t>
            </a:r>
          </a:p>
          <a:p>
            <a:pPr algn="ctr"/>
            <a:r>
              <a:rPr lang="ru-RU" sz="2400" b="1" dirty="0"/>
              <a:t>«Большой Тараскуль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(март 2021 г. – декабрь 2022 г.)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12836" y="1506087"/>
            <a:ext cx="3319447" cy="2037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5971" y="3992251"/>
            <a:ext cx="2855885" cy="2270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30004" y="3192311"/>
            <a:ext cx="4572000" cy="2396302"/>
          </a:xfrm>
          <a:prstGeom prst="rect">
            <a:avLst/>
          </a:prstGeom>
        </p:spPr>
      </p:pic>
      <p:pic>
        <p:nvPicPr>
          <p:cNvPr id="17" name="Picture 2" descr="https://sun9-west.userapi.com/sun9-6/s/v1/ig2/sHDxOAOZETWCBmtpSXyQdzjOgUkZ3JOLQhF9Nwvw4u4TxZgi5DAkAqaWE7j0rYJovbVHtU5tMGysvf0F95fpk0as.jpg?size=472x296&amp;quality=96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836" y="3992251"/>
            <a:ext cx="3319448" cy="22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7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СТРУКТУРА ВЫБОРКИ ИССЛЕДОВАНИЯ</a:t>
            </a:r>
            <a:endParaRPr lang="ru-RU" sz="2800" b="1" dirty="0">
              <a:latin typeface="+mn-lt"/>
            </a:endParaRPr>
          </a:p>
        </p:txBody>
      </p:sp>
      <p:graphicFrame>
        <p:nvGraphicFramePr>
          <p:cNvPr id="14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025264"/>
              </p:ext>
            </p:extLst>
          </p:nvPr>
        </p:nvGraphicFramePr>
        <p:xfrm>
          <a:off x="397933" y="1302329"/>
          <a:ext cx="11277600" cy="46499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01858">
                  <a:extLst>
                    <a:ext uri="{9D8B030D-6E8A-4147-A177-3AD203B41FA5}">
                      <a16:colId xmlns:a16="http://schemas.microsoft.com/office/drawing/2014/main" xmlns="" val="159599828"/>
                    </a:ext>
                  </a:extLst>
                </a:gridCol>
                <a:gridCol w="2787293">
                  <a:extLst>
                    <a:ext uri="{9D8B030D-6E8A-4147-A177-3AD203B41FA5}">
                      <a16:colId xmlns:a16="http://schemas.microsoft.com/office/drawing/2014/main" xmlns="" val="1036230151"/>
                    </a:ext>
                  </a:extLst>
                </a:gridCol>
                <a:gridCol w="2788449">
                  <a:extLst>
                    <a:ext uri="{9D8B030D-6E8A-4147-A177-3AD203B41FA5}">
                      <a16:colId xmlns:a16="http://schemas.microsoft.com/office/drawing/2014/main" xmlns="" val="2394635856"/>
                    </a:ext>
                  </a:extLst>
                </a:gridCol>
              </a:tblGrid>
              <a:tr h="64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Мальчики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Девочки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5764350"/>
                  </a:ext>
                </a:extLst>
              </a:tr>
              <a:tr h="132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Экспериментальная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группа – 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дети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4-11 лет до курса цветотерапии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9650449"/>
                  </a:ext>
                </a:extLst>
              </a:tr>
              <a:tr h="1324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Контрольная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группа – 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дети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4-11 лет, не проходящие 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курс 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цветотерапии 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57440890"/>
                  </a:ext>
                </a:extLst>
              </a:tr>
              <a:tr h="642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34818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96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22" y="6213254"/>
            <a:ext cx="1057557" cy="46747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17517"/>
            <a:ext cx="1219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354368" y="111290"/>
            <a:ext cx="7325803" cy="232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+mn-lt"/>
              </a:rPr>
              <a:t>МЕТОДЫ ИССЛЕДОВАНИЯ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3671" y="1118431"/>
            <a:ext cx="1124465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ea typeface="Calibri" panose="020F0502020204030204" pitchFamily="34" charset="0"/>
              </a:rPr>
              <a:t>«</a:t>
            </a:r>
            <a:r>
              <a:rPr lang="ru-RU" sz="3200" b="1" dirty="0">
                <a:ea typeface="Calibri" panose="020F0502020204030204" pitchFamily="34" charset="0"/>
              </a:rPr>
              <a:t>Лесенка» (В.Г. Щур</a:t>
            </a:r>
            <a:r>
              <a:rPr lang="ru-RU" sz="3200" b="1" dirty="0" smtClean="0">
                <a:ea typeface="Calibri" panose="020F0502020204030204" pitchFamily="34" charset="0"/>
              </a:rPr>
              <a:t>), </a:t>
            </a:r>
            <a:r>
              <a:rPr lang="ru-RU" sz="3200" dirty="0" smtClean="0">
                <a:ea typeface="Calibri" panose="020F0502020204030204" pitchFamily="34" charset="0"/>
              </a:rPr>
              <a:t>диагностика самооценки;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endParaRPr lang="ru-RU" sz="3200" b="1" dirty="0" smtClean="0"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«</a:t>
            </a:r>
            <a:r>
              <a:rPr lang="ru-RU" sz="3200" b="1" dirty="0"/>
              <a:t>Страхи в домиках» (А.И. Захаров, М.Н. Панфилова</a:t>
            </a:r>
            <a:r>
              <a:rPr lang="ru-RU" sz="3200" b="1" dirty="0" smtClean="0"/>
              <a:t>), </a:t>
            </a:r>
            <a:r>
              <a:rPr lang="ru-RU" sz="3200" dirty="0" smtClean="0"/>
              <a:t>выявляет количество страхов;</a:t>
            </a:r>
          </a:p>
          <a:p>
            <a:endParaRPr lang="ru-RU" sz="3200" b="1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Методика </a:t>
            </a:r>
            <a:r>
              <a:rPr lang="ru-RU" sz="3200" b="1" dirty="0"/>
              <a:t>цветовых выборов МЦВ (модификация 8-ми цветового теста М. Люшера Л.Н. </a:t>
            </a:r>
            <a:r>
              <a:rPr lang="ru-RU" sz="3200" b="1" dirty="0" err="1"/>
              <a:t>Собчик</a:t>
            </a:r>
            <a:r>
              <a:rPr lang="ru-RU" sz="3200" b="1" dirty="0" smtClean="0"/>
              <a:t>), </a:t>
            </a:r>
            <a:r>
              <a:rPr lang="ru-RU" sz="3200" dirty="0" smtClean="0"/>
              <a:t>определяет уровень тревожности;</a:t>
            </a:r>
          </a:p>
          <a:p>
            <a:endParaRPr lang="ru-RU" sz="3200" b="1" dirty="0" smtClean="0"/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«</a:t>
            </a:r>
            <a:r>
              <a:rPr lang="ru-RU" sz="3200" b="1" dirty="0"/>
              <a:t>Уровень агрессивности» (Г.П. Лаврентьева, Т.М. Титаренко</a:t>
            </a:r>
            <a:r>
              <a:rPr lang="ru-RU" sz="3200" b="1" dirty="0" smtClean="0"/>
              <a:t>).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89068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1186</Words>
  <Application>Microsoft Office PowerPoint</Application>
  <PresentationFormat>Произвольный</PresentationFormat>
  <Paragraphs>241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Мищенко Олег Юрьевич</dc:creator>
  <cp:lastModifiedBy>Анастасия Дмитриевна</cp:lastModifiedBy>
  <cp:revision>46</cp:revision>
  <dcterms:created xsi:type="dcterms:W3CDTF">2021-01-25T10:59:14Z</dcterms:created>
  <dcterms:modified xsi:type="dcterms:W3CDTF">2023-10-29T16:47:58Z</dcterms:modified>
</cp:coreProperties>
</file>