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58" r:id="rId5"/>
    <p:sldId id="261" r:id="rId6"/>
    <p:sldId id="262" r:id="rId7"/>
    <p:sldId id="269" r:id="rId8"/>
    <p:sldId id="270" r:id="rId9"/>
    <p:sldId id="268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FCB9-12ED-4CBB-9396-AE17AADAF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298" y="1511408"/>
            <a:ext cx="8689976" cy="250921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здоровье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83355F-B1E5-45EF-B2E5-74F1470AB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869" y="4914638"/>
            <a:ext cx="8689976" cy="133755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Волгоград</a:t>
            </a:r>
          </a:p>
          <a:p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BD3CC-1336-44FD-B311-6B6A0A54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907" y="224287"/>
            <a:ext cx="2543590" cy="2391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A96E85-5D80-4239-A562-994195E6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0" y="412972"/>
            <a:ext cx="1577736" cy="15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2"/>
    </mc:Choice>
    <mc:Fallback>
      <p:transition spd="slow" advTm="85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0E982-E515-4730-94FE-20FD8BE0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699083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результаты: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7CAEBA-9D1C-4BF3-AC7D-20166A5CC80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60060" y="1308682"/>
            <a:ext cx="2647042" cy="493971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индивидуальных оздоровительных мероприятий для маломобильных получателей социальных услуг на дому: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маломобильных получателей социальных услуг, принявших участие в индивидуальных оздоровительных мероприятиях на дому:                                  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E76DE45-4419-437C-960F-62892323FD8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069287" y="1308682"/>
            <a:ext cx="2796675" cy="51966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индивидуальных психологических мероприятий для маломобильных получателей социальных услуг на дому: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маломобильных получателей социальных услуг, принявших участие в индивидуальных психологических мероприятиях на дому:                            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914E7EA-EE39-4A41-8BF6-5A7D45BBFC8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780014" y="1308681"/>
            <a:ext cx="2718032" cy="5022449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индивидуальных оздоровительных мероприятий для маломобильных получателей социальных услуг вне дома (прогулки):</a:t>
            </a:r>
          </a:p>
          <a:p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  <a:p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маломобильных получателей социальных услуг, принявших участие в индивидуальных оздоровительных мероприятиях вне дома (прогулки):</a:t>
            </a:r>
          </a:p>
          <a:p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133F8F91-6B32-4040-B6E9-4F93876C310B}"/>
              </a:ext>
            </a:extLst>
          </p:cNvPr>
          <p:cNvSpPr txBox="1">
            <a:spLocks/>
          </p:cNvSpPr>
          <p:nvPr/>
        </p:nvSpPr>
        <p:spPr>
          <a:xfrm>
            <a:off x="9026552" y="2223083"/>
            <a:ext cx="2466363" cy="3584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9466E61A-CA9D-46A6-8C53-D11D90DFD9B4}"/>
              </a:ext>
            </a:extLst>
          </p:cNvPr>
          <p:cNvSpPr txBox="1">
            <a:spLocks/>
          </p:cNvSpPr>
          <p:nvPr/>
        </p:nvSpPr>
        <p:spPr>
          <a:xfrm>
            <a:off x="8774886" y="1662420"/>
            <a:ext cx="2097246" cy="4228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2BA96C4E-5FAE-48A0-A766-410250E53610}"/>
              </a:ext>
            </a:extLst>
          </p:cNvPr>
          <p:cNvSpPr txBox="1">
            <a:spLocks/>
          </p:cNvSpPr>
          <p:nvPr/>
        </p:nvSpPr>
        <p:spPr>
          <a:xfrm>
            <a:off x="8937070" y="1442908"/>
            <a:ext cx="2845627" cy="5022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групповых оздоровительных мероприятий для маломобильных получателей социальных услуг вне дома (прогулки)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Количество маломобильных получателей социальных услуг, принявших участие в групповых оздоровительных мероприятиях вне дома (прогулки)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803C8E-92DC-4184-9769-D07175EA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24" y="303200"/>
            <a:ext cx="1358759" cy="10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27"/>
    </mc:Choice>
    <mc:Fallback>
      <p:transition spd="slow" advTm="599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F1AC1-2BCB-4B94-BD3B-8DD465D9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5560"/>
            <a:ext cx="10364451" cy="931177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результаты:</a:t>
            </a:r>
            <a:b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76048-37BD-4176-8115-FB44A74E25D0}"/>
              </a:ext>
            </a:extLst>
          </p:cNvPr>
          <p:cNvSpPr/>
          <p:nvPr/>
        </p:nvSpPr>
        <p:spPr>
          <a:xfrm>
            <a:off x="913776" y="1305341"/>
            <a:ext cx="10364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ЗАБОЛЕВАНИЙ, УЛУЧШЕНИЕ ФИЗИЧЕСКОГО И ПСИХОЛОГИЧЕСКОГО САМОЧУВСТВИЯ МАЛОМОБИЛЬНЫХ ПОЛУЧАТЕЛЕЙ СОЦИАЛЬНЫХ УСЛУГ, ПОВЫШЕНИЕ ИХ СОЦИАЛЬНОЙ АКТИВНОСТИ ЗА СЧЕТ РАЗВИТИЯ ДВИГАТЕЛЬНОЙ АКТИВНОСТИ И ИНДИВИДУАЛЬНОГО ПСИХОЛОГИЧЕСКОГО СОПРОВОЖДЕНИЯ НА ДОМУ; 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ОБЩЕНИЯ ЦЕЛЕВОЙ ГРУППЫ, ПОЯВЛЕНИЕ НОВЫХ ЗНАКОМЫХ ИЗ ЧИСЛА ВОЛОНТЕРОВ ИЛИ ПОЛУЧАТЕЛЕЙ СОЦИАЛЬНЫХ УСЛУГ; </a:t>
            </a:r>
          </a:p>
          <a:p>
            <a:pPr algn="just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МОБИЛЬНОСТИ ПОЛУЧАТЕЛЕЙ СОЦИАЛЬНЫХ УСЛУГ; 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ОПЫТА РАЗВИТИЯ «ПРОГУЛОЧНОГО» ВОЛОНТЕРСТВА В СФЕРЕ СОЦИАЛЬНОЙ РАБОТЫ С МАЛОМОБИЛЬНЫМИ ГРУППАМИ НАСЕЛЕНИЯ; 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ОБЩЕСТВЕННОГО ВНИМАНИЯ К ПРОБЛЕМАМ МАЛОМОБИЛЬНЫХ ГРУПП НАСЕЛЕНИЯ.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BA6430-EDDB-46F6-8302-E715A9A4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62917"/>
            <a:ext cx="1900206" cy="14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83"/>
    </mc:Choice>
    <mc:Fallback>
      <p:transition spd="slow" advTm="652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36B6C-CC08-428F-AD9E-8F47AD33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3982"/>
            <a:ext cx="10364451" cy="701324"/>
          </a:xfrm>
        </p:spPr>
        <p:txBody>
          <a:bodyPr>
            <a:normAutofit fontScale="90000"/>
          </a:bodyPr>
          <a:lstStyle/>
          <a:p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53FB9-067C-4E99-844C-9D171712B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8152" y="1236742"/>
            <a:ext cx="10363826" cy="5164058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профессионального психолога на постоянную работу в организацию для осуществления психологического сопровождения маломобильных получателей социальных услуг на дому; </a:t>
            </a:r>
          </a:p>
          <a:p>
            <a:pPr>
              <a:lnSpc>
                <a:spcPct val="134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методической составляющей работы организации по продвижению индивидуальных и групповых оздоровительных мероприятий для маломобильных получателей социальных услуг на дому и вне дома</a:t>
            </a:r>
          </a:p>
          <a:p>
            <a:pPr>
              <a:lnSpc>
                <a:spcPct val="134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данной работы, его оформление в онлайн-семинар (онлайн-курс) для специалистов НКО, представителей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Коалиции НКО "Забота рядом. Волгоград и область", других заинтересованных организаций, а также для пенсионеров - интернет-пользователей, ориентированных на двигательную активность; </a:t>
            </a:r>
          </a:p>
          <a:p>
            <a:pPr>
              <a:lnSpc>
                <a:spcPct val="134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мужчин к волонтерской деятельности в сфере социальной работы с пожилыми людьми. </a:t>
            </a:r>
          </a:p>
        </p:txBody>
      </p:sp>
    </p:spTree>
    <p:extLst>
      <p:ext uri="{BB962C8B-B14F-4D97-AF65-F5344CB8AC3E}">
        <p14:creationId xmlns:p14="http://schemas.microsoft.com/office/powerpoint/2010/main" val="382443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68"/>
    </mc:Choice>
    <mc:Fallback>
      <p:transition spd="slow" advTm="1079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2B08CC-16FD-4917-83EB-0F269661DA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9076"/>
            <a:ext cx="10363826" cy="417212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618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4"/>
    </mc:Choice>
    <mc:Fallback>
      <p:transition spd="slow" advTm="80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0CBA30-5BF4-4F20-95BA-E4FC080794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069" y="1065362"/>
            <a:ext cx="10294156" cy="54260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5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февраля 2022г. АНО СОН «Опора» начинает реализацию социального проекта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«Помогаем на здоровье»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победившего в первом конкурсе 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предоставление грантов Президента РФ.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направлен, во-первых,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получателей социальных услуг,                                                              а, во-вторых, на их психологическое сопровождение на дому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BE3DB0-E0F0-4FE4-8525-8472FEC3B883}"/>
              </a:ext>
            </a:extLst>
          </p:cNvPr>
          <p:cNvSpPr/>
          <p:nvPr/>
        </p:nvSpPr>
        <p:spPr>
          <a:xfrm>
            <a:off x="1728132" y="5242223"/>
            <a:ext cx="9169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528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64"/>
    </mc:Choice>
    <mc:Fallback>
      <p:transition spd="slow" advTm="395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CE4F8-A1D5-497E-BE22-61FBA228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3615"/>
            <a:ext cx="10369576" cy="860497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социальной значимости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CBA30-5BF4-4F20-95BA-E4FC080794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069" y="1065362"/>
            <a:ext cx="10294156" cy="54260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5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ВОЗ,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— это состояние полного физического, душевного и социального благополучия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– отличный способ улучшить самочувствие и состояние пожилого человека без привлечения лекарственных средств, а также доставить ему удовольствие.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Пандемия 2020-21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существенно повлияла на физическое и психологическое здоровье большинства из наших подопечных.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многих снизилась из-за самоизоляции людей 65+,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устном опросе некоторые из них отмечали негативные изменения за этот период – лишний вес, обострение заболеваний опорно-двигательного аппарата, сердечно-сосудистой системы, рост тревожных и депрессивных настроений и т.д. 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ситуации мы сочли необходимым поддержать и усилить не только двигательную активность подопечных, но и помочь им в психологическом плане, продолжив работу по психологическому сопровождению на дому маломобильных                                                       получателей социальных услуг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BE3DB0-E0F0-4FE4-8525-8472FEC3B883}"/>
              </a:ext>
            </a:extLst>
          </p:cNvPr>
          <p:cNvSpPr/>
          <p:nvPr/>
        </p:nvSpPr>
        <p:spPr>
          <a:xfrm>
            <a:off x="1728132" y="5242223"/>
            <a:ext cx="9169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646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92"/>
    </mc:Choice>
    <mc:Fallback>
      <p:transition spd="slow" advTm="683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5CC5F-7096-4959-841C-AE994A22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87" y="428737"/>
            <a:ext cx="10364451" cy="796214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группы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41778-6297-47F8-A03C-F178119DE9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0940" y="1224951"/>
            <a:ext cx="8903086" cy="1754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социальных услуг АНО СОН "Опора"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ограниченными возможностями здоровья,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B7BCDD-AE23-499B-9E82-0CD5BC5F5E39}"/>
              </a:ext>
            </a:extLst>
          </p:cNvPr>
          <p:cNvSpPr/>
          <p:nvPr/>
        </p:nvSpPr>
        <p:spPr>
          <a:xfrm>
            <a:off x="1611086" y="5030631"/>
            <a:ext cx="91486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01.02.2022 г. - 31.07.2023 г.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333333"/>
                </a:solidFill>
                <a:latin typeface="TimesNRCyrMT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77128F-BB65-4EC0-A75C-8F25F27FD4B5}"/>
              </a:ext>
            </a:extLst>
          </p:cNvPr>
          <p:cNvSpPr/>
          <p:nvPr/>
        </p:nvSpPr>
        <p:spPr>
          <a:xfrm>
            <a:off x="1432297" y="3032641"/>
            <a:ext cx="85053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РОССИЙСКОЙ ФЕДЕРАЦИИ: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ОБЛАСТЬ;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ВОЛГОГРАД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ДЗЕРЖИНСКИЙ, КРАСНООКТЯБРЬСКИЙ, ЦЕНТРАЛЬНЫЙ, ВОРОШИЛОВСКИЙ РАЙОНЫ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4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57"/>
    </mc:Choice>
    <mc:Fallback>
      <p:transition spd="slow" advTm="273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A5CB-F821-4C2E-8ED0-25A4F4BA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66628-96EC-406D-B517-AC792B037F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заболеваний, улучшение физического и психологического самочувствия маломобильных получателей социальных услуг АНО СОН «Опора» путем развития их двигательной активности индивидуально на дому и в группе сверстников вне дома, индивидуального психологического сопровождения на дому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5499D-60CC-46ED-8A44-C5F7D791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39" y="782653"/>
            <a:ext cx="1267903" cy="1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66"/>
    </mc:Choice>
    <mc:Fallback>
      <p:transition spd="slow" advTm="251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0E982-E515-4730-94FE-20FD8BE0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49" y="232913"/>
            <a:ext cx="10364452" cy="833887"/>
          </a:xfrm>
        </p:spPr>
        <p:txBody>
          <a:bodyPr/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34EFBB-4C38-4BB9-8B34-6A78AE683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412" y="1066792"/>
            <a:ext cx="2558642" cy="387529"/>
          </a:xfrm>
        </p:spPr>
        <p:txBody>
          <a:bodyPr/>
          <a:lstStyle/>
          <a:p>
            <a:endParaRPr lang="ru-RU" dirty="0"/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7CAEBA-9D1C-4BF3-AC7D-20166A5CC80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8745" y="1645921"/>
            <a:ext cx="3409351" cy="461925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потенциальных участников индивидуальных оздоровительных и психологических мероприятий на дому и индивидуальных и групповых мероприятий-прогулок вне дома из числа маломобильных получателей социальных услуг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E76DE45-4419-437C-960F-62892323FD8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97349" y="1766946"/>
            <a:ext cx="3884022" cy="447470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комплекс индивидуальных оздоровительных и психологических мероприятий на дому и индивидуальных и групповых мероприятий-прогулок вне дома для маломобильных получателей социальных услуг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914E7EA-EE39-4A41-8BF6-5A7D45BBFC8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72846" y="1622397"/>
            <a:ext cx="3692433" cy="461925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информационное сопровождение проекта и распространение в обществе его идеи, опыта и результатов реализации в рамках публикаций в СМИ, на Интернет-ресурсах, двух презентаций проекта с участием целевой группы и представителей партнерских организаций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1CE58679-A28B-4C06-884E-C9E80E12718F}"/>
              </a:ext>
            </a:extLst>
          </p:cNvPr>
          <p:cNvSpPr txBox="1">
            <a:spLocks/>
          </p:cNvSpPr>
          <p:nvPr/>
        </p:nvSpPr>
        <p:spPr>
          <a:xfrm>
            <a:off x="4576138" y="1019048"/>
            <a:ext cx="2617365" cy="419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2: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769F5709-B3FA-480F-93E3-1B025E079591}"/>
              </a:ext>
            </a:extLst>
          </p:cNvPr>
          <p:cNvSpPr txBox="1">
            <a:spLocks/>
          </p:cNvSpPr>
          <p:nvPr/>
        </p:nvSpPr>
        <p:spPr>
          <a:xfrm>
            <a:off x="8456901" y="997423"/>
            <a:ext cx="2617365" cy="419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3: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133F8F91-6B32-4040-B6E9-4F93876C310B}"/>
              </a:ext>
            </a:extLst>
          </p:cNvPr>
          <p:cNvSpPr txBox="1">
            <a:spLocks/>
          </p:cNvSpPr>
          <p:nvPr/>
        </p:nvSpPr>
        <p:spPr>
          <a:xfrm>
            <a:off x="9026552" y="1790469"/>
            <a:ext cx="2466363" cy="401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4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60"/>
    </mc:Choice>
    <mc:Fallback>
      <p:transition spd="slow" advTm="478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A5CB-F821-4C2E-8ED0-25A4F4B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5755"/>
            <a:ext cx="10364451" cy="975075"/>
          </a:xfrm>
        </p:spPr>
        <p:txBody>
          <a:bodyPr/>
          <a:lstStyle/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направление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66628-96EC-406D-B517-AC792B037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0219" y="1337094"/>
            <a:ext cx="7402090" cy="3200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на дому с наиболее маломобильными подопечными, не покидающими свои квартиры.                                                                                                         к ним на дом будут приходить: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адаптивной физической культуре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индивидуальных занятий оздоровительной гимнастикой, оказания помощи в освоении и выполнении посильных физических упражнений, развитии простой двигательной активности;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1F6335-BE35-4284-8E0D-F64F222A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692" y="4321147"/>
            <a:ext cx="3294056" cy="199339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CC1CDC3-266C-4B7B-A0E2-4ACC5BDB5C72}"/>
              </a:ext>
            </a:extLst>
          </p:cNvPr>
          <p:cNvSpPr txBox="1">
            <a:spLocks/>
          </p:cNvSpPr>
          <p:nvPr/>
        </p:nvSpPr>
        <p:spPr>
          <a:xfrm>
            <a:off x="913774" y="4770010"/>
            <a:ext cx="6680347" cy="177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индивидуальной психологической работы по проблемам: дефицит общения, одиночество, переживания по поводу ухудшения здоровья, конфликты с родственниками; депрессивные переживания и др.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886D0B-01D0-456B-A6B5-4A501E64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7" y="1337094"/>
            <a:ext cx="3347372" cy="27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60"/>
    </mc:Choice>
    <mc:Fallback>
      <p:transition spd="slow" advTm="504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A5CB-F821-4C2E-8ED0-25A4F4B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04" y="264835"/>
            <a:ext cx="10364451" cy="1020502"/>
          </a:xfrm>
        </p:spPr>
        <p:txBody>
          <a:bodyPr/>
          <a:lstStyle/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66628-96EC-406D-B517-AC792B037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245" y="3800420"/>
            <a:ext cx="6729590" cy="287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прогулок будут привлекаться любые волонтеры или волонтеры-мужчины, при необходимости может быть выдано прогулочное реабилитационное оборудование (уличное кресло-коляска, трость), приобретённое за счет средств гранта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E63881-1080-439E-AC03-EC5DCA1D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194" y="3800420"/>
            <a:ext cx="2857500" cy="23873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143F8-5A4A-4E28-BCDE-0F9D0D78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45" y="1809913"/>
            <a:ext cx="2648350" cy="19905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BE36DE-DA91-450A-83F0-700E8E44098D}"/>
              </a:ext>
            </a:extLst>
          </p:cNvPr>
          <p:cNvSpPr/>
          <p:nvPr/>
        </p:nvSpPr>
        <p:spPr>
          <a:xfrm>
            <a:off x="4106040" y="1521518"/>
            <a:ext cx="7381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ИНДИВИДУАЛЬНЫХ ПРОГУЛОК НА СВЕЖЕМ ВОЗДУХЕ ДЛЯ ПОДОПЕЧНЫХ С СЕРЬЕЗНЫМИ ОГРАНИЧЕНИЯМИ В ПЕРЕДВИЖЕНИИ, ВЫРАЗИВШИХ ЖЕЛАНИЕ СОВЕРШАТЬ ПРОГУЛКИ В ПРЕДЕЛАХ ТЕРРИТОРИИ ПРОЖИВАНИЯ (ДВОР, ПРИДОМОВАЯ ТЕРРИТОРИЯ)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2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71"/>
    </mc:Choice>
    <mc:Fallback>
      <p:transition spd="slow" advTm="571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A5CB-F821-4C2E-8ED0-25A4F4B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545" y="-38197"/>
            <a:ext cx="10364451" cy="1596177"/>
          </a:xfrm>
        </p:spPr>
        <p:txBody>
          <a:bodyPr/>
          <a:lstStyle/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направление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66628-96EC-406D-B517-AC792B037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170" y="1121435"/>
            <a:ext cx="10363826" cy="894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ориентировано на наиболее сохранных в плане мобильности подопечных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185803-1DE6-411A-BBCF-73705182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8148" y="1933882"/>
            <a:ext cx="4676956" cy="2307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077FA0-9624-43BA-88AA-F4D182FB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565" y="3764545"/>
            <a:ext cx="3686355" cy="277931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880CBD-0263-4A92-B873-016CAF9889CA}"/>
              </a:ext>
            </a:extLst>
          </p:cNvPr>
          <p:cNvSpPr/>
          <p:nvPr/>
        </p:nvSpPr>
        <p:spPr>
          <a:xfrm>
            <a:off x="893164" y="4617420"/>
            <a:ext cx="609600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ГРУППОВЫЕ ЗАНЯТИЯ БУДУТ ПРОВОДИТЬСЯ В СПЕЦИАЛЬНО ОБОРУДОВАННОМ ЗАЛЕ ДЛЯ АДАПТИВНОЙ ФИЗ.КУЛЬТУРЫ ГБУ СО «ЦЕНТРАЛЬНЫЙ ЦЕНТР СОЦИАЛЬНОГО ОБСЛУЖИВАНИЯ НАСЕЛЕНИЯ», КОТОРЫЙ ВЫСТУПАЕТ ПАРТНЕРОМ ПРОЕКТА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5EE41C-443D-45C9-8F33-5D120E1530D1}"/>
              </a:ext>
            </a:extLst>
          </p:cNvPr>
          <p:cNvSpPr/>
          <p:nvPr/>
        </p:nvSpPr>
        <p:spPr>
          <a:xfrm>
            <a:off x="5826370" y="18745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ГРУППОВЫЕ ПРОГУЛКИ ПОЛУЧАТЕЛЕЙ СОЦИАЛЬНЫХ УСЛУГ, СКАНДИНАВСКУЮ ХОДЬБУ, ГИМНАСТИКУ НА СВЕЖЕМ ВОЗДУХЕ В ПАРКАХ И СКВЕРАХ ВОЛГОГРАДА ПОД РУКОВОДСТВОМ СПЕЦИАЛИСТА ПО АДАПТИВНОЙ ФИЗИЧЕСКОЙ КУЛЬТУРЕ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16"/>
    </mc:Choice>
    <mc:Fallback>
      <p:transition spd="slow" advTm="50916"/>
    </mc:Fallback>
  </mc:AlternateContent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415</TotalTime>
  <Words>931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TimesNRCyrMT</vt:lpstr>
      <vt:lpstr>Tw Cen MT</vt:lpstr>
      <vt:lpstr>Капля</vt:lpstr>
      <vt:lpstr>ПОМОГАЕМ  на здоровье</vt:lpstr>
      <vt:lpstr>Презентация PowerPoint</vt:lpstr>
      <vt:lpstr>Обоснование социальной значимости проекта</vt:lpstr>
      <vt:lpstr>основные целевые группы проекта:</vt:lpstr>
      <vt:lpstr>Цель проекта: </vt:lpstr>
      <vt:lpstr>Задачи проекта:</vt:lpstr>
      <vt:lpstr>Первое направление проекта </vt:lpstr>
      <vt:lpstr>Второе направление проекта</vt:lpstr>
      <vt:lpstr>Третье направление проекта</vt:lpstr>
      <vt:lpstr>Количественные результаты: </vt:lpstr>
      <vt:lpstr>качественные результаты: </vt:lpstr>
      <vt:lpstr>Дальнейшее развитие проекта: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Долговременный уход: сбережение души</dc:title>
  <dc:creator>Ирина Георгиевна</dc:creator>
  <cp:lastModifiedBy>Ирина Георгиевна</cp:lastModifiedBy>
  <cp:revision>45</cp:revision>
  <dcterms:created xsi:type="dcterms:W3CDTF">2019-08-12T09:39:18Z</dcterms:created>
  <dcterms:modified xsi:type="dcterms:W3CDTF">2022-02-25T07:14:49Z</dcterms:modified>
</cp:coreProperties>
</file>