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17"/>
  </p:notesMasterIdLst>
  <p:sldIdLst>
    <p:sldId id="261" r:id="rId6"/>
    <p:sldId id="323" r:id="rId7"/>
    <p:sldId id="333" r:id="rId8"/>
    <p:sldId id="265" r:id="rId9"/>
    <p:sldId id="267" r:id="rId10"/>
    <p:sldId id="336" r:id="rId11"/>
    <p:sldId id="328" r:id="rId12"/>
    <p:sldId id="334" r:id="rId13"/>
    <p:sldId id="335" r:id="rId14"/>
    <p:sldId id="331" r:id="rId15"/>
    <p:sldId id="337" r:id="rId1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33" userDrawn="1">
          <p15:clr>
            <a:srgbClr val="A4A3A4"/>
          </p15:clr>
        </p15:guide>
        <p15:guide id="2" pos="2479" userDrawn="1">
          <p15:clr>
            <a:srgbClr val="A4A3A4"/>
          </p15:clr>
        </p15:guide>
        <p15:guide id="3" pos="529" userDrawn="1">
          <p15:clr>
            <a:srgbClr val="A4A3A4"/>
          </p15:clr>
        </p15:guide>
        <p15:guide id="4" orient="horz" pos="5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A8E"/>
    <a:srgbClr val="B6B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474" y="-72"/>
      </p:cViewPr>
      <p:guideLst>
        <p:guide orient="horz" pos="1933"/>
        <p:guide orient="horz" pos="572"/>
        <p:guide pos="2479"/>
        <p:guide pos="5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B88AC-475D-4DFB-B033-6872C2C8C9F4}" type="datetimeFigureOut">
              <a:rPr lang="ru-RU" smtClean="0"/>
              <a:t>30.10.2023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2FC81-0753-4805-A239-C34EE580A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63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6117-69AC-4B62-A938-FDD97195E1C1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D3DB-9B86-412F-90CC-5068E0CACA6F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F2E3-C920-4CDD-B790-89B83DD71189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6117-69AC-4B62-A938-FDD97195E1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82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5A126-FF8F-4073-9BB1-6EF180CC09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34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0DA-9419-4E14-A614-17F2347962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94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7CD9-6A73-476C-9511-D65C6E91BA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764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94C4F-E7E8-4E99-9DA7-DA5380DC27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16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EFD8-98B1-4391-A53E-835C1ADD6D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0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BECAA-DD02-4E97-9554-490A02FE65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06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6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6A7A-0B3C-4486-A861-0E911C6C3C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3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5A126-FF8F-4073-9BB1-6EF180CC099F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1BBC-6008-4FF5-8A9C-18BCFCDD11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559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D3DB-9B86-412F-90CC-5068E0CACA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937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F2E3-C920-4CDD-B790-89B83DD711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62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036225-9C9C-459B-A34E-5B3482ADB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96EB099-857E-42C1-8A55-6F14B0AF8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E910EA8-CE44-4944-8738-3C3218FA1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0DFFDA-EB8F-4F0C-A5B5-DA4FB160C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84B527-211D-4C1B-8647-ECD3D958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57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A4008D-4D6E-4352-8446-915FF47CF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49C319-2351-445B-9D6D-9168148E0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E66E1F-F8D8-48FA-B7E8-E4DCFF590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47D029A-0E7C-4F8D-B845-01477F10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0C00E6D-C0F3-448C-83BF-4CE28D07D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1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1E9DB9-F4F8-4F06-A14B-65803CB77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AB1B2AD-E09B-474B-ACF1-BF5D4D104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2B6DF20-2235-4D35-96C5-DC6DC05E5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85091F-86A2-4A8D-AF9D-DF3D52AE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2617553-D567-43A1-B92D-4DF69E9D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0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5367E6-E551-4BE4-A024-013D3251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C05E9A-3B95-4335-AE98-36517ECD0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1E73005-3C7C-498A-9734-EA8B5DA08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C036BD-4B04-46D1-B82F-E12039F81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031F6D6-680B-4879-AA36-EA4405DD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858214C-1CF4-4931-83E3-A95C1E2A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91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B44C65-4046-4360-AB05-3CFDDD2F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F4D3E5D-D35B-4279-BD95-1CB286256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FD7F27C-8140-47FE-8002-F9FAD98405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9E8BB66-D551-4527-8F30-4765EEE8F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E5CCF72-E9F3-4FC7-A410-A3ADFE88B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2088055-A683-4D41-B136-73A13F0D8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13233FC-EFA6-4729-ACCC-FB1DF423F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C24D3A2B-99A0-43FB-B68B-51096742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030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69B343-E974-4A4A-B8A9-172E82FA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14F4037-3B0C-45F4-939A-4CCDF9D67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A8EA18-AE93-4BB7-8BD9-2F19800C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82DB01E-C317-49A9-90F6-FD9FFD2E7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41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0267880-98DA-4FD0-91B6-BBBFF02EA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ECD151A-94FD-47C4-83FE-F7F28591E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8682642-4E6A-4EB3-83C1-51830EEB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1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0DA-9419-4E14-A614-17F23479627A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32DB49-30D9-4CF0-AD0C-9DF09DAA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3EE785-B8DD-40BD-A160-16E16BFCE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F508ADF-96AD-49C8-9F0C-905D3A467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214D54-3812-4CE4-BBF9-4416135C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53FD0FC-27CF-4C21-BDBE-2142C1E2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DBB6D3-3599-4D13-A149-6C2C7404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11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C4FA16-50EE-467A-B83B-F9EA57646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886DFF7-F0AC-42CB-B226-FA8D7C4BE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3E04571-3945-40BE-8347-9F1F72697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7540440-0E52-4638-B8C8-8EC5FD984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93FE1E5-4402-44DF-B0A5-8E4FBB26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34F6BDE-54F9-4E6C-9CFA-5F11F0F3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77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F35C2A-9D96-4E90-9656-E1749D6A9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EF5C516-1525-46E0-B7EC-DED08F2F1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411A6C-6835-4BF3-962E-91804C953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07042B3-8B4D-42AA-808E-6C84D29DB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A772C3A-2504-4819-B3CA-196CE9960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93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AAC75B7-14FB-4034-9DFC-ED16B80A2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29D8BAD-FF28-43EB-B5ED-2DFA2CA3B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FEC5DE-2AA6-4368-B2EE-1E7D6ACA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A9D203-AABF-4991-B98A-F18DA7197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B771AE-6761-434C-B300-F29D13A3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967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62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1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10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508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204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4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7CD9-6A73-476C-9511-D65C6E91BA3C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7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39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86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81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93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A6117-69AC-4B62-A938-FDD97195E1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11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5A126-FF8F-4073-9BB1-6EF180CC09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66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C90DA-9419-4E14-A614-17F2347962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991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57CD9-6A73-476C-9511-D65C6E91BA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90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94C4F-E7E8-4E99-9DA7-DA5380DC27F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1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94C4F-E7E8-4E99-9DA7-DA5380DC27FA}" type="datetime1">
              <a:rPr lang="ru-RU" smtClean="0"/>
              <a:t>30.10.2023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EFD8-98B1-4391-A53E-835C1ADD6D7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03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BECAA-DD02-4E97-9554-490A02FE65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524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6A7A-0B3C-4486-A861-0E911C6C3C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49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1BBC-6008-4FF5-8A9C-18BCFCDD11E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014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D3DB-9B86-412F-90CC-5068E0CACA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716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F2E3-C920-4CDD-B790-89B83DD7118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3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EFD8-98B1-4391-A53E-835C1ADD6D79}" type="datetime1">
              <a:rPr lang="ru-RU" smtClean="0"/>
              <a:t>30.10.2023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BECAA-DD02-4E97-9554-490A02FE6514}" type="datetime1">
              <a:rPr lang="ru-RU" smtClean="0"/>
              <a:t>30.10.2023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6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36A7A-0B3C-4486-A861-0E911C6C3C2E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81BBC-6008-4FF5-8A9C-18BCFCDD11E9}" type="datetime1">
              <a:rPr lang="ru-RU" smtClean="0"/>
              <a:t>30.10.2023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8D004-EFB2-4B18-9C72-9790590EB4E7}" type="datetime1">
              <a:rPr lang="ru-RU" smtClean="0"/>
              <a:t>30.10.2023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8D004-EFB2-4B18-9C72-9790590EB4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8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1204F6-C1B9-49C4-B241-F3034AD7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04E35F4-12C0-4477-9447-96674651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F4F8605-D115-4519-82F3-2B9C88280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ED3D7-1649-4E44-8B59-1E4E6C0A334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F32937-9A0B-416B-AC6F-6BB69EF8D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C300F3-C9D5-457E-B066-7A854B8CB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4EA9-7E07-4902-ADD3-7191AEA2F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2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29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8D004-EFB2-4B18-9C72-9790590EB4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0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57BA1-C13F-4080-9080-57B4C8B1BA1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8DCF8DB4-DCD8-490A-BEE0-02AE2744121B}"/>
              </a:ext>
            </a:extLst>
          </p:cNvPr>
          <p:cNvSpPr/>
          <p:nvPr/>
        </p:nvSpPr>
        <p:spPr>
          <a:xfrm>
            <a:off x="1" y="1"/>
            <a:ext cx="12240683" cy="6936737"/>
          </a:xfrm>
          <a:custGeom>
            <a:avLst/>
            <a:gdLst/>
            <a:ahLst/>
            <a:cxnLst/>
            <a:rect l="l" t="t" r="r" b="b"/>
            <a:pathLst>
              <a:path w="13077825" h="10287000">
                <a:moveTo>
                  <a:pt x="0" y="10286999"/>
                </a:moveTo>
                <a:lnTo>
                  <a:pt x="13077823" y="10286999"/>
                </a:lnTo>
                <a:lnTo>
                  <a:pt x="13077823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12A52"/>
          </a:solidFill>
        </p:spPr>
        <p:txBody>
          <a:bodyPr wrap="square" lIns="0" tIns="0" rIns="0" bIns="0" rtlCol="0"/>
          <a:lstStyle/>
          <a:p>
            <a:endParaRPr sz="4267" dirty="0">
              <a:latin typeface="Century Gothic" panose="020B0502020202020204" pitchFamily="34" charset="0"/>
            </a:endParaRPr>
          </a:p>
        </p:txBody>
      </p:sp>
      <p:grpSp>
        <p:nvGrpSpPr>
          <p:cNvPr id="16" name="Рисунок 12" descr="Зерно">
            <a:extLst>
              <a:ext uri="{FF2B5EF4-FFF2-40B4-BE49-F238E27FC236}">
                <a16:creationId xmlns="" xmlns:a16="http://schemas.microsoft.com/office/drawing/2014/main" id="{10EF3009-EA3A-42D4-A18B-41B15C1042D8}"/>
              </a:ext>
            </a:extLst>
          </p:cNvPr>
          <p:cNvGrpSpPr/>
          <p:nvPr/>
        </p:nvGrpSpPr>
        <p:grpSpPr>
          <a:xfrm rot="16200000">
            <a:off x="7814555" y="2416109"/>
            <a:ext cx="5318611" cy="4908131"/>
            <a:chOff x="5701188" y="3072384"/>
            <a:chExt cx="775146" cy="715322"/>
          </a:xfrm>
          <a:noFill/>
        </p:grpSpPr>
        <p:sp>
          <p:nvSpPr>
            <p:cNvPr id="17" name="Полилиния: фигура 16">
              <a:extLst>
                <a:ext uri="{FF2B5EF4-FFF2-40B4-BE49-F238E27FC236}">
                  <a16:creationId xmlns="" xmlns:a16="http://schemas.microsoft.com/office/drawing/2014/main" id="{63C28859-4B4E-4A11-8968-8783CC9B92F9}"/>
                </a:ext>
              </a:extLst>
            </p:cNvPr>
            <p:cNvSpPr/>
            <p:nvPr/>
          </p:nvSpPr>
          <p:spPr>
            <a:xfrm>
              <a:off x="5701188" y="3292406"/>
              <a:ext cx="552450" cy="495300"/>
            </a:xfrm>
            <a:custGeom>
              <a:avLst/>
              <a:gdLst>
                <a:gd name="connsiteX0" fmla="*/ 252794 w 552450"/>
                <a:gd name="connsiteY0" fmla="*/ 340905 h 495300"/>
                <a:gd name="connsiteX1" fmla="*/ 7144 w 552450"/>
                <a:gd name="connsiteY1" fmla="*/ 493305 h 495300"/>
                <a:gd name="connsiteX2" fmla="*/ 7144 w 552450"/>
                <a:gd name="connsiteY2" fmla="*/ 445680 h 495300"/>
                <a:gd name="connsiteX3" fmla="*/ 218789 w 552450"/>
                <a:gd name="connsiteY3" fmla="*/ 308330 h 495300"/>
                <a:gd name="connsiteX4" fmla="*/ 218789 w 552450"/>
                <a:gd name="connsiteY4" fmla="*/ 308330 h 495300"/>
                <a:gd name="connsiteX5" fmla="*/ 219266 w 552450"/>
                <a:gd name="connsiteY5" fmla="*/ 308330 h 495300"/>
                <a:gd name="connsiteX6" fmla="*/ 511969 w 552450"/>
                <a:gd name="connsiteY6" fmla="*/ 14388 h 495300"/>
                <a:gd name="connsiteX7" fmla="*/ 545641 w 552450"/>
                <a:gd name="connsiteY7" fmla="*/ 13853 h 495300"/>
                <a:gd name="connsiteX8" fmla="*/ 546176 w 552450"/>
                <a:gd name="connsiteY8" fmla="*/ 47524 h 495300"/>
                <a:gd name="connsiteX9" fmla="*/ 545592 w 552450"/>
                <a:gd name="connsiteY9" fmla="*/ 48107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450" h="495300">
                  <a:moveTo>
                    <a:pt x="252794" y="340905"/>
                  </a:moveTo>
                  <a:cubicBezTo>
                    <a:pt x="109919" y="491114"/>
                    <a:pt x="11335" y="493305"/>
                    <a:pt x="7144" y="493305"/>
                  </a:cubicBezTo>
                  <a:lnTo>
                    <a:pt x="7144" y="445680"/>
                  </a:lnTo>
                  <a:cubicBezTo>
                    <a:pt x="8001" y="445680"/>
                    <a:pt x="92869" y="441775"/>
                    <a:pt x="218789" y="308330"/>
                  </a:cubicBezTo>
                  <a:lnTo>
                    <a:pt x="218789" y="308330"/>
                  </a:lnTo>
                  <a:lnTo>
                    <a:pt x="219266" y="308330"/>
                  </a:lnTo>
                  <a:lnTo>
                    <a:pt x="511969" y="14388"/>
                  </a:lnTo>
                  <a:cubicBezTo>
                    <a:pt x="521119" y="4942"/>
                    <a:pt x="536195" y="4702"/>
                    <a:pt x="545641" y="13853"/>
                  </a:cubicBezTo>
                  <a:cubicBezTo>
                    <a:pt x="555087" y="23003"/>
                    <a:pt x="555327" y="38078"/>
                    <a:pt x="546176" y="47524"/>
                  </a:cubicBezTo>
                  <a:cubicBezTo>
                    <a:pt x="545984" y="47722"/>
                    <a:pt x="545790" y="47916"/>
                    <a:pt x="545592" y="48107"/>
                  </a:cubicBezTo>
                  <a:close/>
                </a:path>
              </a:pathLst>
            </a:custGeom>
            <a:grpFill/>
            <a:ln w="101600" cap="flat">
              <a:solidFill>
                <a:srgbClr val="3B4366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="" xmlns:a16="http://schemas.microsoft.com/office/drawing/2014/main" id="{6FE9B379-3980-4712-B3EF-C1F62AA6E4F2}"/>
                </a:ext>
              </a:extLst>
            </p:cNvPr>
            <p:cNvSpPr/>
            <p:nvPr/>
          </p:nvSpPr>
          <p:spPr>
            <a:xfrm>
              <a:off x="6255343" y="3100844"/>
              <a:ext cx="190500" cy="190500"/>
            </a:xfrm>
            <a:custGeom>
              <a:avLst/>
              <a:gdLst>
                <a:gd name="connsiteX0" fmla="*/ 146410 w 190500"/>
                <a:gd name="connsiteY0" fmla="*/ 152135 h 190500"/>
                <a:gd name="connsiteX1" fmla="*/ 190130 w 190500"/>
                <a:gd name="connsiteY1" fmla="*/ 7259 h 190500"/>
                <a:gd name="connsiteX2" fmla="*/ 45350 w 190500"/>
                <a:gd name="connsiteY2" fmla="*/ 51074 h 190500"/>
                <a:gd name="connsiteX3" fmla="*/ 8297 w 190500"/>
                <a:gd name="connsiteY3" fmla="*/ 189092 h 190500"/>
                <a:gd name="connsiteX4" fmla="*/ 146410 w 190500"/>
                <a:gd name="connsiteY4" fmla="*/ 15213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46410" y="152135"/>
                  </a:moveTo>
                  <a:cubicBezTo>
                    <a:pt x="194702" y="103748"/>
                    <a:pt x="190130" y="7259"/>
                    <a:pt x="190130" y="7259"/>
                  </a:cubicBezTo>
                  <a:cubicBezTo>
                    <a:pt x="190130" y="7259"/>
                    <a:pt x="93737" y="2687"/>
                    <a:pt x="45350" y="51074"/>
                  </a:cubicBezTo>
                  <a:cubicBezTo>
                    <a:pt x="-3037" y="99461"/>
                    <a:pt x="8297" y="189092"/>
                    <a:pt x="8297" y="189092"/>
                  </a:cubicBezTo>
                  <a:cubicBezTo>
                    <a:pt x="8297" y="189092"/>
                    <a:pt x="97832" y="200426"/>
                    <a:pt x="146410" y="152135"/>
                  </a:cubicBezTo>
                  <a:close/>
                </a:path>
              </a:pathLst>
            </a:custGeom>
            <a:grpFill/>
            <a:ln w="101600" cap="flat">
              <a:solidFill>
                <a:srgbClr val="3B4366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Полилиния: фигура 18">
              <a:extLst>
                <a:ext uri="{FF2B5EF4-FFF2-40B4-BE49-F238E27FC236}">
                  <a16:creationId xmlns="" xmlns:a16="http://schemas.microsoft.com/office/drawing/2014/main" id="{2B73A15F-F05F-4DAB-A32E-3DF586DB4E79}"/>
                </a:ext>
              </a:extLst>
            </p:cNvPr>
            <p:cNvSpPr/>
            <p:nvPr/>
          </p:nvSpPr>
          <p:spPr>
            <a:xfrm>
              <a:off x="6074950" y="3463747"/>
              <a:ext cx="266700" cy="152400"/>
            </a:xfrm>
            <a:custGeom>
              <a:avLst/>
              <a:gdLst>
                <a:gd name="connsiteX0" fmla="*/ 141827 w 266700"/>
                <a:gd name="connsiteY0" fmla="*/ 7163 h 152400"/>
                <a:gd name="connsiteX1" fmla="*/ 7144 w 266700"/>
                <a:gd name="connsiteY1" fmla="*/ 75933 h 152400"/>
                <a:gd name="connsiteX2" fmla="*/ 139065 w 266700"/>
                <a:gd name="connsiteY2" fmla="*/ 150038 h 152400"/>
                <a:gd name="connsiteX3" fmla="*/ 264223 w 266700"/>
                <a:gd name="connsiteY3" fmla="*/ 81077 h 152400"/>
                <a:gd name="connsiteX4" fmla="*/ 141827 w 266700"/>
                <a:gd name="connsiteY4" fmla="*/ 716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152400">
                  <a:moveTo>
                    <a:pt x="141827" y="7163"/>
                  </a:moveTo>
                  <a:cubicBezTo>
                    <a:pt x="73438" y="5829"/>
                    <a:pt x="7144" y="75933"/>
                    <a:pt x="7144" y="75933"/>
                  </a:cubicBezTo>
                  <a:cubicBezTo>
                    <a:pt x="7144" y="75933"/>
                    <a:pt x="70675" y="148704"/>
                    <a:pt x="139065" y="150038"/>
                  </a:cubicBezTo>
                  <a:cubicBezTo>
                    <a:pt x="207454" y="151371"/>
                    <a:pt x="264223" y="81077"/>
                    <a:pt x="264223" y="81077"/>
                  </a:cubicBezTo>
                  <a:cubicBezTo>
                    <a:pt x="264223" y="81077"/>
                    <a:pt x="210217" y="8496"/>
                    <a:pt x="141827" y="7163"/>
                  </a:cubicBezTo>
                  <a:close/>
                </a:path>
              </a:pathLst>
            </a:custGeom>
            <a:grpFill/>
            <a:ln w="101600" cap="flat">
              <a:solidFill>
                <a:srgbClr val="3B4366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20" name="Полилиния: фигура 19">
              <a:extLst>
                <a:ext uri="{FF2B5EF4-FFF2-40B4-BE49-F238E27FC236}">
                  <a16:creationId xmlns="" xmlns:a16="http://schemas.microsoft.com/office/drawing/2014/main" id="{38590E13-AB9D-48A5-B8BB-6FE98EA9F8B5}"/>
                </a:ext>
              </a:extLst>
            </p:cNvPr>
            <p:cNvSpPr/>
            <p:nvPr/>
          </p:nvSpPr>
          <p:spPr>
            <a:xfrm>
              <a:off x="5940171" y="3598431"/>
              <a:ext cx="266700" cy="152400"/>
            </a:xfrm>
            <a:custGeom>
              <a:avLst/>
              <a:gdLst>
                <a:gd name="connsiteX0" fmla="*/ 141923 w 266700"/>
                <a:gd name="connsiteY0" fmla="*/ 7163 h 152400"/>
                <a:gd name="connsiteX1" fmla="*/ 7144 w 266700"/>
                <a:gd name="connsiteY1" fmla="*/ 76028 h 152400"/>
                <a:gd name="connsiteX2" fmla="*/ 139065 w 266700"/>
                <a:gd name="connsiteY2" fmla="*/ 150038 h 152400"/>
                <a:gd name="connsiteX3" fmla="*/ 264319 w 266700"/>
                <a:gd name="connsiteY3" fmla="*/ 81077 h 152400"/>
                <a:gd name="connsiteX4" fmla="*/ 141923 w 266700"/>
                <a:gd name="connsiteY4" fmla="*/ 716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152400">
                  <a:moveTo>
                    <a:pt x="141923" y="7163"/>
                  </a:moveTo>
                  <a:cubicBezTo>
                    <a:pt x="73533" y="5829"/>
                    <a:pt x="7144" y="76028"/>
                    <a:pt x="7144" y="76028"/>
                  </a:cubicBezTo>
                  <a:cubicBezTo>
                    <a:pt x="7144" y="76028"/>
                    <a:pt x="70771" y="148704"/>
                    <a:pt x="139065" y="150038"/>
                  </a:cubicBezTo>
                  <a:cubicBezTo>
                    <a:pt x="207359" y="151371"/>
                    <a:pt x="264319" y="81077"/>
                    <a:pt x="264319" y="81077"/>
                  </a:cubicBezTo>
                  <a:cubicBezTo>
                    <a:pt x="264319" y="81077"/>
                    <a:pt x="210312" y="8496"/>
                    <a:pt x="141923" y="7163"/>
                  </a:cubicBezTo>
                  <a:close/>
                </a:path>
              </a:pathLst>
            </a:custGeom>
            <a:grpFill/>
            <a:ln w="101600" cap="flat">
              <a:solidFill>
                <a:srgbClr val="3B4366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Полилиния: фигура 20">
              <a:extLst>
                <a:ext uri="{FF2B5EF4-FFF2-40B4-BE49-F238E27FC236}">
                  <a16:creationId xmlns="" xmlns:a16="http://schemas.microsoft.com/office/drawing/2014/main" id="{500D1D3C-8A73-409C-A3AE-4D56004ABA48}"/>
                </a:ext>
              </a:extLst>
            </p:cNvPr>
            <p:cNvSpPr/>
            <p:nvPr/>
          </p:nvSpPr>
          <p:spPr>
            <a:xfrm>
              <a:off x="6209634" y="3329064"/>
              <a:ext cx="266700" cy="152400"/>
            </a:xfrm>
            <a:custGeom>
              <a:avLst/>
              <a:gdLst>
                <a:gd name="connsiteX0" fmla="*/ 141827 w 266700"/>
                <a:gd name="connsiteY0" fmla="*/ 7163 h 152400"/>
                <a:gd name="connsiteX1" fmla="*/ 7144 w 266700"/>
                <a:gd name="connsiteY1" fmla="*/ 75933 h 152400"/>
                <a:gd name="connsiteX2" fmla="*/ 139065 w 266700"/>
                <a:gd name="connsiteY2" fmla="*/ 150038 h 152400"/>
                <a:gd name="connsiteX3" fmla="*/ 264223 w 266700"/>
                <a:gd name="connsiteY3" fmla="*/ 80886 h 152400"/>
                <a:gd name="connsiteX4" fmla="*/ 141827 w 266700"/>
                <a:gd name="connsiteY4" fmla="*/ 7163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00" h="152400">
                  <a:moveTo>
                    <a:pt x="141827" y="7163"/>
                  </a:moveTo>
                  <a:cubicBezTo>
                    <a:pt x="73533" y="5829"/>
                    <a:pt x="7144" y="75933"/>
                    <a:pt x="7144" y="75933"/>
                  </a:cubicBezTo>
                  <a:cubicBezTo>
                    <a:pt x="7144" y="75933"/>
                    <a:pt x="70675" y="148609"/>
                    <a:pt x="139065" y="150038"/>
                  </a:cubicBezTo>
                  <a:cubicBezTo>
                    <a:pt x="207454" y="151466"/>
                    <a:pt x="264223" y="80886"/>
                    <a:pt x="264223" y="80886"/>
                  </a:cubicBezTo>
                  <a:cubicBezTo>
                    <a:pt x="264223" y="80886"/>
                    <a:pt x="210217" y="8496"/>
                    <a:pt x="141827" y="7163"/>
                  </a:cubicBezTo>
                  <a:close/>
                </a:path>
              </a:pathLst>
            </a:custGeom>
            <a:grpFill/>
            <a:ln w="101600" cap="flat">
              <a:solidFill>
                <a:srgbClr val="3B4366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="" xmlns:a16="http://schemas.microsoft.com/office/drawing/2014/main" id="{8789BA91-ECB1-46B5-9ADA-73091B649EE9}"/>
                </a:ext>
              </a:extLst>
            </p:cNvPr>
            <p:cNvSpPr/>
            <p:nvPr/>
          </p:nvSpPr>
          <p:spPr>
            <a:xfrm>
              <a:off x="5932530" y="3207068"/>
              <a:ext cx="152400" cy="266700"/>
            </a:xfrm>
            <a:custGeom>
              <a:avLst/>
              <a:gdLst>
                <a:gd name="connsiteX0" fmla="*/ 81174 w 152400"/>
                <a:gd name="connsiteY0" fmla="*/ 264319 h 266700"/>
                <a:gd name="connsiteX1" fmla="*/ 149945 w 152400"/>
                <a:gd name="connsiteY1" fmla="*/ 129540 h 266700"/>
                <a:gd name="connsiteX2" fmla="*/ 76126 w 152400"/>
                <a:gd name="connsiteY2" fmla="*/ 7144 h 266700"/>
                <a:gd name="connsiteX3" fmla="*/ 7165 w 152400"/>
                <a:gd name="connsiteY3" fmla="*/ 132397 h 266700"/>
                <a:gd name="connsiteX4" fmla="*/ 81174 w 152400"/>
                <a:gd name="connsiteY4" fmla="*/ 264319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266700">
                  <a:moveTo>
                    <a:pt x="81174" y="264319"/>
                  </a:moveTo>
                  <a:cubicBezTo>
                    <a:pt x="81174" y="264319"/>
                    <a:pt x="151374" y="197644"/>
                    <a:pt x="149945" y="129540"/>
                  </a:cubicBezTo>
                  <a:cubicBezTo>
                    <a:pt x="148516" y="61436"/>
                    <a:pt x="76126" y="7144"/>
                    <a:pt x="76126" y="7144"/>
                  </a:cubicBezTo>
                  <a:cubicBezTo>
                    <a:pt x="76126" y="7144"/>
                    <a:pt x="5736" y="64294"/>
                    <a:pt x="7165" y="132397"/>
                  </a:cubicBezTo>
                  <a:cubicBezTo>
                    <a:pt x="8594" y="200501"/>
                    <a:pt x="81174" y="264319"/>
                    <a:pt x="81174" y="264319"/>
                  </a:cubicBezTo>
                  <a:close/>
                </a:path>
              </a:pathLst>
            </a:custGeom>
            <a:grpFill/>
            <a:ln w="101600" cap="flat">
              <a:solidFill>
                <a:srgbClr val="3B4366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23" name="Полилиния: фигура 22">
              <a:extLst>
                <a:ext uri="{FF2B5EF4-FFF2-40B4-BE49-F238E27FC236}">
                  <a16:creationId xmlns="" xmlns:a16="http://schemas.microsoft.com/office/drawing/2014/main" id="{4CAE9E43-4FEE-4D6A-A711-4188CB2A64C6}"/>
                </a:ext>
              </a:extLst>
            </p:cNvPr>
            <p:cNvSpPr/>
            <p:nvPr/>
          </p:nvSpPr>
          <p:spPr>
            <a:xfrm>
              <a:off x="5797754" y="3341846"/>
              <a:ext cx="152400" cy="266700"/>
            </a:xfrm>
            <a:custGeom>
              <a:avLst/>
              <a:gdLst>
                <a:gd name="connsiteX0" fmla="*/ 81267 w 152400"/>
                <a:gd name="connsiteY0" fmla="*/ 264223 h 266700"/>
                <a:gd name="connsiteX1" fmla="*/ 150037 w 152400"/>
                <a:gd name="connsiteY1" fmla="*/ 129540 h 266700"/>
                <a:gd name="connsiteX2" fmla="*/ 76219 w 152400"/>
                <a:gd name="connsiteY2" fmla="*/ 7144 h 266700"/>
                <a:gd name="connsiteX3" fmla="*/ 7162 w 152400"/>
                <a:gd name="connsiteY3" fmla="*/ 132302 h 266700"/>
                <a:gd name="connsiteX4" fmla="*/ 81267 w 152400"/>
                <a:gd name="connsiteY4" fmla="*/ 264223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266700">
                  <a:moveTo>
                    <a:pt x="81267" y="264223"/>
                  </a:moveTo>
                  <a:cubicBezTo>
                    <a:pt x="81267" y="264223"/>
                    <a:pt x="151371" y="197549"/>
                    <a:pt x="150037" y="129540"/>
                  </a:cubicBezTo>
                  <a:cubicBezTo>
                    <a:pt x="148704" y="61532"/>
                    <a:pt x="76219" y="7144"/>
                    <a:pt x="76219" y="7144"/>
                  </a:cubicBezTo>
                  <a:cubicBezTo>
                    <a:pt x="76219" y="7144"/>
                    <a:pt x="5829" y="64294"/>
                    <a:pt x="7162" y="132302"/>
                  </a:cubicBezTo>
                  <a:cubicBezTo>
                    <a:pt x="8496" y="200311"/>
                    <a:pt x="81267" y="264223"/>
                    <a:pt x="81267" y="264223"/>
                  </a:cubicBezTo>
                  <a:close/>
                </a:path>
              </a:pathLst>
            </a:custGeom>
            <a:grpFill/>
            <a:ln w="101600" cap="flat">
              <a:solidFill>
                <a:srgbClr val="3B4366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24" name="Полилиния: фигура 23">
              <a:extLst>
                <a:ext uri="{FF2B5EF4-FFF2-40B4-BE49-F238E27FC236}">
                  <a16:creationId xmlns="" xmlns:a16="http://schemas.microsoft.com/office/drawing/2014/main" id="{F9619D5C-8E72-4E62-A30F-86B4F79EDC00}"/>
                </a:ext>
              </a:extLst>
            </p:cNvPr>
            <p:cNvSpPr/>
            <p:nvPr/>
          </p:nvSpPr>
          <p:spPr>
            <a:xfrm>
              <a:off x="6067501" y="3072384"/>
              <a:ext cx="152400" cy="266700"/>
            </a:xfrm>
            <a:custGeom>
              <a:avLst/>
              <a:gdLst>
                <a:gd name="connsiteX0" fmla="*/ 80886 w 152400"/>
                <a:gd name="connsiteY0" fmla="*/ 264319 h 266700"/>
                <a:gd name="connsiteX1" fmla="*/ 149752 w 152400"/>
                <a:gd name="connsiteY1" fmla="*/ 129540 h 266700"/>
                <a:gd name="connsiteX2" fmla="*/ 76124 w 152400"/>
                <a:gd name="connsiteY2" fmla="*/ 7144 h 266700"/>
                <a:gd name="connsiteX3" fmla="*/ 7162 w 152400"/>
                <a:gd name="connsiteY3" fmla="*/ 132397 h 266700"/>
                <a:gd name="connsiteX4" fmla="*/ 80886 w 152400"/>
                <a:gd name="connsiteY4" fmla="*/ 264319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266700">
                  <a:moveTo>
                    <a:pt x="80886" y="264319"/>
                  </a:moveTo>
                  <a:cubicBezTo>
                    <a:pt x="80886" y="264319"/>
                    <a:pt x="151085" y="197644"/>
                    <a:pt x="149752" y="129540"/>
                  </a:cubicBezTo>
                  <a:cubicBezTo>
                    <a:pt x="148418" y="61436"/>
                    <a:pt x="76124" y="7144"/>
                    <a:pt x="76124" y="7144"/>
                  </a:cubicBezTo>
                  <a:cubicBezTo>
                    <a:pt x="76124" y="7144"/>
                    <a:pt x="5829" y="64294"/>
                    <a:pt x="7162" y="132397"/>
                  </a:cubicBezTo>
                  <a:cubicBezTo>
                    <a:pt x="8496" y="200501"/>
                    <a:pt x="80886" y="264319"/>
                    <a:pt x="80886" y="264319"/>
                  </a:cubicBezTo>
                  <a:close/>
                </a:path>
              </a:pathLst>
            </a:custGeom>
            <a:grpFill/>
            <a:ln w="101600" cap="flat">
              <a:solidFill>
                <a:srgbClr val="3B4366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2400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A0B56C0-45D7-4416-AD55-FEC7BBB92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92"/>
          <a:stretch/>
        </p:blipFill>
        <p:spPr>
          <a:xfrm>
            <a:off x="252980" y="66265"/>
            <a:ext cx="658445" cy="976757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="" xmlns:a16="http://schemas.microsoft.com/office/drawing/2014/main" id="{BD38DD95-9EBA-449D-AAD1-39A7A726C532}"/>
              </a:ext>
            </a:extLst>
          </p:cNvPr>
          <p:cNvSpPr txBox="1">
            <a:spLocks/>
          </p:cNvSpPr>
          <p:nvPr/>
        </p:nvSpPr>
        <p:spPr>
          <a:xfrm>
            <a:off x="341440" y="2798838"/>
            <a:ext cx="7690563" cy="1278374"/>
          </a:xfrm>
          <a:prstGeom prst="rect">
            <a:avLst/>
          </a:prstGeom>
        </p:spPr>
        <p:txBody>
          <a:bodyPr vert="horz" wrap="square" lIns="0" tIns="278459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ysClr val="window" lastClr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НЕСАНКЦИОНИРОВАННАЯ УЛИЧНАЯ ТОРГОВЛЯ</a:t>
            </a:r>
            <a:endParaRPr lang="ru-RU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28C028-BEC4-4804-A52F-4368C5ED5669}"/>
              </a:ext>
            </a:extLst>
          </p:cNvPr>
          <p:cNvSpPr txBox="1"/>
          <p:nvPr/>
        </p:nvSpPr>
        <p:spPr>
          <a:xfrm>
            <a:off x="911425" y="260651"/>
            <a:ext cx="3259226" cy="701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СЕЛЬСКОГО</a:t>
            </a:r>
          </a:p>
          <a:p>
            <a:pPr>
              <a:lnSpc>
                <a:spcPct val="90000"/>
              </a:lnSpc>
            </a:pPr>
            <a:r>
              <a:rPr lang="ru-RU" sz="14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И ПРОДОВОЛЬСТВИЯ</a:t>
            </a:r>
          </a:p>
          <a:p>
            <a:pPr>
              <a:lnSpc>
                <a:spcPct val="90000"/>
              </a:lnSpc>
            </a:pPr>
            <a:r>
              <a:rPr lang="ru-RU" sz="14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272494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15489" y="1530631"/>
            <a:ext cx="3025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2D050"/>
                </a:solidFill>
              </a:rPr>
              <a:t>Городских округов</a:t>
            </a:r>
            <a:endParaRPr lang="ru-RU" sz="2000" b="1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5321" y="2060849"/>
            <a:ext cx="124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2D050"/>
                </a:solidFill>
              </a:rPr>
              <a:t> ВК</a:t>
            </a:r>
            <a:endParaRPr lang="ru-RU" sz="2000" b="1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0113" y="1537048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43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90116" y="2041107"/>
            <a:ext cx="837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000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5324" y="2564905"/>
            <a:ext cx="2223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 </a:t>
            </a:r>
            <a:r>
              <a:rPr lang="ru-RU" sz="2000" b="1" dirty="0" smtClean="0">
                <a:solidFill>
                  <a:srgbClr val="92D050"/>
                </a:solidFill>
              </a:rPr>
              <a:t>Локаций</a:t>
            </a:r>
            <a:endParaRPr lang="ru-RU" sz="2000" b="1" dirty="0">
              <a:solidFill>
                <a:srgbClr val="92D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90113" y="2545174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72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5330" y="3140969"/>
            <a:ext cx="2962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92D050"/>
                </a:solidFill>
              </a:rPr>
              <a:t>Видеофиксации</a:t>
            </a:r>
            <a:endParaRPr lang="ru-RU" sz="2000" b="1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1957" y="3121236"/>
            <a:ext cx="10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8 003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7532" y="2204865"/>
            <a:ext cx="4075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2D050"/>
                </a:solidFill>
              </a:rPr>
              <a:t>Устранено мест НТ. </a:t>
            </a:r>
            <a:r>
              <a:rPr lang="ru-RU" sz="2000" b="1" dirty="0" smtClean="0">
                <a:solidFill>
                  <a:srgbClr val="92D050"/>
                </a:solidFill>
              </a:rPr>
              <a:t>ЛИКВИДАЦИЯ</a:t>
            </a:r>
            <a:endParaRPr lang="ru-RU" sz="2000" b="1" dirty="0">
              <a:solidFill>
                <a:srgbClr val="92D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77538" y="2830281"/>
            <a:ext cx="4003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rgbClr val="92D050"/>
                </a:solidFill>
              </a:defRPr>
            </a:lvl1pPr>
          </a:lstStyle>
          <a:p>
            <a:r>
              <a:rPr lang="ru-RU" dirty="0"/>
              <a:t>Устранено. ЛЕГАЛИЗОВАНО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77538" y="1616707"/>
            <a:ext cx="4075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2D050"/>
                </a:solidFill>
              </a:rPr>
              <a:t>В работе</a:t>
            </a:r>
            <a:endParaRPr lang="ru-RU" sz="2000" b="1" dirty="0">
              <a:solidFill>
                <a:srgbClr val="92D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52585" y="1556796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71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352585" y="2768740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10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80579" y="2132870"/>
            <a:ext cx="914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 9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60517" y="3740382"/>
            <a:ext cx="10334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ДИНАМИКА ЖАЛОБ ПО НЕЗАКОННОЙ ТОРГОВЛЕ ЗА 3 КВ. 2023 ГОДА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40893" y="5078552"/>
            <a:ext cx="1248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rgbClr val="92D050"/>
                </a:solidFill>
              </a:rPr>
              <a:t>2023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79909" y="4525180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92D050"/>
                </a:solidFill>
              </a:rPr>
              <a:t>602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53493" y="5013190"/>
            <a:ext cx="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dirty="0">
                <a:solidFill>
                  <a:srgbClr val="92D050"/>
                </a:solidFill>
              </a:rPr>
              <a:t>572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2860" y="46368"/>
            <a:ext cx="11502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РЕЗУЛЬТАТЫ РАБОТЫ ИСКУССТВЕННОГО ИНТЕЛЛЕКТА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22361" y="4565720"/>
            <a:ext cx="101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92D050"/>
                </a:solidFill>
              </a:rPr>
              <a:t>2023</a:t>
            </a: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6" t="29677" r="55416" b="45404"/>
          <a:stretch/>
        </p:blipFill>
        <p:spPr bwMode="auto">
          <a:xfrm>
            <a:off x="407377" y="1344110"/>
            <a:ext cx="582521" cy="59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4" t="32246" r="55381" b="47865"/>
          <a:stretch/>
        </p:blipFill>
        <p:spPr bwMode="auto">
          <a:xfrm>
            <a:off x="364473" y="1988844"/>
            <a:ext cx="625416" cy="47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8" t="29744" r="55538" b="45378"/>
          <a:stretch/>
        </p:blipFill>
        <p:spPr bwMode="auto">
          <a:xfrm>
            <a:off x="364482" y="2570899"/>
            <a:ext cx="652351" cy="42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5" t="32467" r="55604" b="46128"/>
          <a:stretch/>
        </p:blipFill>
        <p:spPr bwMode="auto">
          <a:xfrm>
            <a:off x="364473" y="3122777"/>
            <a:ext cx="625416" cy="52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359520" y="3717032"/>
            <a:ext cx="11219915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2" t="30264" r="55565" b="45434"/>
          <a:stretch/>
        </p:blipFill>
        <p:spPr bwMode="auto">
          <a:xfrm>
            <a:off x="378217" y="3842450"/>
            <a:ext cx="563467" cy="55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6489" y="4547375"/>
            <a:ext cx="333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92D050"/>
                </a:solidFill>
              </a:rPr>
              <a:t>Жалобы 2 квартал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76120" y="454223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92D050"/>
                </a:solidFill>
              </a:rPr>
              <a:t>С</a:t>
            </a:r>
            <a:r>
              <a:rPr lang="ru-RU" sz="2400" b="1" dirty="0" smtClean="0">
                <a:solidFill>
                  <a:srgbClr val="92D050"/>
                </a:solidFill>
              </a:rPr>
              <a:t>нижение кол-ва </a:t>
            </a:r>
            <a:br>
              <a:rPr lang="ru-RU" sz="2400" b="1" dirty="0" smtClean="0">
                <a:solidFill>
                  <a:srgbClr val="92D050"/>
                </a:solidFill>
              </a:rPr>
            </a:br>
            <a:r>
              <a:rPr lang="ru-RU" sz="2400" b="1" dirty="0" smtClean="0">
                <a:solidFill>
                  <a:srgbClr val="92D050"/>
                </a:solidFill>
              </a:rPr>
              <a:t>официальных жалоб на</a:t>
            </a:r>
            <a:endParaRPr lang="ru-RU" sz="4000" b="1" dirty="0">
              <a:solidFill>
                <a:srgbClr val="92D050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479376" y="5570256"/>
            <a:ext cx="11219915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343481" y="5617024"/>
            <a:ext cx="3735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 b="1">
                <a:solidFill>
                  <a:srgbClr val="92D050"/>
                </a:solidFill>
              </a:defRPr>
            </a:lvl1pPr>
          </a:lstStyle>
          <a:p>
            <a:r>
              <a:rPr lang="ru-RU" dirty="0">
                <a:solidFill>
                  <a:srgbClr val="002060"/>
                </a:solidFill>
              </a:rPr>
              <a:t>ВСЕГО НАРУШЕНИЙ</a:t>
            </a:r>
          </a:p>
          <a:p>
            <a:r>
              <a:rPr lang="ru-RU" dirty="0"/>
              <a:t>4 635   выявлено</a:t>
            </a:r>
          </a:p>
          <a:p>
            <a:r>
              <a:rPr lang="ru-RU" dirty="0"/>
              <a:t>3 368   </a:t>
            </a:r>
            <a:r>
              <a:rPr lang="ru-RU" dirty="0" smtClean="0"/>
              <a:t>устранено 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383875" y="5047774"/>
            <a:ext cx="3335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92D050"/>
                </a:solidFill>
              </a:rPr>
              <a:t>Жалобы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rgbClr val="92D050"/>
                </a:solidFill>
              </a:rPr>
              <a:t>3 квартал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6824" y="868650"/>
            <a:ext cx="4431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ЗАДЕЙСТВОВАНО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63501" y="868650"/>
            <a:ext cx="4431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РЕЗУЛЬТАТ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92544" y="4604362"/>
            <a:ext cx="8640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92D050"/>
                </a:solidFill>
              </a:rPr>
              <a:t>5%</a:t>
            </a:r>
            <a:r>
              <a:rPr lang="ru-RU" b="1" dirty="0">
                <a:solidFill>
                  <a:srgbClr val="92D05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47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2" t="30264" r="55565" b="45434"/>
          <a:stretch/>
        </p:blipFill>
        <p:spPr bwMode="auto">
          <a:xfrm>
            <a:off x="426425" y="5617024"/>
            <a:ext cx="563467" cy="55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6744072" y="5613061"/>
            <a:ext cx="5280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ВСЕГО ШТРАФОВ АППГ</a:t>
            </a:r>
            <a:endParaRPr lang="ru-RU" sz="2400" b="1" dirty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92D050"/>
                </a:solidFill>
              </a:rPr>
              <a:t>штрафов </a:t>
            </a:r>
            <a:r>
              <a:rPr lang="ru-RU" sz="2400" b="1" dirty="0" smtClean="0">
                <a:solidFill>
                  <a:srgbClr val="92D050"/>
                </a:solidFill>
              </a:rPr>
              <a:t>+</a:t>
            </a:r>
            <a:r>
              <a:rPr lang="ru-RU" sz="2800" b="1" dirty="0">
                <a:solidFill>
                  <a:srgbClr val="92D050"/>
                </a:solidFill>
              </a:rPr>
              <a:t>51%</a:t>
            </a:r>
            <a:r>
              <a:rPr lang="ru-RU" sz="2400" b="1" dirty="0">
                <a:solidFill>
                  <a:srgbClr val="92D050"/>
                </a:solidFill>
              </a:rPr>
              <a:t> к 2022 </a:t>
            </a:r>
            <a:r>
              <a:rPr lang="ru-RU" sz="2400" b="1" dirty="0" smtClean="0">
                <a:solidFill>
                  <a:srgbClr val="92D050"/>
                </a:solidFill>
              </a:rPr>
              <a:t>году</a:t>
            </a:r>
            <a:endParaRPr lang="ru-RU" sz="2400" b="1" dirty="0">
              <a:solidFill>
                <a:srgbClr val="92D050"/>
              </a:solidFill>
            </a:endParaRPr>
          </a:p>
          <a:p>
            <a:r>
              <a:rPr lang="ru-RU" sz="2400" b="1" dirty="0" smtClean="0">
                <a:solidFill>
                  <a:srgbClr val="92D050"/>
                </a:solidFill>
              </a:rPr>
              <a:t>млн</a:t>
            </a:r>
            <a:r>
              <a:rPr lang="ru-RU" sz="2400" b="1" dirty="0">
                <a:solidFill>
                  <a:srgbClr val="92D050"/>
                </a:solidFill>
              </a:rPr>
              <a:t>. </a:t>
            </a:r>
            <a:r>
              <a:rPr lang="ru-RU" sz="2400" b="1" dirty="0" err="1">
                <a:solidFill>
                  <a:srgbClr val="92D050"/>
                </a:solidFill>
              </a:rPr>
              <a:t>руб</a:t>
            </a:r>
            <a:r>
              <a:rPr lang="ru-RU" sz="2400" b="1" dirty="0">
                <a:solidFill>
                  <a:srgbClr val="92D050"/>
                </a:solidFill>
              </a:rPr>
              <a:t>  </a:t>
            </a:r>
            <a:r>
              <a:rPr lang="ru-RU" sz="2400" b="1" dirty="0" smtClean="0">
                <a:solidFill>
                  <a:srgbClr val="92D050"/>
                </a:solidFill>
              </a:rPr>
              <a:t>+</a:t>
            </a:r>
            <a:r>
              <a:rPr lang="ru-RU" sz="2800" b="1" dirty="0">
                <a:solidFill>
                  <a:srgbClr val="92D050"/>
                </a:solidFill>
              </a:rPr>
              <a:t>35 </a:t>
            </a:r>
            <a:r>
              <a:rPr lang="ru-RU" sz="2400" b="1" dirty="0">
                <a:solidFill>
                  <a:srgbClr val="92D050"/>
                </a:solidFill>
              </a:rPr>
              <a:t>% к 2022 </a:t>
            </a:r>
            <a:r>
              <a:rPr lang="ru-RU" sz="2400" b="1" dirty="0" smtClean="0">
                <a:solidFill>
                  <a:srgbClr val="92D050"/>
                </a:solidFill>
              </a:rPr>
              <a:t>году</a:t>
            </a:r>
            <a:endParaRPr lang="ru-RU" sz="2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1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85315" y="1124744"/>
            <a:ext cx="9649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ru-RU" sz="2400" kern="0" dirty="0">
                <a:solidFill>
                  <a:prstClr val="black"/>
                </a:solidFill>
                <a:latin typeface="Century Gothic" panose="020B0502020202020204" pitchFamily="34" charset="0"/>
                <a:sym typeface="Open Sans"/>
              </a:rPr>
              <a:t>ликвидация конкуренции в пользу законного бизнеса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8393" y="2348880"/>
            <a:ext cx="10828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ru-RU" sz="2400" kern="0" dirty="0">
                <a:solidFill>
                  <a:prstClr val="black"/>
                </a:solidFill>
                <a:latin typeface="Century Gothic" panose="020B0502020202020204" pitchFamily="34" charset="0"/>
                <a:sym typeface="Open Sans"/>
              </a:rPr>
              <a:t>легализация и приведение в соответствие мест возникновения незаконной торговли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3472" y="4077072"/>
            <a:ext cx="96854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ru-RU" sz="2400" kern="0" dirty="0">
                <a:solidFill>
                  <a:prstClr val="black"/>
                </a:solidFill>
                <a:latin typeface="Century Gothic" panose="020B0502020202020204" pitchFamily="34" charset="0"/>
                <a:sym typeface="Open Sans"/>
              </a:rPr>
              <a:t>повышение безопасности в сферах ПДД и СанПиНа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71990" y="5317598"/>
            <a:ext cx="98064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prstClr val="black"/>
                </a:solidFill>
                <a:latin typeface="Century Gothic" panose="020B0502020202020204" pitchFamily="34" charset="0"/>
                <a:sym typeface="Open Sans"/>
              </a:rPr>
              <a:t>уменьшение количества жалоб граждан на уличную несанкционированную торговлю</a:t>
            </a:r>
            <a:endParaRPr lang="ru-RU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006F037-4934-44D8-864A-8929FF60C705}"/>
              </a:ext>
            </a:extLst>
          </p:cNvPr>
          <p:cNvSpPr/>
          <p:nvPr/>
        </p:nvSpPr>
        <p:spPr>
          <a:xfrm>
            <a:off x="217319" y="84987"/>
            <a:ext cx="10961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ЭФФЕКТИВНОСТЬ</a:t>
            </a:r>
            <a:endParaRPr lang="ru-RU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D85AC63-868F-4343-8622-441457859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44" y="1092613"/>
            <a:ext cx="753221" cy="753221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33D9E5AF-C8C1-4E1D-AB98-A71810106DCC}"/>
              </a:ext>
            </a:extLst>
          </p:cNvPr>
          <p:cNvCxnSpPr/>
          <p:nvPr/>
        </p:nvCxnSpPr>
        <p:spPr>
          <a:xfrm>
            <a:off x="1199456" y="1092595"/>
            <a:ext cx="0" cy="505598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2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2">
            <a:extLst>
              <a:ext uri="{FF2B5EF4-FFF2-40B4-BE49-F238E27FC236}">
                <a16:creationId xmlns="" xmlns:a16="http://schemas.microsoft.com/office/drawing/2014/main" id="{FDF3DEBA-0C1F-424A-96C0-06FB86444B84}"/>
              </a:ext>
            </a:extLst>
          </p:cNvPr>
          <p:cNvSpPr/>
          <p:nvPr/>
        </p:nvSpPr>
        <p:spPr>
          <a:xfrm>
            <a:off x="1" y="5087730"/>
            <a:ext cx="12192000" cy="1849008"/>
          </a:xfrm>
          <a:custGeom>
            <a:avLst/>
            <a:gdLst/>
            <a:ahLst/>
            <a:cxnLst/>
            <a:rect l="l" t="t" r="r" b="b"/>
            <a:pathLst>
              <a:path w="13077825" h="10287000">
                <a:moveTo>
                  <a:pt x="0" y="10286999"/>
                </a:moveTo>
                <a:lnTo>
                  <a:pt x="13077823" y="10286999"/>
                </a:lnTo>
                <a:lnTo>
                  <a:pt x="13077823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0" tIns="0" rIns="0" bIns="0" rtlCol="0"/>
          <a:lstStyle/>
          <a:p>
            <a:endParaRPr sz="4267" dirty="0">
              <a:latin typeface="Century Gothic" panose="020B0502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3848" y="6520273"/>
            <a:ext cx="2844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221C5E5-3BDE-498B-81FC-7457BBFC955E}"/>
              </a:ext>
            </a:extLst>
          </p:cNvPr>
          <p:cNvSpPr/>
          <p:nvPr/>
        </p:nvSpPr>
        <p:spPr>
          <a:xfrm>
            <a:off x="252324" y="116632"/>
            <a:ext cx="8063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ВИДЫ РАСПРОСТРАНЕННЫХ НАРУШЕНИЙ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20C7BCC-763D-4C0A-B3CC-0415CAAA9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7" y="1149766"/>
            <a:ext cx="1045953" cy="104595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DD265D4-0B6E-40B7-AFC0-B057CF068916}"/>
              </a:ext>
            </a:extLst>
          </p:cNvPr>
          <p:cNvSpPr/>
          <p:nvPr/>
        </p:nvSpPr>
        <p:spPr>
          <a:xfrm>
            <a:off x="1649604" y="5940583"/>
            <a:ext cx="2646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kern="0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ВСЕГО</a:t>
            </a:r>
            <a:r>
              <a:rPr lang="ru-RU" sz="16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 камер </a:t>
            </a:r>
          </a:p>
          <a:p>
            <a:pPr>
              <a:defRPr/>
            </a:pPr>
            <a:r>
              <a:rPr lang="ru-RU" sz="16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«Безопасный регион»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7E657A1-2E43-493E-B646-05CC92C200B4}"/>
              </a:ext>
            </a:extLst>
          </p:cNvPr>
          <p:cNvSpPr/>
          <p:nvPr/>
        </p:nvSpPr>
        <p:spPr>
          <a:xfrm>
            <a:off x="7219169" y="5997838"/>
            <a:ext cx="2981297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6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ПОДКЛЮЧЕНО К</a:t>
            </a:r>
            <a:br>
              <a:rPr lang="ru-RU" sz="16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6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ИСКУСТВЕННЫЙ ИНТЕЛЕКТУ</a:t>
            </a:r>
            <a:endParaRPr lang="ru-RU" sz="1600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7FF247CE-889A-4629-B9E0-9FDAF33747CF}"/>
              </a:ext>
            </a:extLst>
          </p:cNvPr>
          <p:cNvSpPr/>
          <p:nvPr/>
        </p:nvSpPr>
        <p:spPr>
          <a:xfrm>
            <a:off x="7320136" y="5172771"/>
            <a:ext cx="1492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kern="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3000</a:t>
            </a:r>
            <a:endParaRPr lang="ru-RU" sz="4000" b="1" kern="0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198DAC1C-2EB6-4092-8A44-FAE4BD7470DE}"/>
              </a:ext>
            </a:extLst>
          </p:cNvPr>
          <p:cNvCxnSpPr/>
          <p:nvPr/>
        </p:nvCxnSpPr>
        <p:spPr>
          <a:xfrm>
            <a:off x="7275820" y="5905358"/>
            <a:ext cx="2867976" cy="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D8C5B27-52FB-46CC-BA1A-0940FE2AF332}"/>
              </a:ext>
            </a:extLst>
          </p:cNvPr>
          <p:cNvSpPr/>
          <p:nvPr/>
        </p:nvSpPr>
        <p:spPr>
          <a:xfrm>
            <a:off x="1475111" y="5197472"/>
            <a:ext cx="19704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kern="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83 300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="" xmlns:a16="http://schemas.microsoft.com/office/drawing/2014/main" id="{C0526C6D-80E3-470F-A1A8-58708282FA08}"/>
              </a:ext>
            </a:extLst>
          </p:cNvPr>
          <p:cNvCxnSpPr>
            <a:cxnSpLocks/>
          </p:cNvCxnSpPr>
          <p:nvPr/>
        </p:nvCxnSpPr>
        <p:spPr>
          <a:xfrm>
            <a:off x="1475112" y="5905358"/>
            <a:ext cx="2023333" cy="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BE2CABBF-0335-48C9-BA6D-CE53E6A2AB30}"/>
              </a:ext>
            </a:extLst>
          </p:cNvPr>
          <p:cNvSpPr/>
          <p:nvPr/>
        </p:nvSpPr>
        <p:spPr>
          <a:xfrm>
            <a:off x="1729697" y="1346831"/>
            <a:ext cx="235277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92">
              <a:lnSpc>
                <a:spcPct val="80000"/>
              </a:lnSpc>
              <a:defRPr/>
            </a:pPr>
            <a:r>
              <a:rPr lang="ru-RU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ТОРГОВЛЯ </a:t>
            </a:r>
          </a:p>
          <a:p>
            <a:pPr defTabSz="914192">
              <a:lnSpc>
                <a:spcPct val="80000"/>
              </a:lnSpc>
              <a:defRPr/>
            </a:pPr>
            <a:r>
              <a:rPr lang="ru-RU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С АВТОМОБИЛЕЙ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433EEC94-87DD-41A2-89D5-AB1A3127B58C}"/>
              </a:ext>
            </a:extLst>
          </p:cNvPr>
          <p:cNvSpPr/>
          <p:nvPr/>
        </p:nvSpPr>
        <p:spPr>
          <a:xfrm>
            <a:off x="1729697" y="3480247"/>
            <a:ext cx="171109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92">
              <a:lnSpc>
                <a:spcPct val="80000"/>
              </a:lnSpc>
            </a:pPr>
            <a:r>
              <a:rPr lang="ru-RU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ТОРГОВЛЯ НА ГАЗОНАХ И ТРОТУАРАХ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E313559E-4816-4032-8CCA-0F0564190EDF}"/>
              </a:ext>
            </a:extLst>
          </p:cNvPr>
          <p:cNvSpPr/>
          <p:nvPr/>
        </p:nvSpPr>
        <p:spPr>
          <a:xfrm>
            <a:off x="8328257" y="1401391"/>
            <a:ext cx="202922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92">
              <a:lnSpc>
                <a:spcPct val="80000"/>
              </a:lnSpc>
            </a:pPr>
            <a:r>
              <a:rPr lang="ru-RU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ТОРГОВЛЯ </a:t>
            </a:r>
          </a:p>
          <a:p>
            <a:pPr defTabSz="914192">
              <a:lnSpc>
                <a:spcPct val="80000"/>
              </a:lnSpc>
            </a:pPr>
            <a:r>
              <a:rPr lang="ru-RU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НА КОРОБКАХ, ЗАБОРАХ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1DBE65DE-55F0-483C-8F83-7560D29B1EF2}"/>
              </a:ext>
            </a:extLst>
          </p:cNvPr>
          <p:cNvSpPr/>
          <p:nvPr/>
        </p:nvSpPr>
        <p:spPr>
          <a:xfrm>
            <a:off x="8338076" y="3325015"/>
            <a:ext cx="154569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92">
              <a:lnSpc>
                <a:spcPct val="80000"/>
              </a:lnSpc>
            </a:pPr>
            <a:r>
              <a:rPr lang="ru-RU" kern="0" dirty="0">
                <a:solidFill>
                  <a:prstClr val="black"/>
                </a:solidFill>
                <a:latin typeface="Century Gothic" panose="020B0502020202020204" pitchFamily="34" charset="0"/>
              </a:rPr>
              <a:t>ТОРГОВЛЯ С ЗЕМЛИ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7989D025-EAA4-4EB5-8B81-E11226F61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2" y="3351974"/>
            <a:ext cx="710208" cy="71020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4114C05E-C262-4C29-A753-4042DE545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344261"/>
            <a:ext cx="814256" cy="81425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3469E9A3-95AB-4206-9A06-A72046A593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89" y="3351978"/>
            <a:ext cx="644427" cy="64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5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, chunk 1">
            <a:extLst>
              <a:ext uri="{FF2B5EF4-FFF2-40B4-BE49-F238E27FC236}">
                <a16:creationId xmlns="" xmlns:a16="http://schemas.microsoft.com/office/drawing/2014/main" id="{D39F7E34-8AFA-E36F-C77A-C2C17F40144B}"/>
              </a:ext>
            </a:extLst>
          </p:cNvPr>
          <p:cNvSpPr txBox="1"/>
          <p:nvPr/>
        </p:nvSpPr>
        <p:spPr>
          <a:xfrm>
            <a:off x="1343472" y="2447177"/>
            <a:ext cx="10657184" cy="4158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hangingPunct="0">
              <a:spcBef>
                <a:spcPts val="600"/>
              </a:spcBef>
              <a:defRPr sz="1100">
                <a:solidFill>
                  <a:srgbClr val="FFFFFF"/>
                </a:solidFill>
              </a:defRPr>
            </a:pPr>
            <a:endParaRPr lang="ru-RU" sz="1600" b="1" kern="0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hangingPunct="0">
              <a:spcBef>
                <a:spcPts val="600"/>
              </a:spcBef>
              <a:defRPr sz="1100">
                <a:solidFill>
                  <a:srgbClr val="FFFFFF"/>
                </a:solidFill>
              </a:defRPr>
            </a:pPr>
            <a:r>
              <a:rPr lang="ru-RU" sz="16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ЗАДАЧИ:</a:t>
            </a:r>
          </a:p>
          <a:p>
            <a:pPr marL="228600" indent="-228600" hangingPunct="0">
              <a:spcBef>
                <a:spcPts val="600"/>
              </a:spcBef>
              <a:buFont typeface="+mj-lt"/>
              <a:buAutoNum type="arabicPeriod"/>
              <a:defRPr sz="1100">
                <a:solidFill>
                  <a:srgbClr val="FFFFFF"/>
                </a:solidFill>
              </a:defRPr>
            </a:pP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Выявление фактов незаконной торговли </a:t>
            </a:r>
            <a:r>
              <a:rPr lang="ru-RU" sz="1600" kern="0" dirty="0" smtClean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искусственным интеллектом, формирование задачи 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в 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Государственной информационной системе «Мобильная диспетчерская платформа»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и уведомление </a:t>
            </a:r>
            <a:r>
              <a:rPr lang="ru-RU" sz="1600" kern="0" dirty="0" smtClean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МСХ МО</a:t>
            </a:r>
            <a:endParaRPr lang="ru-RU" sz="1600" kern="0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marL="228600" indent="-228600" hangingPunct="0">
              <a:spcBef>
                <a:spcPts val="600"/>
              </a:spcBef>
              <a:buFont typeface="+mj-lt"/>
              <a:buAutoNum type="arabicPeriod"/>
              <a:defRPr sz="1100">
                <a:solidFill>
                  <a:srgbClr val="FFFFFF"/>
                </a:solidFill>
              </a:defRPr>
            </a:pP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Подтверждение факта незаконной торговли с помощью программного интерфейса 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«Мобильная диспетчерская платформа»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</a:p>
          <a:p>
            <a:pPr marL="228600" indent="-228600" hangingPunct="0">
              <a:spcBef>
                <a:spcPts val="600"/>
              </a:spcBef>
              <a:buFont typeface="+mj-lt"/>
              <a:buAutoNum type="arabicPeriod"/>
              <a:defRPr sz="1100">
                <a:solidFill>
                  <a:srgbClr val="FFFFFF"/>
                </a:solidFill>
              </a:defRPr>
            </a:pP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Автоматическое информирование муниципалитетов о выявленных фактах незаконной торговли на их территории </a:t>
            </a:r>
            <a:r>
              <a:rPr lang="ru-RU" sz="1600" kern="0" dirty="0" smtClean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посредством 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«Мобильная диспетчерская платформа»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 </a:t>
            </a:r>
          </a:p>
          <a:p>
            <a:pPr marL="228600" indent="-228600" hangingPunct="0">
              <a:spcBef>
                <a:spcPts val="600"/>
              </a:spcBef>
              <a:buFont typeface="+mj-lt"/>
              <a:buAutoNum type="arabicPeriod"/>
              <a:defRPr sz="1100">
                <a:solidFill>
                  <a:srgbClr val="FFFFFF"/>
                </a:solidFill>
              </a:defRPr>
            </a:pPr>
            <a:r>
              <a:rPr lang="ru-RU" sz="1600" kern="0" dirty="0" smtClean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Автоматическое 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уведомление устранения нарушения муниципалитетами </a:t>
            </a:r>
            <a:r>
              <a:rPr lang="ru-RU" sz="1600" kern="0" dirty="0" smtClean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МСХ МО</a:t>
            </a:r>
            <a:endParaRPr lang="ru-RU" sz="1600" kern="0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marL="228600" indent="-228600" hangingPunct="0">
              <a:spcBef>
                <a:spcPts val="600"/>
              </a:spcBef>
              <a:buFont typeface="+mj-lt"/>
              <a:buAutoNum type="arabicPeriod"/>
              <a:defRPr sz="1100">
                <a:solidFill>
                  <a:srgbClr val="FFFFFF"/>
                </a:solidFill>
              </a:defRPr>
            </a:pP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Подготовка отчетной информации о результатах проводимых мероприятий по выявлению фактов незаконной торговли</a:t>
            </a:r>
          </a:p>
          <a:p>
            <a:pPr hangingPunct="0">
              <a:spcBef>
                <a:spcPts val="600"/>
              </a:spcBef>
              <a:defRPr sz="1100">
                <a:solidFill>
                  <a:srgbClr val="FFFFFF"/>
                </a:solidFill>
              </a:defRPr>
            </a:pPr>
            <a:endParaRPr lang="ru-RU" sz="2000" kern="0" dirty="0">
              <a:solidFill>
                <a:srgbClr val="000000"/>
              </a:solidFill>
              <a:latin typeface="Century Gothic" panose="020B0502020202020204" pitchFamily="34" charset="0"/>
              <a:sym typeface="Open Sans"/>
            </a:endParaRPr>
          </a:p>
          <a:p>
            <a:pPr algn="ctr" hangingPunct="0">
              <a:lnSpc>
                <a:spcPct val="120000"/>
              </a:lnSpc>
              <a:spcBef>
                <a:spcPts val="1200"/>
              </a:spcBef>
              <a:defRPr sz="1100">
                <a:solidFill>
                  <a:srgbClr val="FFFFFF"/>
                </a:solidFill>
              </a:defRPr>
            </a:pPr>
            <a:endParaRPr lang="ru-RU" sz="1100" kern="0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A0A718F-876B-4882-AE55-B57F84F1716F}"/>
              </a:ext>
            </a:extLst>
          </p:cNvPr>
          <p:cNvSpPr/>
          <p:nvPr/>
        </p:nvSpPr>
        <p:spPr>
          <a:xfrm>
            <a:off x="263356" y="116632"/>
            <a:ext cx="5057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И ЗАДАЧИ ПРОЕКТА</a:t>
            </a:r>
            <a:endParaRPr lang="ru-RU" sz="28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AC13ECB-0EF5-46C5-874E-875433A7A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052736"/>
            <a:ext cx="710208" cy="71020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EA575B0-7EB6-4F19-8F09-A2ADE960B3D6}"/>
              </a:ext>
            </a:extLst>
          </p:cNvPr>
          <p:cNvSpPr/>
          <p:nvPr/>
        </p:nvSpPr>
        <p:spPr>
          <a:xfrm>
            <a:off x="1271464" y="1065319"/>
            <a:ext cx="10729192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Bef>
                <a:spcPts val="600"/>
              </a:spcBef>
              <a:defRPr sz="1100">
                <a:solidFill>
                  <a:srgbClr val="FFFFFF"/>
                </a:solidFill>
              </a:defRPr>
            </a:pPr>
            <a:r>
              <a:rPr lang="ru-RU" sz="16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ЦЕЛЬ: </a:t>
            </a:r>
          </a:p>
          <a:p>
            <a:pPr hangingPunct="0">
              <a:spcBef>
                <a:spcPts val="600"/>
              </a:spcBef>
              <a:defRPr sz="1100">
                <a:solidFill>
                  <a:srgbClr val="FFFFFF"/>
                </a:solidFill>
              </a:defRPr>
            </a:pPr>
            <a:r>
              <a:rPr lang="ru-RU" sz="1600" kern="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Предотвращение 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нарушений в сферах ПДД и </a:t>
            </a:r>
            <a:r>
              <a:rPr lang="ru-RU" sz="1600" kern="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СанПиНа, </a:t>
            </a:r>
            <a:r>
              <a:rPr lang="ru-RU" sz="1600" kern="0" dirty="0" smtClean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легализация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, </a:t>
            </a:r>
            <a:r>
              <a:rPr lang="ru-RU" sz="1600" kern="0" dirty="0" smtClean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устранение</a:t>
            </a:r>
            <a:r>
              <a:rPr lang="ru-RU" sz="1600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,  уличной торговли и снижение рисков продаж гражданами некачественного и небезопасного товара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9A3B8F8-E0CC-4CE3-BB52-1DC8C82E8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2708921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AEA88E3-8444-4745-BFF3-42905167B1DA}"/>
              </a:ext>
            </a:extLst>
          </p:cNvPr>
          <p:cNvSpPr txBox="1"/>
          <p:nvPr/>
        </p:nvSpPr>
        <p:spPr>
          <a:xfrm>
            <a:off x="551386" y="539391"/>
            <a:ext cx="61341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ru-RU" b="1" kern="0" dirty="0" smtClean="0">
                <a:latin typeface="Century Gothic" panose="020B0502020202020204" pitchFamily="34" charset="0"/>
                <a:sym typeface="Open Sans"/>
              </a:rPr>
              <a:t>Разметка </a:t>
            </a:r>
            <a:r>
              <a:rPr lang="ru-RU" b="1" kern="0" dirty="0">
                <a:latin typeface="Century Gothic" panose="020B0502020202020204" pitchFamily="34" charset="0"/>
                <a:sym typeface="Open Sans"/>
              </a:rPr>
              <a:t>на камерах области интереса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59A98B-1FF2-3861-3403-1C90C51D9A6E}"/>
              </a:ext>
            </a:extLst>
          </p:cNvPr>
          <p:cNvSpPr txBox="1"/>
          <p:nvPr/>
        </p:nvSpPr>
        <p:spPr>
          <a:xfrm>
            <a:off x="210304" y="3398393"/>
            <a:ext cx="449062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ru-RU" sz="1200" kern="0" dirty="0">
                <a:latin typeface="Century Gothic" panose="020B0502020202020204" pitchFamily="34" charset="0"/>
                <a:sym typeface="Open Sans"/>
              </a:rPr>
              <a:t>Пушкино, ул. Лермонтова 2, Стоянка автобусов и маршрутного такси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FC4450-5738-0B54-6062-DD057B207C08}"/>
              </a:ext>
            </a:extLst>
          </p:cNvPr>
          <p:cNvSpPr txBox="1"/>
          <p:nvPr/>
        </p:nvSpPr>
        <p:spPr>
          <a:xfrm>
            <a:off x="4700920" y="3354037"/>
            <a:ext cx="55634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ru-RU" sz="1200" kern="0" dirty="0">
                <a:latin typeface="Century Gothic" panose="020B0502020202020204" pitchFamily="34" charset="0"/>
                <a:sym typeface="Open Sans"/>
              </a:rPr>
              <a:t>Сергиев Посад, Привокзальная площадь д.2, </a:t>
            </a:r>
          </a:p>
          <a:p>
            <a:pPr hangingPunct="0">
              <a:defRPr/>
            </a:pPr>
            <a:r>
              <a:rPr lang="ru-RU" sz="1200" kern="0" dirty="0">
                <a:latin typeface="Century Gothic" panose="020B0502020202020204" pitchFamily="34" charset="0"/>
                <a:sym typeface="Open Sans"/>
              </a:rPr>
              <a:t>Обзор выхода с пригородных поездов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C50353-C422-7FE0-9FC1-A39453A40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54" y="927894"/>
            <a:ext cx="4291975" cy="24604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C45A407-2847-75D4-C346-FCEE266ED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920" y="937985"/>
            <a:ext cx="4374056" cy="24604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E57ED04-63B7-C8CD-6EF7-ECDC64A52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32" y="3914552"/>
            <a:ext cx="4291973" cy="24142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B5DBD4C-B411-A6DD-4A55-DB3B04614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296" y="3931313"/>
            <a:ext cx="4375687" cy="24302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59A98B-1FF2-3861-3403-1C90C51D9A6E}"/>
              </a:ext>
            </a:extLst>
          </p:cNvPr>
          <p:cNvSpPr txBox="1"/>
          <p:nvPr/>
        </p:nvSpPr>
        <p:spPr>
          <a:xfrm>
            <a:off x="268379" y="6336280"/>
            <a:ext cx="417646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ru-RU" sz="1200" kern="0" dirty="0">
                <a:latin typeface="Century Gothic" panose="020B0502020202020204" pitchFamily="34" charset="0"/>
                <a:sym typeface="Open Sans"/>
              </a:rPr>
              <a:t>Чехов, Вокзальная площадь, 7а. Ж/д вокзал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5FC4450-5738-0B54-6062-DD057B207C08}"/>
              </a:ext>
            </a:extLst>
          </p:cNvPr>
          <p:cNvSpPr txBox="1"/>
          <p:nvPr/>
        </p:nvSpPr>
        <p:spPr>
          <a:xfrm>
            <a:off x="4740933" y="6361597"/>
            <a:ext cx="481145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ru-RU" sz="1200" kern="0" dirty="0">
                <a:latin typeface="Century Gothic" panose="020B0502020202020204" pitchFamily="34" charset="0"/>
                <a:sym typeface="Open Sans"/>
              </a:rPr>
              <a:t>Истра, ул. Железнодорожная 13, Обзор пешеходной зоны ж/д ст. «Дедовск»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A9F709C-A960-4A8B-8C68-965F641E1317}"/>
              </a:ext>
            </a:extLst>
          </p:cNvPr>
          <p:cNvSpPr/>
          <p:nvPr/>
        </p:nvSpPr>
        <p:spPr>
          <a:xfrm>
            <a:off x="529925" y="25460"/>
            <a:ext cx="5638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ЭТАПЫ ОБУЧЕНИЯ СИСТЕМЫ</a:t>
            </a: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5400000">
            <a:off x="-5947" y="466080"/>
            <a:ext cx="546736" cy="423908"/>
          </a:xfrm>
          <a:prstGeom prst="halfFram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lIns="91410" tIns="45705" rIns="91410" bIns="4570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1097" y="476672"/>
            <a:ext cx="380172" cy="5539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A116C"/>
                </a:solidFill>
                <a:effectLst/>
                <a:uLnTx/>
                <a:uFillTx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90710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SuzdaltsevVV\Downloads\Без имен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396" y="4006689"/>
            <a:ext cx="2977985" cy="24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5231119-9EC4-FCD3-375F-C0A8481A2FE0}"/>
              </a:ext>
            </a:extLst>
          </p:cNvPr>
          <p:cNvSpPr txBox="1"/>
          <p:nvPr/>
        </p:nvSpPr>
        <p:spPr>
          <a:xfrm>
            <a:off x="3359696" y="4293103"/>
            <a:ext cx="2736304" cy="4862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marL="285750" indent="-285750" hangingPunct="0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ru-RU" sz="16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Open Sans"/>
              </a:rPr>
              <a:t>Незаконная торговля </a:t>
            </a:r>
            <a:r>
              <a:rPr lang="ru-RU" sz="1600" b="1" kern="0" dirty="0">
                <a:solidFill>
                  <a:srgbClr val="FF0000"/>
                </a:solidFill>
                <a:latin typeface="Century Gothic" panose="020B0502020202020204" pitchFamily="34" charset="0"/>
                <a:sym typeface="Open Sans"/>
              </a:rPr>
              <a:t>не устранена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C91CDF-DBCC-0F7E-2FAB-AF4A80A0C20E}"/>
              </a:ext>
            </a:extLst>
          </p:cNvPr>
          <p:cNvSpPr txBox="1"/>
          <p:nvPr/>
        </p:nvSpPr>
        <p:spPr>
          <a:xfrm>
            <a:off x="691055" y="3668141"/>
            <a:ext cx="755765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ru-RU" sz="1600" b="1" kern="0" dirty="0" smtClean="0"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sz="1600" b="1" kern="0" dirty="0">
                <a:latin typeface="Century Gothic" panose="020B0502020202020204" pitchFamily="34" charset="0"/>
                <a:sym typeface="Open Sans"/>
              </a:rPr>
              <a:t>Настройка </a:t>
            </a:r>
            <a:r>
              <a:rPr lang="en-US" sz="1600" b="1" kern="0" dirty="0">
                <a:latin typeface="Century Gothic" panose="020B0502020202020204" pitchFamily="34" charset="0"/>
                <a:sym typeface="Open Sans"/>
              </a:rPr>
              <a:t>TG</a:t>
            </a:r>
            <a:r>
              <a:rPr lang="ru-RU" sz="1600" b="1" kern="0" dirty="0">
                <a:latin typeface="Century Gothic" panose="020B0502020202020204" pitchFamily="34" charset="0"/>
                <a:sym typeface="Open Sans"/>
              </a:rPr>
              <a:t> бота муниципалитетам для устранения событий: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C9BA134-FA3F-CBB0-BF8D-F94DE2157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20" y="4077672"/>
            <a:ext cx="2935613" cy="2715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7C878D-FFB2-0696-A131-98CD521C42CA}"/>
              </a:ext>
            </a:extLst>
          </p:cNvPr>
          <p:cNvSpPr txBox="1"/>
          <p:nvPr/>
        </p:nvSpPr>
        <p:spPr>
          <a:xfrm>
            <a:off x="9446398" y="4212391"/>
            <a:ext cx="2768759" cy="4862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 hangingPunct="0">
              <a:lnSpc>
                <a:spcPct val="80000"/>
              </a:lnSpc>
              <a:buFont typeface="Wingdings" panose="05000000000000000000" pitchFamily="2" charset="2"/>
              <a:buChar char="§"/>
              <a:defRPr sz="1600" b="1" kern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>
                <a:sym typeface="Open Sans"/>
              </a:rPr>
              <a:t>Незаконная торговля </a:t>
            </a:r>
            <a:r>
              <a:rPr lang="ru-RU" dirty="0">
                <a:solidFill>
                  <a:srgbClr val="92D050"/>
                </a:solidFill>
                <a:sym typeface="Open Sans"/>
              </a:rPr>
              <a:t>устранена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9"/>
          <a:stretch/>
        </p:blipFill>
        <p:spPr bwMode="auto">
          <a:xfrm>
            <a:off x="6329145" y="6506083"/>
            <a:ext cx="2977987" cy="28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66D6A80-EF0D-10A8-78FF-C6163D5A85AA}"/>
              </a:ext>
            </a:extLst>
          </p:cNvPr>
          <p:cNvSpPr txBox="1"/>
          <p:nvPr/>
        </p:nvSpPr>
        <p:spPr>
          <a:xfrm>
            <a:off x="626069" y="515674"/>
            <a:ext cx="943037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hangingPunct="0">
              <a:defRPr/>
            </a:pPr>
            <a:r>
              <a:rPr lang="ru-RU" sz="1600" b="1" kern="0" dirty="0" smtClean="0">
                <a:latin typeface="Century Gothic" panose="020B0502020202020204" pitchFamily="34" charset="0"/>
                <a:sym typeface="Open Sans"/>
              </a:rPr>
              <a:t> </a:t>
            </a:r>
            <a:r>
              <a:rPr lang="ru-RU" sz="1600" b="1" kern="0" dirty="0">
                <a:latin typeface="Century Gothic" panose="020B0502020202020204" pitchFamily="34" charset="0"/>
                <a:sym typeface="Open Sans"/>
              </a:rPr>
              <a:t>Настройка </a:t>
            </a:r>
            <a:r>
              <a:rPr lang="en-US" sz="1600" b="1" kern="0" dirty="0">
                <a:latin typeface="Century Gothic" panose="020B0502020202020204" pitchFamily="34" charset="0"/>
                <a:sym typeface="Open Sans"/>
              </a:rPr>
              <a:t>TG</a:t>
            </a:r>
            <a:r>
              <a:rPr lang="ru-RU" sz="1600" b="1" kern="0" dirty="0">
                <a:latin typeface="Century Gothic" panose="020B0502020202020204" pitchFamily="34" charset="0"/>
                <a:sym typeface="Open Sans"/>
              </a:rPr>
              <a:t> бота для подтверждения событий сотруднику </a:t>
            </a:r>
            <a:r>
              <a:rPr lang="ru-RU" sz="1600" b="1" kern="0" dirty="0" err="1">
                <a:latin typeface="Century Gothic" panose="020B0502020202020204" pitchFamily="34" charset="0"/>
                <a:sym typeface="Open Sans"/>
              </a:rPr>
              <a:t>МСХиП</a:t>
            </a:r>
            <a:r>
              <a:rPr lang="ru-RU" sz="1600" b="1" kern="0" dirty="0">
                <a:latin typeface="Century Gothic" panose="020B0502020202020204" pitchFamily="34" charset="0"/>
                <a:sym typeface="Open Sans"/>
              </a:rPr>
              <a:t>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FA26BAC-0403-33CF-90A6-BAC496C36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20" y="908050"/>
            <a:ext cx="2895589" cy="25827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2E5EB4B-DB40-29D9-8D98-D7C68796F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6389" y="968380"/>
            <a:ext cx="3000115" cy="2523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3E9424-2480-A331-FBEB-B7156766CA26}"/>
              </a:ext>
            </a:extLst>
          </p:cNvPr>
          <p:cNvSpPr txBox="1"/>
          <p:nvPr/>
        </p:nvSpPr>
        <p:spPr>
          <a:xfrm>
            <a:off x="3267640" y="1061665"/>
            <a:ext cx="2828360" cy="4862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 hangingPunct="0">
              <a:lnSpc>
                <a:spcPct val="80000"/>
              </a:lnSpc>
              <a:buFont typeface="Wingdings" panose="05000000000000000000" pitchFamily="2" charset="2"/>
              <a:buChar char="§"/>
              <a:defRPr sz="1600" b="1" kern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>
                <a:sym typeface="Open Sans"/>
              </a:rPr>
              <a:t>Незаконная торговля </a:t>
            </a:r>
            <a:r>
              <a:rPr lang="ru-RU" dirty="0">
                <a:solidFill>
                  <a:srgbClr val="FF0000"/>
                </a:solidFill>
                <a:sym typeface="Open Sans"/>
              </a:rPr>
              <a:t>не подтверждена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B66459-91F0-7F89-80E8-E1FD7BD98E48}"/>
              </a:ext>
            </a:extLst>
          </p:cNvPr>
          <p:cNvSpPr txBox="1"/>
          <p:nvPr/>
        </p:nvSpPr>
        <p:spPr>
          <a:xfrm>
            <a:off x="9408377" y="1192448"/>
            <a:ext cx="2844801" cy="4862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>
            <a:defPPr>
              <a:defRPr lang="ru-RU"/>
            </a:defPPr>
            <a:lvl1pPr marL="285750" indent="-285750" hangingPunct="0">
              <a:lnSpc>
                <a:spcPct val="80000"/>
              </a:lnSpc>
              <a:buFont typeface="Wingdings" panose="05000000000000000000" pitchFamily="2" charset="2"/>
              <a:buChar char="§"/>
              <a:defRPr sz="1600" b="1" kern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ru-RU" dirty="0">
                <a:sym typeface="Open Sans"/>
              </a:rPr>
              <a:t>Незаконная торговля </a:t>
            </a:r>
            <a:r>
              <a:rPr lang="ru-RU" dirty="0">
                <a:solidFill>
                  <a:srgbClr val="92D050"/>
                </a:solidFill>
                <a:sym typeface="Open Sans"/>
              </a:rPr>
              <a:t>подтверждена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D749607-997A-415D-93BD-4629C0C4AC9F}"/>
              </a:ext>
            </a:extLst>
          </p:cNvPr>
          <p:cNvSpPr/>
          <p:nvPr/>
        </p:nvSpPr>
        <p:spPr>
          <a:xfrm>
            <a:off x="673941" y="44624"/>
            <a:ext cx="5638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ЭТАПЫ ОБУЧЕНИЯ СИСТЕМЫ</a:t>
            </a:r>
            <a:endParaRPr lang="ru-RU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оловина рамки 15"/>
          <p:cNvSpPr/>
          <p:nvPr/>
        </p:nvSpPr>
        <p:spPr>
          <a:xfrm rot="5400000">
            <a:off x="118391" y="405265"/>
            <a:ext cx="546736" cy="423908"/>
          </a:xfrm>
          <a:prstGeom prst="halfFram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lIns="91410" tIns="45705" rIns="91410" bIns="4570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9336" y="426760"/>
            <a:ext cx="380172" cy="5539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A116C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3352" y="3651088"/>
            <a:ext cx="380172" cy="5539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A116C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19" name="Половина рамки 18"/>
          <p:cNvSpPr/>
          <p:nvPr/>
        </p:nvSpPr>
        <p:spPr>
          <a:xfrm rot="5400000">
            <a:off x="215451" y="3634437"/>
            <a:ext cx="546736" cy="423908"/>
          </a:xfrm>
          <a:prstGeom prst="halfFram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lIns="91410" tIns="45705" rIns="91410" bIns="45705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304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967541" y="836712"/>
            <a:ext cx="789391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Фиксация видеокамерой НТ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54807" y="1295728"/>
            <a:ext cx="7893912" cy="4148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prstClr val="black"/>
                </a:solidFill>
              </a:rPr>
              <a:t>Автоматическое направление нарушения в систему</a:t>
            </a:r>
            <a:r>
              <a:rPr lang="en-US" sz="1300" dirty="0" smtClean="0">
                <a:solidFill>
                  <a:prstClr val="black"/>
                </a:solidFill>
              </a:rPr>
              <a:t> </a:t>
            </a:r>
            <a:r>
              <a:rPr lang="ru-RU" sz="1300" dirty="0" smtClean="0">
                <a:solidFill>
                  <a:prstClr val="black"/>
                </a:solidFill>
              </a:rPr>
              <a:t>ЕГИС ОКНД </a:t>
            </a:r>
            <a:endParaRPr lang="ru-RU" sz="13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954810" y="1800330"/>
            <a:ext cx="7893911" cy="4882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Отработка нарушения сотрудником ОМСУ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7543" y="2348883"/>
            <a:ext cx="7893911" cy="4543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Модерация (мониторинг корректности устранения НТ)  МСХ МО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67546" y="2924945"/>
            <a:ext cx="7893911" cy="481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Повторная видео фиксация НТ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8" name="Заголовок 1"/>
          <p:cNvSpPr txBox="1"/>
          <p:nvPr/>
        </p:nvSpPr>
        <p:spPr>
          <a:xfrm>
            <a:off x="1225973" y="839623"/>
            <a:ext cx="613521" cy="2982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914400">
              <a:defRPr sz="3000" b="1" i="0" kern="0">
                <a:latin typeface="+mj-lt"/>
                <a:ea typeface="+mj-ea"/>
                <a:cs typeface="Segoe UI" panose="020B0502040204020203"/>
              </a:defRPr>
            </a:lvl1pPr>
          </a:lstStyle>
          <a:p>
            <a:pPr algn="ctr">
              <a:lnSpc>
                <a:spcPct val="114000"/>
              </a:lnSpc>
              <a:spcAft>
                <a:spcPts val="460"/>
              </a:spcAft>
            </a:pPr>
            <a:r>
              <a:rPr lang="en-US" sz="1700" b="0" dirty="0">
                <a:solidFill>
                  <a:srgbClr val="011849"/>
                </a:solidFill>
                <a:latin typeface="Arial Black" panose="020B0A04020102020204" pitchFamily="34" charset="0"/>
                <a:sym typeface="+mn-lt"/>
              </a:rPr>
              <a:t>1</a:t>
            </a:r>
            <a:endParaRPr lang="ru-RU" sz="1700" b="0" dirty="0">
              <a:solidFill>
                <a:srgbClr val="011849"/>
              </a:solidFill>
              <a:latin typeface="Arial Black" panose="020B0A04020102020204" pitchFamily="34" charset="0"/>
              <a:sym typeface="+mn-lt"/>
            </a:endParaRPr>
          </a:p>
        </p:txBody>
      </p:sp>
      <p:sp>
        <p:nvSpPr>
          <p:cNvPr id="9" name="Заголовок 1"/>
          <p:cNvSpPr txBox="1"/>
          <p:nvPr/>
        </p:nvSpPr>
        <p:spPr>
          <a:xfrm>
            <a:off x="1199458" y="1354055"/>
            <a:ext cx="613521" cy="2982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914400">
              <a:defRPr sz="3000" b="1" i="0" kern="0">
                <a:latin typeface="+mj-lt"/>
                <a:ea typeface="+mj-ea"/>
                <a:cs typeface="Segoe UI" panose="020B0502040204020203"/>
              </a:defRPr>
            </a:lvl1pPr>
          </a:lstStyle>
          <a:p>
            <a:pPr algn="ctr">
              <a:lnSpc>
                <a:spcPct val="114000"/>
              </a:lnSpc>
              <a:spcAft>
                <a:spcPts val="460"/>
              </a:spcAft>
            </a:pPr>
            <a:r>
              <a:rPr lang="en-US" sz="1700" b="0" dirty="0">
                <a:solidFill>
                  <a:srgbClr val="011849"/>
                </a:solidFill>
                <a:latin typeface="Arial Black" panose="020B0A04020102020204" pitchFamily="34" charset="0"/>
                <a:sym typeface="+mn-lt"/>
              </a:rPr>
              <a:t>2</a:t>
            </a:r>
            <a:endParaRPr lang="ru-RU" sz="1700" b="0" dirty="0">
              <a:solidFill>
                <a:srgbClr val="011849"/>
              </a:solidFill>
              <a:latin typeface="Arial Black" panose="020B0A04020102020204" pitchFamily="34" charset="0"/>
              <a:sym typeface="+mn-lt"/>
            </a:endParaRPr>
          </a:p>
        </p:txBody>
      </p:sp>
      <p:sp>
        <p:nvSpPr>
          <p:cNvPr id="10" name="Заголовок 1"/>
          <p:cNvSpPr txBox="1"/>
          <p:nvPr/>
        </p:nvSpPr>
        <p:spPr>
          <a:xfrm>
            <a:off x="1199458" y="1895326"/>
            <a:ext cx="613521" cy="2982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914400">
              <a:defRPr sz="3000" b="1" i="0" kern="0">
                <a:latin typeface="+mj-lt"/>
                <a:ea typeface="+mj-ea"/>
                <a:cs typeface="Segoe UI" panose="020B0502040204020203"/>
              </a:defRPr>
            </a:lvl1pPr>
          </a:lstStyle>
          <a:p>
            <a:pPr algn="ctr">
              <a:lnSpc>
                <a:spcPct val="114000"/>
              </a:lnSpc>
              <a:spcAft>
                <a:spcPts val="460"/>
              </a:spcAft>
            </a:pPr>
            <a:r>
              <a:rPr lang="en-US" sz="1700" dirty="0">
                <a:solidFill>
                  <a:srgbClr val="011849"/>
                </a:solidFill>
                <a:latin typeface="Arial Black" panose="020B0A04020102020204" pitchFamily="34" charset="0"/>
                <a:sym typeface="+mn-lt"/>
              </a:rPr>
              <a:t>3</a:t>
            </a:r>
            <a:endParaRPr lang="ru-RU" sz="1700" dirty="0">
              <a:solidFill>
                <a:srgbClr val="011849"/>
              </a:solidFill>
              <a:latin typeface="Arial Black" panose="020B0A04020102020204" pitchFamily="34" charset="0"/>
              <a:sym typeface="+mn-lt"/>
            </a:endParaRPr>
          </a:p>
        </p:txBody>
      </p:sp>
      <p:sp>
        <p:nvSpPr>
          <p:cNvPr id="11" name="Заголовок 1"/>
          <p:cNvSpPr txBox="1"/>
          <p:nvPr/>
        </p:nvSpPr>
        <p:spPr>
          <a:xfrm>
            <a:off x="1199458" y="2426946"/>
            <a:ext cx="613521" cy="2982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914400">
              <a:defRPr sz="3000" b="1" i="0" kern="0">
                <a:latin typeface="+mj-lt"/>
                <a:ea typeface="+mj-ea"/>
                <a:cs typeface="Segoe UI" panose="020B0502040204020203"/>
              </a:defRPr>
            </a:lvl1pPr>
          </a:lstStyle>
          <a:p>
            <a:pPr algn="ctr">
              <a:lnSpc>
                <a:spcPct val="114000"/>
              </a:lnSpc>
              <a:spcAft>
                <a:spcPts val="460"/>
              </a:spcAft>
            </a:pPr>
            <a:r>
              <a:rPr lang="ru-RU" sz="1700" dirty="0">
                <a:solidFill>
                  <a:srgbClr val="011849"/>
                </a:solidFill>
                <a:latin typeface="Arial Black" panose="020B0A04020102020204" pitchFamily="34" charset="0"/>
                <a:sym typeface="+mn-lt"/>
              </a:rPr>
              <a:t>4</a:t>
            </a:r>
          </a:p>
        </p:txBody>
      </p:sp>
      <p:sp>
        <p:nvSpPr>
          <p:cNvPr id="12" name="Заголовок 1"/>
          <p:cNvSpPr txBox="1"/>
          <p:nvPr/>
        </p:nvSpPr>
        <p:spPr>
          <a:xfrm>
            <a:off x="1225974" y="3090204"/>
            <a:ext cx="613521" cy="2982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914400">
              <a:defRPr sz="3000" b="1" i="0" kern="0">
                <a:latin typeface="+mj-lt"/>
                <a:ea typeface="+mj-ea"/>
                <a:cs typeface="Segoe UI" panose="020B0502040204020203"/>
              </a:defRPr>
            </a:lvl1pPr>
          </a:lstStyle>
          <a:p>
            <a:pPr algn="ctr">
              <a:lnSpc>
                <a:spcPct val="114000"/>
              </a:lnSpc>
              <a:spcAft>
                <a:spcPts val="460"/>
              </a:spcAft>
            </a:pPr>
            <a:r>
              <a:rPr lang="en-US" sz="1700" dirty="0">
                <a:solidFill>
                  <a:srgbClr val="011849"/>
                </a:solidFill>
                <a:latin typeface="Arial Black" panose="020B0A04020102020204" pitchFamily="34" charset="0"/>
                <a:sym typeface="+mn-lt"/>
              </a:rPr>
              <a:t>5</a:t>
            </a:r>
            <a:endParaRPr lang="ru-RU" sz="1700" dirty="0">
              <a:solidFill>
                <a:srgbClr val="011849"/>
              </a:solidFill>
              <a:latin typeface="Arial Black" panose="020B0A04020102020204" pitchFamily="34" charset="0"/>
              <a:sym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75291" y="4221091"/>
            <a:ext cx="3573429" cy="84979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460"/>
              </a:spcAft>
            </a:pPr>
            <a:r>
              <a:rPr lang="ru-RU" sz="1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Нарушение не устранено</a:t>
            </a:r>
            <a:endParaRPr lang="ru-RU" sz="1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852634" y="4220869"/>
            <a:ext cx="3359777" cy="84979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Aft>
                <a:spcPts val="460"/>
              </a:spcAft>
            </a:pPr>
            <a:r>
              <a:rPr lang="ru-RU" sz="1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Нарушение </a:t>
            </a:r>
            <a:r>
              <a:rPr lang="ru-RU" sz="1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устранено (отсутствует факт НТ 48 ч)</a:t>
            </a:r>
            <a:endParaRPr lang="ru-RU" sz="1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8362769" y="3521968"/>
            <a:ext cx="1" cy="612771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695733" y="3521965"/>
            <a:ext cx="0" cy="63193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719404" y="988738"/>
            <a:ext cx="58219" cy="481652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797688" y="988734"/>
            <a:ext cx="548113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19403" y="5805267"/>
            <a:ext cx="7643364" cy="1"/>
          </a:xfrm>
          <a:prstGeom prst="line">
            <a:avLst/>
          </a:prstGeom>
          <a:ln w="38100">
            <a:solidFill>
              <a:srgbClr val="102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143340" y="20481"/>
            <a:ext cx="119053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АЛГОРИТМ РАБОТЫ </a:t>
            </a:r>
            <a:r>
              <a:rPr lang="ru-RU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ИСКУСТВЕННОГО ИНТЕЛЛЕКТА НЕЗАКОННОЙ ТОРГОВЛИ</a:t>
            </a:r>
            <a:endParaRPr lang="ru-RU" sz="2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V="1">
            <a:off x="8362767" y="5157192"/>
            <a:ext cx="0" cy="648074"/>
          </a:xfrm>
          <a:prstGeom prst="line">
            <a:avLst/>
          </a:prstGeom>
          <a:ln w="38100">
            <a:solidFill>
              <a:srgbClr val="102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29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9831" y="1645040"/>
            <a:ext cx="1874727" cy="406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B3F6FE89-3884-8E4B-AEC0-1A14A8F59D94}"/>
              </a:ext>
            </a:extLst>
          </p:cNvPr>
          <p:cNvSpPr txBox="1">
            <a:spLocks/>
          </p:cNvSpPr>
          <p:nvPr/>
        </p:nvSpPr>
        <p:spPr>
          <a:xfrm>
            <a:off x="240568" y="5653785"/>
            <a:ext cx="3454127" cy="1375622"/>
          </a:xfrm>
          <a:prstGeom prst="rect">
            <a:avLst/>
          </a:prstGeom>
          <a:noFill/>
        </p:spPr>
        <p:txBody>
          <a:bodyPr wrap="square" lIns="91301" tIns="45651" rIns="91301" bIns="45651" rtlCol="0">
            <a:spAutoFit/>
          </a:bodyPr>
          <a:lstStyle>
            <a:defPPr>
              <a:defRPr lang="ru-RU"/>
            </a:defPPr>
            <a:lvl1pPr marL="37440" marR="14976" defTabSz="612877">
              <a:lnSpc>
                <a:spcPct val="80000"/>
              </a:lnSpc>
              <a:spcBef>
                <a:spcPts val="280"/>
              </a:spcBef>
              <a:defRPr sz="2400" b="1">
                <a:solidFill>
                  <a:srgbClr val="002060"/>
                </a:solidFill>
                <a:latin typeface="+mj-lt"/>
                <a:ea typeface="+mj-ea"/>
                <a:cs typeface="Segoe UI"/>
              </a:defRPr>
            </a:lvl1pPr>
          </a:lstStyle>
          <a:p>
            <a:pPr algn="ctr">
              <a:defRPr/>
            </a:pPr>
            <a:endParaRPr lang="ru-RU" sz="1800" kern="0" dirty="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  <a:sym typeface="+mn-lt"/>
            </a:endParaRPr>
          </a:p>
          <a:p>
            <a:pPr marL="0" algn="ctr" defTabSz="914400">
              <a:defRPr/>
            </a:pPr>
            <a:r>
              <a:rPr lang="ru-RU" sz="16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Формирование задачи </a:t>
            </a:r>
            <a:r>
              <a:rPr lang="ru-RU" sz="16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/>
            </a:r>
            <a:br>
              <a:rPr lang="ru-RU" sz="16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</a:br>
            <a:r>
              <a:rPr lang="ru-RU" sz="1600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в </a:t>
            </a:r>
            <a:r>
              <a:rPr lang="ru-RU" sz="1600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МП «Проверки Подмосковья»</a:t>
            </a:r>
          </a:p>
          <a:p>
            <a:pPr marL="0" algn="ctr" defTabSz="914400"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/>
            </a:r>
            <a:b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</a:b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B3F6FE89-3884-8E4B-AEC0-1A14A8F59D94}"/>
              </a:ext>
            </a:extLst>
          </p:cNvPr>
          <p:cNvSpPr txBox="1">
            <a:spLocks/>
          </p:cNvSpPr>
          <p:nvPr/>
        </p:nvSpPr>
        <p:spPr>
          <a:xfrm>
            <a:off x="8367128" y="1014946"/>
            <a:ext cx="2864189" cy="549242"/>
          </a:xfrm>
          <a:prstGeom prst="rect">
            <a:avLst/>
          </a:prstGeom>
          <a:noFill/>
        </p:spPr>
        <p:txBody>
          <a:bodyPr wrap="square" lIns="91301" tIns="45651" rIns="91301" bIns="45651" rtlCol="0">
            <a:spAutoFit/>
          </a:bodyPr>
          <a:lstStyle>
            <a:defPPr>
              <a:defRPr lang="ru-RU"/>
            </a:defPPr>
            <a:lvl1pPr marL="37440" marR="14976" defTabSz="612877">
              <a:lnSpc>
                <a:spcPct val="80000"/>
              </a:lnSpc>
              <a:spcBef>
                <a:spcPts val="280"/>
              </a:spcBef>
              <a:defRPr sz="2400" b="1">
                <a:solidFill>
                  <a:srgbClr val="002060"/>
                </a:solidFill>
                <a:latin typeface="+mj-lt"/>
                <a:ea typeface="+mj-ea"/>
                <a:cs typeface="Segoe UI"/>
              </a:defRPr>
            </a:lvl1pPr>
          </a:lstStyle>
          <a:p>
            <a:pPr marL="0" algn="ctr" defTabSz="914400">
              <a:defRPr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ОМСУ </a:t>
            </a: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выполнение </a:t>
            </a:r>
            <a:endParaRPr lang="ru-RU" sz="1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algn="ctr" defTabSz="914400">
              <a:defRPr/>
            </a:pP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МВД </a:t>
            </a:r>
            <a:r>
              <a:rPr lang="ru-RU" sz="1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принятие 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мер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3F6FE89-3884-8E4B-AEC0-1A14A8F59D94}"/>
              </a:ext>
            </a:extLst>
          </p:cNvPr>
          <p:cNvSpPr txBox="1">
            <a:spLocks/>
          </p:cNvSpPr>
          <p:nvPr/>
        </p:nvSpPr>
        <p:spPr>
          <a:xfrm>
            <a:off x="5109823" y="956666"/>
            <a:ext cx="1929896" cy="720058"/>
          </a:xfrm>
          <a:prstGeom prst="rect">
            <a:avLst/>
          </a:prstGeom>
          <a:noFill/>
        </p:spPr>
        <p:txBody>
          <a:bodyPr wrap="square" lIns="91301" tIns="45651" rIns="91301" bIns="45651" rtlCol="0">
            <a:spAutoFit/>
          </a:bodyPr>
          <a:lstStyle>
            <a:defPPr>
              <a:defRPr lang="ru-RU"/>
            </a:defPPr>
            <a:lvl1pPr marL="37440" marR="14976" defTabSz="612877">
              <a:lnSpc>
                <a:spcPct val="80000"/>
              </a:lnSpc>
              <a:spcBef>
                <a:spcPts val="280"/>
              </a:spcBef>
              <a:defRPr sz="2400" b="1">
                <a:solidFill>
                  <a:srgbClr val="002060"/>
                </a:solidFill>
                <a:latin typeface="+mj-lt"/>
                <a:ea typeface="+mj-ea"/>
                <a:cs typeface="Segoe UI"/>
              </a:defRPr>
            </a:lvl1pPr>
          </a:lstStyle>
          <a:p>
            <a:pPr algn="ctr">
              <a:defRPr/>
            </a:pPr>
            <a:r>
              <a:rPr lang="ru-RU" sz="17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Фотофиксация</a:t>
            </a: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/>
            </a:r>
            <a:b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</a:br>
            <a:r>
              <a:rPr lang="ru-RU" sz="1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Выполнение задачи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85712C3-1C6B-442D-97FF-EC6029C17D64}"/>
              </a:ext>
            </a:extLst>
          </p:cNvPr>
          <p:cNvSpPr/>
          <p:nvPr/>
        </p:nvSpPr>
        <p:spPr>
          <a:xfrm>
            <a:off x="240565" y="163818"/>
            <a:ext cx="11544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АЛГОРИТМ </a:t>
            </a:r>
            <a:r>
              <a:rPr lang="ru-RU" sz="24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«Мобильная диспетчерская платформа»</a:t>
            </a:r>
            <a:r>
              <a:rPr lang="ru-RU" sz="24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Open Sans"/>
              </a:rPr>
              <a:t> </a:t>
            </a:r>
            <a:endParaRPr lang="ru-RU" sz="24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33" y="2338762"/>
            <a:ext cx="3601193" cy="2011700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07231" y="981791"/>
            <a:ext cx="29523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Видеофиксация</a:t>
            </a:r>
            <a:r>
              <a:rPr lang="ru-RU" sz="1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ru-RU" sz="1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Каждые 3 часа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4152" y="5907757"/>
            <a:ext cx="33123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 в МП. </a:t>
            </a:r>
          </a:p>
          <a:p>
            <a:pPr algn="ctr"/>
            <a:r>
              <a:rPr lang="ru-RU" sz="17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Срок устранения 24 часа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719933" y="6046243"/>
            <a:ext cx="25897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УСТРАНЕНИЕ</a:t>
            </a:r>
            <a:endParaRPr lang="ru-RU" sz="16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011" y="1597345"/>
            <a:ext cx="1918772" cy="415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66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62" y="2284576"/>
            <a:ext cx="5748913" cy="4384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04283" y="1700808"/>
            <a:ext cx="1713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>
              <a:spcBef>
                <a:spcPts val="1200"/>
              </a:spcBef>
            </a:pPr>
            <a:r>
              <a:rPr lang="ru-RU" sz="28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СТАЛО</a:t>
            </a:r>
            <a:endParaRPr lang="ru-RU" sz="28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2B1F878-3CAB-4696-87F5-D6F55C6A4673}"/>
              </a:ext>
            </a:extLst>
          </p:cNvPr>
          <p:cNvSpPr/>
          <p:nvPr/>
        </p:nvSpPr>
        <p:spPr>
          <a:xfrm>
            <a:off x="1967541" y="1700808"/>
            <a:ext cx="2858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spcBef>
                <a:spcPts val="1200"/>
              </a:spcBef>
            </a:pPr>
            <a:r>
              <a:rPr lang="ru-RU" sz="28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БЫЛО</a:t>
            </a:r>
            <a:endParaRPr lang="ru-RU" sz="28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73177" y="1337150"/>
            <a:ext cx="4038155" cy="36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Легализация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8432" y="891846"/>
            <a:ext cx="11625943" cy="36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Нарушение выявленное искусственным интеллектом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272" y="0"/>
            <a:ext cx="12194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ЛЕГАЛИЗАЦИИ НЕЗАКОННОЙ ТОРГОВЛИ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3" y="2284576"/>
            <a:ext cx="5668576" cy="4384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50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2" t="15152" r="34091" b="15098"/>
          <a:stretch/>
        </p:blipFill>
        <p:spPr bwMode="auto">
          <a:xfrm>
            <a:off x="6219405" y="2689192"/>
            <a:ext cx="5541247" cy="2727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60462" y="1970257"/>
            <a:ext cx="1713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66700">
              <a:spcBef>
                <a:spcPts val="1200"/>
              </a:spcBef>
            </a:pPr>
            <a:r>
              <a:rPr lang="ru-RU" sz="28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СТАЛО</a:t>
            </a:r>
            <a:endParaRPr lang="ru-RU" sz="28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2B1F878-3CAB-4696-87F5-D6F55C6A4673}"/>
              </a:ext>
            </a:extLst>
          </p:cNvPr>
          <p:cNvSpPr/>
          <p:nvPr/>
        </p:nvSpPr>
        <p:spPr>
          <a:xfrm>
            <a:off x="1989789" y="1970258"/>
            <a:ext cx="2858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spcBef>
                <a:spcPts val="1200"/>
              </a:spcBef>
            </a:pPr>
            <a:r>
              <a:rPr lang="ru-RU" sz="2800" b="1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БЫЛО</a:t>
            </a:r>
            <a:endParaRPr lang="ru-RU" sz="2800" b="1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11909" y="1429650"/>
            <a:ext cx="4038155" cy="36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Легализация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r="43006" b="41208"/>
          <a:stretch/>
        </p:blipFill>
        <p:spPr bwMode="auto">
          <a:xfrm>
            <a:off x="318429" y="2689807"/>
            <a:ext cx="5151665" cy="40702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05" y="4437112"/>
            <a:ext cx="4278769" cy="2322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2272" y="0"/>
            <a:ext cx="12194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ЛЕГАЛИЗАЦИИ НЕЗАКОННОЙ ТОРГОВЛИ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8432" y="891846"/>
            <a:ext cx="11625943" cy="363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Нарушение выявленное искусственным интеллектом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665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11553</TotalTime>
  <Words>457</Words>
  <Application>Microsoft Office PowerPoint</Application>
  <PresentationFormat>Произвольный</PresentationFormat>
  <Paragraphs>121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Тема Office</vt:lpstr>
      <vt:lpstr>3_Тема Office</vt:lpstr>
      <vt:lpstr>1_Тема Office</vt:lpstr>
      <vt:lpstr>2_Тема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Суздальцев Виталий Викторович</dc:creator>
  <cp:lastModifiedBy>Сардарян Милен Павлович</cp:lastModifiedBy>
  <cp:revision>218</cp:revision>
  <cp:lastPrinted>2022-06-30T05:34:52Z</cp:lastPrinted>
  <dcterms:created xsi:type="dcterms:W3CDTF">2022-06-07T07:43:19Z</dcterms:created>
  <dcterms:modified xsi:type="dcterms:W3CDTF">2023-10-30T10:57:20Z</dcterms:modified>
</cp:coreProperties>
</file>