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60" r:id="rId3"/>
    <p:sldId id="272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solidFill>
                  <a:sysClr val="windowText" lastClr="000000"/>
                </a:solidFill>
              </a:rPr>
              <a:t>Уровень сформированности умений  (общих)  ПНИ № 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13</c:v>
                </c:pt>
                <c:pt idx="4">
                  <c:v>13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12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E4-4683-B017-AF77C00B99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17</c:v>
                </c:pt>
                <c:pt idx="8">
                  <c:v>16</c:v>
                </c:pt>
                <c:pt idx="9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E4-4683-B017-AF77C00B99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16</c:v>
                </c:pt>
                <c:pt idx="1">
                  <c:v>20</c:v>
                </c:pt>
                <c:pt idx="2">
                  <c:v>16</c:v>
                </c:pt>
                <c:pt idx="3">
                  <c:v>17</c:v>
                </c:pt>
                <c:pt idx="4">
                  <c:v>17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3E4-4683-B017-AF77C00B9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224480"/>
        <c:axId val="144261984"/>
      </c:barChart>
      <c:catAx>
        <c:axId val="1442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261984"/>
        <c:crosses val="autoZero"/>
        <c:auto val="1"/>
        <c:lblAlgn val="ctr"/>
        <c:lblOffset val="100"/>
        <c:noMultiLvlLbl val="0"/>
      </c:catAx>
      <c:valAx>
        <c:axId val="144261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42244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сформированности умений (специальных) ПНИ № 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14</c:v>
                </c:pt>
                <c:pt idx="4">
                  <c:v>15</c:v>
                </c:pt>
                <c:pt idx="5">
                  <c:v>14</c:v>
                </c:pt>
                <c:pt idx="6">
                  <c:v>16</c:v>
                </c:pt>
                <c:pt idx="7">
                  <c:v>12</c:v>
                </c:pt>
                <c:pt idx="8">
                  <c:v>12</c:v>
                </c:pt>
                <c:pt idx="9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59-4BF4-9397-16636191D3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19</c:v>
                </c:pt>
                <c:pt idx="1">
                  <c:v>17</c:v>
                </c:pt>
                <c:pt idx="2">
                  <c:v>19</c:v>
                </c:pt>
                <c:pt idx="3">
                  <c:v>16</c:v>
                </c:pt>
                <c:pt idx="4">
                  <c:v>16</c:v>
                </c:pt>
                <c:pt idx="5">
                  <c:v>19</c:v>
                </c:pt>
                <c:pt idx="6">
                  <c:v>16</c:v>
                </c:pt>
                <c:pt idx="7">
                  <c:v>18</c:v>
                </c:pt>
                <c:pt idx="8">
                  <c:v>19</c:v>
                </c:pt>
                <c:pt idx="9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59-4BF4-9397-16636191D3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23</c:v>
                </c:pt>
                <c:pt idx="1">
                  <c:v>17</c:v>
                </c:pt>
                <c:pt idx="2">
                  <c:v>20</c:v>
                </c:pt>
                <c:pt idx="3">
                  <c:v>20</c:v>
                </c:pt>
                <c:pt idx="4">
                  <c:v>16</c:v>
                </c:pt>
                <c:pt idx="5">
                  <c:v>19</c:v>
                </c:pt>
                <c:pt idx="6">
                  <c:v>19</c:v>
                </c:pt>
                <c:pt idx="7">
                  <c:v>18</c:v>
                </c:pt>
                <c:pt idx="8">
                  <c:v>24</c:v>
                </c:pt>
                <c:pt idx="9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59-4BF4-9397-16636191D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126936"/>
        <c:axId val="80776600"/>
      </c:barChart>
      <c:catAx>
        <c:axId val="14412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0776600"/>
        <c:crosses val="autoZero"/>
        <c:auto val="1"/>
        <c:lblAlgn val="ctr"/>
        <c:lblOffset val="100"/>
        <c:noMultiLvlLbl val="0"/>
      </c:catAx>
      <c:valAx>
        <c:axId val="80776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41269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solidFill>
                  <a:sysClr val="windowText" lastClr="000000"/>
                </a:solidFill>
              </a:rPr>
              <a:t>Уровень сформированности представлений (общих) ПНИ № 13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12</c:v>
                </c:pt>
                <c:pt idx="1">
                  <c:v>19</c:v>
                </c:pt>
                <c:pt idx="2">
                  <c:v>16</c:v>
                </c:pt>
                <c:pt idx="3">
                  <c:v>12</c:v>
                </c:pt>
                <c:pt idx="4">
                  <c:v>19</c:v>
                </c:pt>
                <c:pt idx="5">
                  <c:v>12</c:v>
                </c:pt>
                <c:pt idx="6">
                  <c:v>12</c:v>
                </c:pt>
                <c:pt idx="7">
                  <c:v>14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0E-4DB4-B602-AB115E0F5F0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13</c:v>
                </c:pt>
                <c:pt idx="1">
                  <c:v>19</c:v>
                </c:pt>
                <c:pt idx="2">
                  <c:v>16</c:v>
                </c:pt>
                <c:pt idx="3">
                  <c:v>13</c:v>
                </c:pt>
                <c:pt idx="4">
                  <c:v>19</c:v>
                </c:pt>
                <c:pt idx="5">
                  <c:v>13</c:v>
                </c:pt>
                <c:pt idx="6">
                  <c:v>13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60E-4DB4-B602-AB115E0F5F0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15</c:v>
                </c:pt>
                <c:pt idx="1">
                  <c:v>19</c:v>
                </c:pt>
                <c:pt idx="2">
                  <c:v>16</c:v>
                </c:pt>
                <c:pt idx="3">
                  <c:v>15</c:v>
                </c:pt>
                <c:pt idx="4">
                  <c:v>19</c:v>
                </c:pt>
                <c:pt idx="5">
                  <c:v>13</c:v>
                </c:pt>
                <c:pt idx="6">
                  <c:v>13</c:v>
                </c:pt>
                <c:pt idx="7">
                  <c:v>14</c:v>
                </c:pt>
                <c:pt idx="8">
                  <c:v>20</c:v>
                </c:pt>
                <c:pt idx="9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60E-4DB4-B602-AB115E0F5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777776"/>
        <c:axId val="80778168"/>
      </c:barChart>
      <c:catAx>
        <c:axId val="807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778168"/>
        <c:crosses val="autoZero"/>
        <c:auto val="1"/>
        <c:lblAlgn val="ctr"/>
        <c:lblOffset val="100"/>
        <c:noMultiLvlLbl val="0"/>
      </c:catAx>
      <c:valAx>
        <c:axId val="8077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80777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сформированности представлений (специальных)</a:t>
            </a:r>
          </a:p>
          <a:p>
            <a:pPr>
              <a:defRPr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ПНИ № 13</a:t>
            </a:r>
          </a:p>
        </c:rich>
      </c:tx>
      <c:layout>
        <c:manualLayout>
          <c:xMode val="edge"/>
          <c:yMode val="edge"/>
          <c:x val="0.13569444444444445"/>
          <c:y val="3.5714285714285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2012-2013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</c:v>
                </c:pt>
                <c:pt idx="1">
                  <c:v>16</c:v>
                </c:pt>
                <c:pt idx="2">
                  <c:v>14</c:v>
                </c:pt>
                <c:pt idx="3">
                  <c:v>11</c:v>
                </c:pt>
                <c:pt idx="4">
                  <c:v>16</c:v>
                </c:pt>
                <c:pt idx="5">
                  <c:v>11</c:v>
                </c:pt>
                <c:pt idx="6">
                  <c:v>10</c:v>
                </c:pt>
                <c:pt idx="7">
                  <c:v>11</c:v>
                </c:pt>
                <c:pt idx="8">
                  <c:v>13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8-45B7-8A29-5889C482B9F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2013-2014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12</c:v>
                </c:pt>
                <c:pt idx="1">
                  <c:v>17</c:v>
                </c:pt>
                <c:pt idx="2">
                  <c:v>17</c:v>
                </c:pt>
                <c:pt idx="3">
                  <c:v>12</c:v>
                </c:pt>
                <c:pt idx="4">
                  <c:v>18</c:v>
                </c:pt>
                <c:pt idx="5">
                  <c:v>12</c:v>
                </c:pt>
                <c:pt idx="6">
                  <c:v>11</c:v>
                </c:pt>
                <c:pt idx="7">
                  <c:v>13</c:v>
                </c:pt>
                <c:pt idx="8">
                  <c:v>15</c:v>
                </c:pt>
                <c:pt idx="9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298-45B7-8A29-5889C482B9F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2014-2015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Виктор А.</c:v>
                </c:pt>
                <c:pt idx="1">
                  <c:v>Сергей Н.</c:v>
                </c:pt>
                <c:pt idx="2">
                  <c:v>Ашот П.</c:v>
                </c:pt>
                <c:pt idx="3">
                  <c:v>Светлана Ф.</c:v>
                </c:pt>
                <c:pt idx="4">
                  <c:v>Валерий М.</c:v>
                </c:pt>
                <c:pt idx="5">
                  <c:v>Петр М.</c:v>
                </c:pt>
                <c:pt idx="6">
                  <c:v>Сергей А.</c:v>
                </c:pt>
                <c:pt idx="7">
                  <c:v>Кристина Р.</c:v>
                </c:pt>
                <c:pt idx="8">
                  <c:v>Елена Д.</c:v>
                </c:pt>
                <c:pt idx="9">
                  <c:v>Руслан Д.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16</c:v>
                </c:pt>
                <c:pt idx="1">
                  <c:v>18</c:v>
                </c:pt>
                <c:pt idx="2">
                  <c:v>17</c:v>
                </c:pt>
                <c:pt idx="3">
                  <c:v>12</c:v>
                </c:pt>
                <c:pt idx="4">
                  <c:v>23</c:v>
                </c:pt>
                <c:pt idx="5">
                  <c:v>12</c:v>
                </c:pt>
                <c:pt idx="6">
                  <c:v>12</c:v>
                </c:pt>
                <c:pt idx="7">
                  <c:v>18</c:v>
                </c:pt>
                <c:pt idx="8">
                  <c:v>16</c:v>
                </c:pt>
                <c:pt idx="9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298-45B7-8A29-5889C482B9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179240"/>
        <c:axId val="146179632"/>
      </c:barChart>
      <c:catAx>
        <c:axId val="14617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79632"/>
        <c:crosses val="autoZero"/>
        <c:auto val="1"/>
        <c:lblAlgn val="ctr"/>
        <c:lblOffset val="100"/>
        <c:noMultiLvlLbl val="0"/>
      </c:catAx>
      <c:valAx>
        <c:axId val="146179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792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Сводная</a:t>
            </a:r>
            <a:r>
              <a:rPr lang="ru-RU" sz="120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и диаграмма ПНИ № 16</a:t>
            </a:r>
            <a:endParaRPr lang="ru-RU" sz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общие представления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Мария  М.</c:v>
                </c:pt>
                <c:pt idx="1">
                  <c:v>Александр П.</c:v>
                </c:pt>
                <c:pt idx="2">
                  <c:v>Оксана С.</c:v>
                </c:pt>
                <c:pt idx="3">
                  <c:v>Кирилл Б.</c:v>
                </c:pt>
                <c:pt idx="4">
                  <c:v>Дмитрий А.</c:v>
                </c:pt>
                <c:pt idx="5">
                  <c:v>Сергей Р.</c:v>
                </c:pt>
                <c:pt idx="6">
                  <c:v>Михаил Т.</c:v>
                </c:pt>
                <c:pt idx="7">
                  <c:v>Дмитрий В.</c:v>
                </c:pt>
                <c:pt idx="8">
                  <c:v>Светлана О.</c:v>
                </c:pt>
                <c:pt idx="9">
                  <c:v>Лина Ч.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35</c:v>
                </c:pt>
                <c:pt idx="1">
                  <c:v>39</c:v>
                </c:pt>
                <c:pt idx="2">
                  <c:v>38</c:v>
                </c:pt>
                <c:pt idx="3">
                  <c:v>41</c:v>
                </c:pt>
                <c:pt idx="4">
                  <c:v>40</c:v>
                </c:pt>
                <c:pt idx="5">
                  <c:v>33</c:v>
                </c:pt>
                <c:pt idx="6">
                  <c:v>41</c:v>
                </c:pt>
                <c:pt idx="7">
                  <c:v>38</c:v>
                </c:pt>
                <c:pt idx="8">
                  <c:v>35</c:v>
                </c:pt>
                <c:pt idx="9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86-403D-87E0-494AD034A4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специальные представления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Мария  М.</c:v>
                </c:pt>
                <c:pt idx="1">
                  <c:v>Александр П.</c:v>
                </c:pt>
                <c:pt idx="2">
                  <c:v>Оксана С.</c:v>
                </c:pt>
                <c:pt idx="3">
                  <c:v>Кирилл Б.</c:v>
                </c:pt>
                <c:pt idx="4">
                  <c:v>Дмитрий А.</c:v>
                </c:pt>
                <c:pt idx="5">
                  <c:v>Сергей Р.</c:v>
                </c:pt>
                <c:pt idx="6">
                  <c:v>Михаил Т.</c:v>
                </c:pt>
                <c:pt idx="7">
                  <c:v>Дмитрий В.</c:v>
                </c:pt>
                <c:pt idx="8">
                  <c:v>Светлана О.</c:v>
                </c:pt>
                <c:pt idx="9">
                  <c:v>Лина Ч.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34</c:v>
                </c:pt>
                <c:pt idx="1">
                  <c:v>38</c:v>
                </c:pt>
                <c:pt idx="2">
                  <c:v>36</c:v>
                </c:pt>
                <c:pt idx="3">
                  <c:v>33</c:v>
                </c:pt>
                <c:pt idx="4">
                  <c:v>39</c:v>
                </c:pt>
                <c:pt idx="5">
                  <c:v>36</c:v>
                </c:pt>
                <c:pt idx="6">
                  <c:v>47</c:v>
                </c:pt>
                <c:pt idx="7">
                  <c:v>35</c:v>
                </c:pt>
                <c:pt idx="8">
                  <c:v>35</c:v>
                </c:pt>
                <c:pt idx="9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86-403D-87E0-494AD034A4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общие умения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Мария  М.</c:v>
                </c:pt>
                <c:pt idx="1">
                  <c:v>Александр П.</c:v>
                </c:pt>
                <c:pt idx="2">
                  <c:v>Оксана С.</c:v>
                </c:pt>
                <c:pt idx="3">
                  <c:v>Кирилл Б.</c:v>
                </c:pt>
                <c:pt idx="4">
                  <c:v>Дмитрий А.</c:v>
                </c:pt>
                <c:pt idx="5">
                  <c:v>Сергей Р.</c:v>
                </c:pt>
                <c:pt idx="6">
                  <c:v>Михаил Т.</c:v>
                </c:pt>
                <c:pt idx="7">
                  <c:v>Дмитрий В.</c:v>
                </c:pt>
                <c:pt idx="8">
                  <c:v>Светлана О.</c:v>
                </c:pt>
                <c:pt idx="9">
                  <c:v>Лина Ч.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  <c:pt idx="0">
                  <c:v>48</c:v>
                </c:pt>
                <c:pt idx="1">
                  <c:v>48</c:v>
                </c:pt>
                <c:pt idx="2">
                  <c:v>48</c:v>
                </c:pt>
                <c:pt idx="3">
                  <c:v>53</c:v>
                </c:pt>
                <c:pt idx="4">
                  <c:v>58</c:v>
                </c:pt>
                <c:pt idx="5">
                  <c:v>55</c:v>
                </c:pt>
                <c:pt idx="6">
                  <c:v>52</c:v>
                </c:pt>
                <c:pt idx="7">
                  <c:v>58</c:v>
                </c:pt>
                <c:pt idx="8">
                  <c:v>48</c:v>
                </c:pt>
                <c:pt idx="9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586-403D-87E0-494AD034A4C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специальные умения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Мария  М.</c:v>
                </c:pt>
                <c:pt idx="1">
                  <c:v>Александр П.</c:v>
                </c:pt>
                <c:pt idx="2">
                  <c:v>Оксана С.</c:v>
                </c:pt>
                <c:pt idx="3">
                  <c:v>Кирилл Б.</c:v>
                </c:pt>
                <c:pt idx="4">
                  <c:v>Дмитрий А.</c:v>
                </c:pt>
                <c:pt idx="5">
                  <c:v>Сергей Р.</c:v>
                </c:pt>
                <c:pt idx="6">
                  <c:v>Михаил Т.</c:v>
                </c:pt>
                <c:pt idx="7">
                  <c:v>Дмитрий В.</c:v>
                </c:pt>
                <c:pt idx="8">
                  <c:v>Светлана О.</c:v>
                </c:pt>
                <c:pt idx="9">
                  <c:v>Лина Ч.</c:v>
                </c:pt>
              </c:strCache>
            </c:strRef>
          </c:cat>
          <c:val>
            <c:numRef>
              <c:f>Лист1!$E$2:$E$11</c:f>
              <c:numCache>
                <c:formatCode>General</c:formatCode>
                <c:ptCount val="10"/>
                <c:pt idx="0">
                  <c:v>50</c:v>
                </c:pt>
                <c:pt idx="1">
                  <c:v>52</c:v>
                </c:pt>
                <c:pt idx="2">
                  <c:v>49</c:v>
                </c:pt>
                <c:pt idx="3">
                  <c:v>48</c:v>
                </c:pt>
                <c:pt idx="4">
                  <c:v>53</c:v>
                </c:pt>
                <c:pt idx="5">
                  <c:v>54</c:v>
                </c:pt>
                <c:pt idx="6">
                  <c:v>53</c:v>
                </c:pt>
                <c:pt idx="7">
                  <c:v>50</c:v>
                </c:pt>
                <c:pt idx="8">
                  <c:v>48</c:v>
                </c:pt>
                <c:pt idx="9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86-403D-87E0-494AD034A4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180808"/>
        <c:axId val="146181200"/>
      </c:barChart>
      <c:catAx>
        <c:axId val="14618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81200"/>
        <c:crosses val="autoZero"/>
        <c:auto val="1"/>
        <c:lblAlgn val="ctr"/>
        <c:lblOffset val="100"/>
        <c:noMultiLvlLbl val="0"/>
      </c:catAx>
      <c:valAx>
        <c:axId val="146181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80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1847851" y="1367474"/>
            <a:ext cx="7561263" cy="352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4525"/>
              </a:lnSpc>
            </a:pPr>
            <a:r>
              <a:rPr lang="ru-RU" altLang="ru-RU" sz="3600" b="1" dirty="0">
                <a:solidFill>
                  <a:srgbClr val="E15F29"/>
                </a:solidFill>
                <a:latin typeface="ALS Sector Regular" pitchFamily="50" charset="-52"/>
              </a:rPr>
              <a:t>Тема магистерской работы «Формирование жизненных компетенций у лиц с интеллектуальными нарушениями в процессе туристической деятельности»</a:t>
            </a: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6"/>
            <a:ext cx="2517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2" y="1493837"/>
            <a:ext cx="7558088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2499" y="246742"/>
            <a:ext cx="860515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a typeface="Times New Roman" panose="02020603050405020304" pitchFamily="18" charset="0"/>
              </a:rPr>
              <a:t>Выводы:</a:t>
            </a:r>
            <a:endParaRPr lang="ru-RU" sz="2000" b="1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Включение в туристическую деятельность лиц с интеллектуальными нарушениями способствует овладению ими комплексом социальных (жизненных) компетенций, необходимых для достижения основной цели современного образования ― введения в культуру, овладения ими социокультурным опытом. 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Каждый участник проекта получил свой личный опыт работы и совершил динамику развития относительно своего личностного развития. </a:t>
            </a:r>
            <a:endParaRPr lang="ru-RU" sz="2000" dirty="0"/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</a:rPr>
              <a:t>Воспитанниками успешно осуществлен перенос опыта, полученного в походных условиях, в повседневную жизнь, которая становится более насыщенной и интересной, то есть приводит к улучшению его «качества жизни», делает его жизнь более «независимой». </a:t>
            </a:r>
            <a:endParaRPr lang="ru-RU" sz="2000" dirty="0"/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проекте создает мотивацию для занятия деятельностью, которая в обычных, повседневных условиях, не является привлекательной для лиц с интеллектуальными нарушениями, но необходимой для жизни в условиях психоневрологических интернатов.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27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9028" y="928914"/>
            <a:ext cx="853439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Участие в туристско-краеведческой деятельности для лиц с интеллектуальными нарушениями есть многогранный процесс установления связей человека с миром (обусловленный как биологическими предпосылками, так и условиями вхождения в социальную среду), который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предполагает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социальное познание, социальное общение, овладение практическими навыками;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усвоение социальных функций, ролей, норм, прав и обязанностей;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активное переустройство окружающего природного и социального мира;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изменение и качественное преобразование самого человека, его всестороннее и гармоничное развитие; </a:t>
            </a: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реализацию изначально присущих человеку задатков и свойств в ходе взаимодействия с окружающим миром и целенаправленное освоение системы культурного опыта.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087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05" y="288730"/>
            <a:ext cx="3952380" cy="61544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682" y="114299"/>
            <a:ext cx="4176418" cy="650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41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66900" y="193864"/>
            <a:ext cx="9855200" cy="5934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проведенного нами исследования стало выявление, описание и анализ жизненных компетенций, формируемых у лиц с интеллектуальной недостаточностью в процессе туристической деятельности. </a:t>
            </a:r>
            <a:endParaRPr lang="ru-RU" sz="2400" dirty="0"/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 работы,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решение которых необходимо для достижения цели, являются: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понятийный аппарат, необходимый для раскрытия темы научной работы;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анализ имеющейся литературы по теме работы;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описать специфику формирования основных жизненных компетенций</a:t>
            </a:r>
            <a:r>
              <a:rPr lang="ru-RU" sz="2000" dirty="0"/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у лиц с интеллектуальной недостаточностью (умеренной умственной отсталостью);</a:t>
            </a: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предоставить научно-теоретическое обоснование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раскрыть практическую значимость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проекта;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проанализировать диагностический материал. </a:t>
            </a:r>
            <a:endParaRPr lang="ru-RU" sz="2000" dirty="0"/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156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0915" y="537029"/>
            <a:ext cx="815702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/>
              <a:t>Объект исследования </a:t>
            </a:r>
            <a:r>
              <a:rPr lang="ru-RU" sz="2400" b="1" dirty="0"/>
              <a:t>- </a:t>
            </a:r>
            <a:r>
              <a:rPr lang="ru-RU" sz="2400" dirty="0"/>
              <a:t>процесс формирования жизненных компетенций у лиц с интеллектуальной недостаточностью.</a:t>
            </a:r>
          </a:p>
          <a:p>
            <a:endParaRPr lang="ru-RU" sz="2400" b="1" dirty="0"/>
          </a:p>
          <a:p>
            <a:r>
              <a:rPr lang="ru-RU" sz="2400" b="1" u="sng" dirty="0"/>
              <a:t>Предмет исследования </a:t>
            </a:r>
            <a:r>
              <a:rPr lang="ru-RU" sz="2400" b="1" dirty="0"/>
              <a:t>– </a:t>
            </a:r>
            <a:r>
              <a:rPr lang="ru-RU" sz="2400" dirty="0"/>
              <a:t>формирование жизненных компетенций у лиц с интеллектуальной недостаточностью (умеренной умственной отсталостью) в процессе туристической деятельности.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2400" dirty="0">
              <a:latin typeface="+mj-lt"/>
              <a:ea typeface="Calibri" panose="020F0502020204030204" pitchFamily="34" charset="0"/>
            </a:endParaRPr>
          </a:p>
          <a:p>
            <a:r>
              <a:rPr lang="ru-RU" sz="2400" dirty="0">
                <a:latin typeface="+mj-lt"/>
                <a:ea typeface="Calibri" panose="020F0502020204030204" pitchFamily="34" charset="0"/>
              </a:rPr>
              <a:t>Исследование основывалось на следующей </a:t>
            </a:r>
            <a:r>
              <a:rPr lang="ru-RU" sz="2400" b="1" u="sng" dirty="0">
                <a:latin typeface="+mj-lt"/>
                <a:ea typeface="Calibri" panose="020F0502020204030204" pitchFamily="34" charset="0"/>
              </a:rPr>
              <a:t>гипотезе</a:t>
            </a:r>
            <a:r>
              <a:rPr lang="ru-RU" sz="2400" b="1" dirty="0">
                <a:latin typeface="+mj-lt"/>
                <a:ea typeface="Calibri" panose="020F0502020204030204" pitchFamily="34" charset="0"/>
              </a:rPr>
              <a:t>: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 включение лиц с интеллектуальными нарушениями (умеренной умственной отсталостью) в туристическую деятельность повышает уровень их жизненной компетентности и способствует их развитию как личности.</a:t>
            </a:r>
            <a:endParaRPr lang="ru-RU" sz="2400" dirty="0">
              <a:latin typeface="+mj-lt"/>
            </a:endParaRPr>
          </a:p>
          <a:p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20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4699" y="159657"/>
            <a:ext cx="8899071" cy="612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1800" algn="just">
              <a:spcAft>
                <a:spcPts val="1000"/>
              </a:spcAft>
            </a:pPr>
            <a:r>
              <a:rPr lang="ru-RU" sz="2400" b="1" dirty="0">
                <a:ea typeface="Calibri" panose="020F0502020204030204" pitchFamily="34" charset="0"/>
              </a:rPr>
              <a:t>База и методы исследования</a:t>
            </a:r>
            <a:endParaRPr lang="ru-RU" sz="2400" dirty="0"/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</a:rPr>
              <a:t>Базой для проведения исследования явился ГКУ Детский дом-интернат «Южное Бутово» (с </a:t>
            </a:r>
            <a:r>
              <a:rPr lang="ru-RU" sz="2400" dirty="0" smtClean="0">
                <a:ea typeface="Calibri" panose="020F0502020204030204" pitchFamily="34" charset="0"/>
              </a:rPr>
              <a:t>2020 </a:t>
            </a:r>
            <a:r>
              <a:rPr lang="ru-RU" sz="2400" dirty="0">
                <a:ea typeface="Calibri" panose="020F0502020204030204" pitchFamily="34" charset="0"/>
              </a:rPr>
              <a:t>года 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ГБУ 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</a:rPr>
              <a:t>Центр 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социальной поддержки и реабилитации детей-инвалидов «Роза ветров»</a:t>
            </a:r>
            <a:r>
              <a:rPr lang="ru-RU" sz="2400" b="1" dirty="0" smtClean="0">
                <a:ea typeface="Calibri" panose="020F0502020204030204" pitchFamily="34" charset="0"/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ru-RU" sz="2400" dirty="0">
                <a:ea typeface="Calibri" panose="020F0502020204030204" pitchFamily="34" charset="0"/>
              </a:rPr>
              <a:t>Департамента труда социальной защиты населения города Москвы, расположенный на территории муниципального образования Южное Бутово ЮЗАО города Москвы.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Уровень жизненной компетентности оценивался</a:t>
            </a:r>
            <a:r>
              <a:rPr lang="ru-RU" sz="2400" dirty="0">
                <a:ea typeface="Calibri" panose="020F0502020204030204" pitchFamily="34" charset="0"/>
              </a:rPr>
              <a:t>, с одной стороны, по </a:t>
            </a:r>
            <a:r>
              <a:rPr lang="ru-RU" sz="2400" dirty="0">
                <a:ea typeface="Times New Roman" panose="02020603050405020304" pitchFamily="18" charset="0"/>
              </a:rPr>
              <a:t>уровню </a:t>
            </a:r>
            <a:r>
              <a:rPr lang="ru-RU" sz="2400" dirty="0" err="1">
                <a:ea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ea typeface="Times New Roman" panose="02020603050405020304" pitchFamily="18" charset="0"/>
              </a:rPr>
              <a:t> представлений об окружающем мире и социально-значимых умений у лиц с интеллектуальными нарушениями, включенных в проект </a:t>
            </a:r>
            <a:r>
              <a:rPr lang="ru-RU" sz="2400" dirty="0" smtClean="0">
                <a:ea typeface="Times New Roman" panose="02020603050405020304" pitchFamily="18" charset="0"/>
              </a:rPr>
              <a:t>«</a:t>
            </a:r>
            <a:r>
              <a:rPr lang="ru-RU" sz="2400" dirty="0" err="1" smtClean="0">
                <a:ea typeface="Times New Roman" panose="02020603050405020304" pitchFamily="18" charset="0"/>
              </a:rPr>
              <a:t>Велегож</a:t>
            </a:r>
            <a:r>
              <a:rPr lang="ru-RU" sz="2400" dirty="0" smtClean="0">
                <a:ea typeface="Times New Roman" panose="02020603050405020304" pitchFamily="18" charset="0"/>
              </a:rPr>
              <a:t>. </a:t>
            </a:r>
            <a:r>
              <a:rPr lang="ru-RU" sz="2400" dirty="0" err="1" smtClean="0">
                <a:ea typeface="Times New Roman" panose="02020603050405020304" pitchFamily="18" charset="0"/>
              </a:rPr>
              <a:t>СоБытие</a:t>
            </a:r>
            <a:r>
              <a:rPr lang="ru-RU" sz="2400" dirty="0" smtClean="0">
                <a:ea typeface="Times New Roman" panose="02020603050405020304" pitchFamily="18" charset="0"/>
              </a:rPr>
              <a:t>.</a:t>
            </a:r>
            <a:r>
              <a:rPr lang="en-US" sz="2400" dirty="0" err="1" smtClean="0">
                <a:ea typeface="Times New Roman" panose="02020603050405020304" pitchFamily="18" charset="0"/>
              </a:rPr>
              <a:t>ru</a:t>
            </a:r>
            <a:r>
              <a:rPr lang="ru-RU" sz="2400" dirty="0" smtClean="0">
                <a:ea typeface="Times New Roman" panose="02020603050405020304" pitchFamily="18" charset="0"/>
              </a:rPr>
              <a:t>», </a:t>
            </a:r>
            <a:r>
              <a:rPr lang="ru-RU" sz="2400" dirty="0">
                <a:ea typeface="Times New Roman" panose="02020603050405020304" pitchFamily="18" charset="0"/>
              </a:rPr>
              <a:t>а с другой – по проявлению их личностных качеств (практической смекалки, проявлений воли и др.) в процессе участия в проекте.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38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1742" y="319315"/>
            <a:ext cx="869043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Время и участники </a:t>
            </a:r>
          </a:p>
          <a:p>
            <a:pPr lvl="0" indent="450215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эмпирического исследования предполагала осуществление его в течение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трех лет с 2012 по 2015 года.  </a:t>
            </a:r>
            <a:endParaRPr lang="ru-RU" sz="2400" b="1" dirty="0">
              <a:solidFill>
                <a:srgbClr val="FF0000"/>
              </a:solidFill>
            </a:endParaRPr>
          </a:p>
          <a:p>
            <a:pPr lvl="0" indent="450215" algn="just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проекте ««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Велегож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СоБытие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2012 участвовало более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70 лиц с интеллектуальными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нарушениями.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Покинули проект около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человек, что составляет 14% от всего состава участников проекта. 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Среди участников проекта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 человек (10,5% от общего числа участников проекта)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бывшие воспитанники детского дома-интерната «Южное Бутово». Свою туристическую деятельность они начали еще, являясь воспитанниками интерната, и продолжили ее в проекте. </a:t>
            </a:r>
            <a:endParaRPr lang="ru-RU" sz="2400" dirty="0"/>
          </a:p>
          <a:p>
            <a:pPr lvl="0" algn="just">
              <a:lnSpc>
                <a:spcPct val="150000"/>
              </a:lnSpc>
            </a:pP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550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9084179"/>
              </p:ext>
            </p:extLst>
          </p:nvPr>
        </p:nvGraphicFramePr>
        <p:xfrm>
          <a:off x="1590675" y="196850"/>
          <a:ext cx="4810125" cy="301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59301220"/>
              </p:ext>
            </p:extLst>
          </p:nvPr>
        </p:nvGraphicFramePr>
        <p:xfrm>
          <a:off x="6667501" y="196850"/>
          <a:ext cx="4838700" cy="286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22129057"/>
              </p:ext>
            </p:extLst>
          </p:nvPr>
        </p:nvGraphicFramePr>
        <p:xfrm>
          <a:off x="1181101" y="30607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00822942"/>
              </p:ext>
            </p:extLst>
          </p:nvPr>
        </p:nvGraphicFramePr>
        <p:xfrm>
          <a:off x="6553200" y="306070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4133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399" y="435430"/>
            <a:ext cx="9202057" cy="583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«Общих и специальных представлений и умений» составляет содержание жизненных компетенций воспитанников. Таких как: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интеграции;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самосовершенствования;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социального взаимодействия;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в общении;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компетенция познавательной деятельности;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компетенции деятельности.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r>
              <a:rPr lang="ru-RU" sz="2400" dirty="0">
                <a:latin typeface="Times New Roman" panose="02020603050405020304" pitchFamily="18" charset="0"/>
              </a:rPr>
              <a:t> Личностные результаты включают овладение воспитанниками социальными (жизненными) компетенциями, необходимыми для решения практико-ориентированных задач и обеспечивающими становление социальных отношений их в различных средах, </a:t>
            </a:r>
            <a:r>
              <a:rPr lang="ru-RU" sz="2400" dirty="0" err="1">
                <a:latin typeface="Times New Roman" panose="02020603050405020304" pitchFamily="18" charset="0"/>
              </a:rPr>
              <a:t>сформированность</a:t>
            </a:r>
            <a:r>
              <a:rPr lang="ru-RU" sz="2400" dirty="0">
                <a:latin typeface="Times New Roman" panose="02020603050405020304" pitchFamily="18" charset="0"/>
              </a:rPr>
              <a:t> мотивации к обучению и познанию.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422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312" y="446896"/>
            <a:ext cx="5073588" cy="3803446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364014" y="4327436"/>
            <a:ext cx="71228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Комментарии участников (ПНИ № 16): «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Велегож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лес, палатки, цветы, солнце. Хотим туда приехать на месяц! Можно? Там вся еда вкусная, особенно хлеб. </a:t>
            </a:r>
            <a:r>
              <a:rPr kumimoji="0" lang="ru-RU" altLang="ru-RU" b="0" i="0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хотим туда очень. Пригласите нас, пожалуйста».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8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851217177"/>
              </p:ext>
            </p:extLst>
          </p:nvPr>
        </p:nvGraphicFramePr>
        <p:xfrm>
          <a:off x="2625724" y="493712"/>
          <a:ext cx="7000875" cy="4446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839619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129</TotalTime>
  <Words>703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ALS Sector Regular</vt:lpstr>
      <vt:lpstr>Arial</vt:lpstr>
      <vt:lpstr>Calibri</vt:lpstr>
      <vt:lpstr>Century Gothic</vt:lpstr>
      <vt:lpstr>Symbol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Буланова Наталья</cp:lastModifiedBy>
  <cp:revision>18</cp:revision>
  <dcterms:created xsi:type="dcterms:W3CDTF">2016-05-14T13:20:09Z</dcterms:created>
  <dcterms:modified xsi:type="dcterms:W3CDTF">2023-10-30T13:12:53Z</dcterms:modified>
</cp:coreProperties>
</file>