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sldIdLst>
    <p:sldId id="256" r:id="rId2"/>
    <p:sldId id="278" r:id="rId3"/>
    <p:sldId id="283" r:id="rId4"/>
    <p:sldId id="257" r:id="rId5"/>
    <p:sldId id="260" r:id="rId6"/>
    <p:sldId id="261" r:id="rId7"/>
    <p:sldId id="262" r:id="rId8"/>
    <p:sldId id="263" r:id="rId9"/>
    <p:sldId id="275" r:id="rId10"/>
    <p:sldId id="279" r:id="rId11"/>
    <p:sldId id="280" r:id="rId12"/>
    <p:sldId id="276" r:id="rId13"/>
    <p:sldId id="281" r:id="rId14"/>
    <p:sldId id="272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441" autoAdjust="0"/>
  </p:normalViewPr>
  <p:slideViewPr>
    <p:cSldViewPr snapToGrid="0">
      <p:cViewPr varScale="1">
        <p:scale>
          <a:sx n="64" d="100"/>
          <a:sy n="64" d="100"/>
        </p:scale>
        <p:origin x="-48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63DC2-05EF-45C4-9D32-1291E12D49B0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ED8AE7-4C99-4637-808A-96399C663B81}">
      <dgm:prSet phldrT="[Текст]" custT="1"/>
      <dgm:spPr/>
      <dgm:t>
        <a:bodyPr/>
        <a:lstStyle/>
        <a:p>
          <a:r>
            <a:rPr lang="ru-RU" sz="2400" dirty="0" smtClean="0"/>
            <a:t>сформировать активную жизненную позицию </a:t>
          </a:r>
          <a:endParaRPr lang="ru-RU" sz="2400" dirty="0"/>
        </a:p>
      </dgm:t>
    </dgm:pt>
    <dgm:pt modelId="{FFD24838-B484-4CCB-90C8-A31895364585}" type="parTrans" cxnId="{FB8E68C4-FB6C-4C6C-A2EF-BDE910C61381}">
      <dgm:prSet/>
      <dgm:spPr/>
      <dgm:t>
        <a:bodyPr/>
        <a:lstStyle/>
        <a:p>
          <a:endParaRPr lang="ru-RU"/>
        </a:p>
      </dgm:t>
    </dgm:pt>
    <dgm:pt modelId="{9D3B486B-B359-4257-9313-6F3A7A0D01D7}" type="sibTrans" cxnId="{FB8E68C4-FB6C-4C6C-A2EF-BDE910C61381}">
      <dgm:prSet/>
      <dgm:spPr/>
      <dgm:t>
        <a:bodyPr/>
        <a:lstStyle/>
        <a:p>
          <a:endParaRPr lang="ru-RU"/>
        </a:p>
      </dgm:t>
    </dgm:pt>
    <dgm:pt modelId="{69488DD8-11E0-431C-A56E-517C0411FCB2}">
      <dgm:prSet phldrT="[Текст]" custT="1"/>
      <dgm:spPr/>
      <dgm:t>
        <a:bodyPr/>
        <a:lstStyle/>
        <a:p>
          <a:r>
            <a:rPr lang="ru-RU" sz="2400" dirty="0" smtClean="0"/>
            <a:t>сформировать навыки здорового образа жизни</a:t>
          </a:r>
          <a:endParaRPr lang="ru-RU" sz="2400" dirty="0"/>
        </a:p>
      </dgm:t>
    </dgm:pt>
    <dgm:pt modelId="{BD21B491-C4ED-49A4-8618-5360017EECD3}" type="parTrans" cxnId="{152F1E6F-C570-4762-AAB1-E03CB63587DE}">
      <dgm:prSet/>
      <dgm:spPr/>
      <dgm:t>
        <a:bodyPr/>
        <a:lstStyle/>
        <a:p>
          <a:endParaRPr lang="ru-RU"/>
        </a:p>
      </dgm:t>
    </dgm:pt>
    <dgm:pt modelId="{389E9A64-C21B-49A8-82C9-6D2F84B9BDF7}" type="sibTrans" cxnId="{152F1E6F-C570-4762-AAB1-E03CB63587DE}">
      <dgm:prSet/>
      <dgm:spPr/>
      <dgm:t>
        <a:bodyPr/>
        <a:lstStyle/>
        <a:p>
          <a:endParaRPr lang="ru-RU"/>
        </a:p>
      </dgm:t>
    </dgm:pt>
    <dgm:pt modelId="{5F695951-B56F-4296-B36B-228CE808AA34}">
      <dgm:prSet phldrT="[Текст]" custT="1"/>
      <dgm:spPr/>
      <dgm:t>
        <a:bodyPr/>
        <a:lstStyle/>
        <a:p>
          <a:r>
            <a:rPr lang="ru-RU" sz="2400" dirty="0" smtClean="0"/>
            <a:t>популяризация скандинавской ходьбы</a:t>
          </a:r>
          <a:endParaRPr lang="ru-RU" sz="2400" dirty="0"/>
        </a:p>
      </dgm:t>
    </dgm:pt>
    <dgm:pt modelId="{76F93A7B-2961-4AB6-9E5E-56AAFFE82FE6}" type="parTrans" cxnId="{449078A3-0855-4C1D-9BB1-3FB2F00F9B9A}">
      <dgm:prSet/>
      <dgm:spPr/>
      <dgm:t>
        <a:bodyPr/>
        <a:lstStyle/>
        <a:p>
          <a:endParaRPr lang="ru-RU"/>
        </a:p>
      </dgm:t>
    </dgm:pt>
    <dgm:pt modelId="{72AFA218-D90C-41B7-B119-B6D4D1FB88B5}" type="sibTrans" cxnId="{449078A3-0855-4C1D-9BB1-3FB2F00F9B9A}">
      <dgm:prSet/>
      <dgm:spPr/>
      <dgm:t>
        <a:bodyPr/>
        <a:lstStyle/>
        <a:p>
          <a:endParaRPr lang="ru-RU"/>
        </a:p>
      </dgm:t>
    </dgm:pt>
    <dgm:pt modelId="{CD1746D0-2A72-4EDF-9765-8ED204C00E32}">
      <dgm:prSet phldrT="[Текст]" custT="1"/>
      <dgm:spPr/>
      <dgm:t>
        <a:bodyPr/>
        <a:lstStyle/>
        <a:p>
          <a:r>
            <a:rPr lang="ru-RU" sz="2400" dirty="0" smtClean="0"/>
            <a:t>стимулировать расширение социальных связей</a:t>
          </a:r>
          <a:endParaRPr lang="ru-RU" sz="2400" dirty="0"/>
        </a:p>
      </dgm:t>
    </dgm:pt>
    <dgm:pt modelId="{B3816F6D-29D9-4501-B07C-F3C457994639}" type="parTrans" cxnId="{8DD710EC-FAFF-4662-9226-44A91EFF76EB}">
      <dgm:prSet/>
      <dgm:spPr/>
      <dgm:t>
        <a:bodyPr/>
        <a:lstStyle/>
        <a:p>
          <a:endParaRPr lang="ru-RU"/>
        </a:p>
      </dgm:t>
    </dgm:pt>
    <dgm:pt modelId="{368936B8-F90E-4F0D-81B0-ACEE2123AD0C}" type="sibTrans" cxnId="{8DD710EC-FAFF-4662-9226-44A91EFF76EB}">
      <dgm:prSet/>
      <dgm:spPr/>
      <dgm:t>
        <a:bodyPr/>
        <a:lstStyle/>
        <a:p>
          <a:endParaRPr lang="ru-RU"/>
        </a:p>
      </dgm:t>
    </dgm:pt>
    <dgm:pt modelId="{18DD7DFD-3E30-4987-BBE3-3AE0BF152A2B}">
      <dgm:prSet phldrT="[Текст]" custT="1"/>
      <dgm:spPr/>
      <dgm:t>
        <a:bodyPr/>
        <a:lstStyle/>
        <a:p>
          <a:r>
            <a:rPr lang="ru-RU" sz="2400" dirty="0" smtClean="0"/>
            <a:t>дать инструменты для самостоятельных тренировок, направленных на улучшение здоровья</a:t>
          </a:r>
          <a:endParaRPr lang="ru-RU" sz="2400" dirty="0"/>
        </a:p>
      </dgm:t>
    </dgm:pt>
    <dgm:pt modelId="{5433D0AD-FC0B-4CAE-ABE4-69A107132D44}" type="parTrans" cxnId="{01C09F46-D4C8-41C0-A560-ABB218135E07}">
      <dgm:prSet/>
      <dgm:spPr/>
      <dgm:t>
        <a:bodyPr/>
        <a:lstStyle/>
        <a:p>
          <a:endParaRPr lang="ru-RU"/>
        </a:p>
      </dgm:t>
    </dgm:pt>
    <dgm:pt modelId="{C35DD770-1988-40A6-81E0-0D0E43A1CF31}" type="sibTrans" cxnId="{01C09F46-D4C8-41C0-A560-ABB218135E07}">
      <dgm:prSet/>
      <dgm:spPr/>
      <dgm:t>
        <a:bodyPr/>
        <a:lstStyle/>
        <a:p>
          <a:endParaRPr lang="ru-RU"/>
        </a:p>
      </dgm:t>
    </dgm:pt>
    <dgm:pt modelId="{9756A0B1-D45B-4ED4-B420-1B83D5C7065C}" type="pres">
      <dgm:prSet presAssocID="{DC563DC2-05EF-45C4-9D32-1291E12D49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12134B-E508-4294-B116-F58BA0EEA0F1}" type="pres">
      <dgm:prSet presAssocID="{A7ED8AE7-4C99-4637-808A-96399C663B81}" presName="parentLin" presStyleCnt="0"/>
      <dgm:spPr/>
    </dgm:pt>
    <dgm:pt modelId="{E33FC300-FA7D-4548-9084-1CFB50214115}" type="pres">
      <dgm:prSet presAssocID="{A7ED8AE7-4C99-4637-808A-96399C663B8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07C6E72-BB9A-40FD-B82D-377689BA76FB}" type="pres">
      <dgm:prSet presAssocID="{A7ED8AE7-4C99-4637-808A-96399C663B81}" presName="parentText" presStyleLbl="node1" presStyleIdx="0" presStyleCnt="5" custScaleX="153984" custScaleY="140568" custLinFactNeighborX="-48113" custLinFactNeighborY="128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6D95D-B99F-4CAC-9274-1496145834F4}" type="pres">
      <dgm:prSet presAssocID="{A7ED8AE7-4C99-4637-808A-96399C663B81}" presName="negativeSpace" presStyleCnt="0"/>
      <dgm:spPr/>
    </dgm:pt>
    <dgm:pt modelId="{63753155-5140-44FA-B8F0-89E3931F066D}" type="pres">
      <dgm:prSet presAssocID="{A7ED8AE7-4C99-4637-808A-96399C663B81}" presName="childText" presStyleLbl="conFgAcc1" presStyleIdx="0" presStyleCnt="5">
        <dgm:presLayoutVars>
          <dgm:bulletEnabled val="1"/>
        </dgm:presLayoutVars>
      </dgm:prSet>
      <dgm:spPr/>
    </dgm:pt>
    <dgm:pt modelId="{6FFE58B6-D69D-46C5-BD2A-0849A28F35A2}" type="pres">
      <dgm:prSet presAssocID="{9D3B486B-B359-4257-9313-6F3A7A0D01D7}" presName="spaceBetweenRectangles" presStyleCnt="0"/>
      <dgm:spPr/>
    </dgm:pt>
    <dgm:pt modelId="{96817F31-9351-44F6-9BA2-8B1029D5BCBC}" type="pres">
      <dgm:prSet presAssocID="{69488DD8-11E0-431C-A56E-517C0411FCB2}" presName="parentLin" presStyleCnt="0"/>
      <dgm:spPr/>
    </dgm:pt>
    <dgm:pt modelId="{EF5D1A0C-4A08-49EE-AEA3-B75242E6E985}" type="pres">
      <dgm:prSet presAssocID="{69488DD8-11E0-431C-A56E-517C0411FCB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542F885-80FB-414B-A811-A012C939C3D4}" type="pres">
      <dgm:prSet presAssocID="{69488DD8-11E0-431C-A56E-517C0411FCB2}" presName="parentText" presStyleLbl="node1" presStyleIdx="1" presStyleCnt="5" custScaleX="144580" custScaleY="162086" custLinFactNeighborX="-34698" custLinFactNeighborY="4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CE8C5-459F-41F3-8BAA-DFF6AD24CE37}" type="pres">
      <dgm:prSet presAssocID="{69488DD8-11E0-431C-A56E-517C0411FCB2}" presName="negativeSpace" presStyleCnt="0"/>
      <dgm:spPr/>
    </dgm:pt>
    <dgm:pt modelId="{9AC68FA5-21BC-454B-9741-BBC60AE57DE3}" type="pres">
      <dgm:prSet presAssocID="{69488DD8-11E0-431C-A56E-517C0411FCB2}" presName="childText" presStyleLbl="conFgAcc1" presStyleIdx="1" presStyleCnt="5">
        <dgm:presLayoutVars>
          <dgm:bulletEnabled val="1"/>
        </dgm:presLayoutVars>
      </dgm:prSet>
      <dgm:spPr/>
    </dgm:pt>
    <dgm:pt modelId="{C7628667-CF17-4162-BFF6-71FDF9AAA0B7}" type="pres">
      <dgm:prSet presAssocID="{389E9A64-C21B-49A8-82C9-6D2F84B9BDF7}" presName="spaceBetweenRectangles" presStyleCnt="0"/>
      <dgm:spPr/>
    </dgm:pt>
    <dgm:pt modelId="{29916C68-FC07-4678-8BAA-ED88AA4ACC85}" type="pres">
      <dgm:prSet presAssocID="{5F695951-B56F-4296-B36B-228CE808AA34}" presName="parentLin" presStyleCnt="0"/>
      <dgm:spPr/>
    </dgm:pt>
    <dgm:pt modelId="{C677C00B-6F90-4F46-A0A9-54CD40ED6B62}" type="pres">
      <dgm:prSet presAssocID="{5F695951-B56F-4296-B36B-228CE808AA3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049B574-0915-4D93-9684-C10C706E43E8}" type="pres">
      <dgm:prSet presAssocID="{5F695951-B56F-4296-B36B-228CE808AA34}" presName="parentText" presStyleLbl="node1" presStyleIdx="2" presStyleCnt="5" custScaleX="142857" custScaleY="166943" custLinFactNeighborX="-60787" custLinFactNeighborY="103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0248A-13F1-411F-BADB-F343EDF22622}" type="pres">
      <dgm:prSet presAssocID="{5F695951-B56F-4296-B36B-228CE808AA34}" presName="negativeSpace" presStyleCnt="0"/>
      <dgm:spPr/>
    </dgm:pt>
    <dgm:pt modelId="{024FB388-E579-4D3B-9667-139F60882D16}" type="pres">
      <dgm:prSet presAssocID="{5F695951-B56F-4296-B36B-228CE808AA34}" presName="childText" presStyleLbl="conFgAcc1" presStyleIdx="2" presStyleCnt="5">
        <dgm:presLayoutVars>
          <dgm:bulletEnabled val="1"/>
        </dgm:presLayoutVars>
      </dgm:prSet>
      <dgm:spPr/>
    </dgm:pt>
    <dgm:pt modelId="{FE472B65-6A1A-4900-83E6-D22929EE5344}" type="pres">
      <dgm:prSet presAssocID="{72AFA218-D90C-41B7-B119-B6D4D1FB88B5}" presName="spaceBetweenRectangles" presStyleCnt="0"/>
      <dgm:spPr/>
    </dgm:pt>
    <dgm:pt modelId="{EAD959A7-4862-49E5-8B82-73E9EEA4A369}" type="pres">
      <dgm:prSet presAssocID="{CD1746D0-2A72-4EDF-9765-8ED204C00E32}" presName="parentLin" presStyleCnt="0"/>
      <dgm:spPr/>
    </dgm:pt>
    <dgm:pt modelId="{FE162850-0D82-4ADF-9518-9B19E5C63869}" type="pres">
      <dgm:prSet presAssocID="{CD1746D0-2A72-4EDF-9765-8ED204C00E3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5AFCA9A-43E7-457A-B361-FDD5E6BB9A04}" type="pres">
      <dgm:prSet presAssocID="{CD1746D0-2A72-4EDF-9765-8ED204C00E32}" presName="parentText" presStyleLbl="node1" presStyleIdx="3" presStyleCnt="5" custScaleX="149426" custScaleY="173337" custLinFactNeighborX="-58534" custLinFactNeighborY="1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6B685-87C4-4512-9CC2-9BDB35AF87D6}" type="pres">
      <dgm:prSet presAssocID="{CD1746D0-2A72-4EDF-9765-8ED204C00E32}" presName="negativeSpace" presStyleCnt="0"/>
      <dgm:spPr/>
    </dgm:pt>
    <dgm:pt modelId="{B3FFF362-6804-4BEF-A5DB-DB7E5DFD6511}" type="pres">
      <dgm:prSet presAssocID="{CD1746D0-2A72-4EDF-9765-8ED204C00E32}" presName="childText" presStyleLbl="conFgAcc1" presStyleIdx="3" presStyleCnt="5">
        <dgm:presLayoutVars>
          <dgm:bulletEnabled val="1"/>
        </dgm:presLayoutVars>
      </dgm:prSet>
      <dgm:spPr/>
    </dgm:pt>
    <dgm:pt modelId="{D4B74681-D996-4927-8BD7-1BA43ED1BF16}" type="pres">
      <dgm:prSet presAssocID="{368936B8-F90E-4F0D-81B0-ACEE2123AD0C}" presName="spaceBetweenRectangles" presStyleCnt="0"/>
      <dgm:spPr/>
    </dgm:pt>
    <dgm:pt modelId="{C0D5200F-0CDE-477D-B230-CE8BBFFA4FDD}" type="pres">
      <dgm:prSet presAssocID="{18DD7DFD-3E30-4987-BBE3-3AE0BF152A2B}" presName="parentLin" presStyleCnt="0"/>
      <dgm:spPr/>
    </dgm:pt>
    <dgm:pt modelId="{1796B77D-AE26-4DC3-9773-98E404DF26DC}" type="pres">
      <dgm:prSet presAssocID="{18DD7DFD-3E30-4987-BBE3-3AE0BF152A2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EBC7991-B2FA-43CC-8A0B-479C569AFA48}" type="pres">
      <dgm:prSet presAssocID="{18DD7DFD-3E30-4987-BBE3-3AE0BF152A2B}" presName="parentText" presStyleLbl="node1" presStyleIdx="4" presStyleCnt="5" custScaleX="146528" custScaleY="232681" custLinFactNeighborX="-55204" custLinFactNeighborY="6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674C0-CC46-4560-9981-30BD0AA8CC4D}" type="pres">
      <dgm:prSet presAssocID="{18DD7DFD-3E30-4987-BBE3-3AE0BF152A2B}" presName="negativeSpace" presStyleCnt="0"/>
      <dgm:spPr/>
    </dgm:pt>
    <dgm:pt modelId="{3C39FE73-4145-4D96-A703-298325378AF8}" type="pres">
      <dgm:prSet presAssocID="{18DD7DFD-3E30-4987-BBE3-3AE0BF152A2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49078A3-0855-4C1D-9BB1-3FB2F00F9B9A}" srcId="{DC563DC2-05EF-45C4-9D32-1291E12D49B0}" destId="{5F695951-B56F-4296-B36B-228CE808AA34}" srcOrd="2" destOrd="0" parTransId="{76F93A7B-2961-4AB6-9E5E-56AAFFE82FE6}" sibTransId="{72AFA218-D90C-41B7-B119-B6D4D1FB88B5}"/>
    <dgm:cxn modelId="{152F1E6F-C570-4762-AAB1-E03CB63587DE}" srcId="{DC563DC2-05EF-45C4-9D32-1291E12D49B0}" destId="{69488DD8-11E0-431C-A56E-517C0411FCB2}" srcOrd="1" destOrd="0" parTransId="{BD21B491-C4ED-49A4-8618-5360017EECD3}" sibTransId="{389E9A64-C21B-49A8-82C9-6D2F84B9BDF7}"/>
    <dgm:cxn modelId="{FB8E68C4-FB6C-4C6C-A2EF-BDE910C61381}" srcId="{DC563DC2-05EF-45C4-9D32-1291E12D49B0}" destId="{A7ED8AE7-4C99-4637-808A-96399C663B81}" srcOrd="0" destOrd="0" parTransId="{FFD24838-B484-4CCB-90C8-A31895364585}" sibTransId="{9D3B486B-B359-4257-9313-6F3A7A0D01D7}"/>
    <dgm:cxn modelId="{D690BA41-7066-4CB7-94A7-EB71189A60FA}" type="presOf" srcId="{A7ED8AE7-4C99-4637-808A-96399C663B81}" destId="{207C6E72-BB9A-40FD-B82D-377689BA76FB}" srcOrd="1" destOrd="0" presId="urn:microsoft.com/office/officeart/2005/8/layout/list1"/>
    <dgm:cxn modelId="{01C09F46-D4C8-41C0-A560-ABB218135E07}" srcId="{DC563DC2-05EF-45C4-9D32-1291E12D49B0}" destId="{18DD7DFD-3E30-4987-BBE3-3AE0BF152A2B}" srcOrd="4" destOrd="0" parTransId="{5433D0AD-FC0B-4CAE-ABE4-69A107132D44}" sibTransId="{C35DD770-1988-40A6-81E0-0D0E43A1CF31}"/>
    <dgm:cxn modelId="{8C3FC59F-A42A-4B90-823E-FE2E0C16FA8C}" type="presOf" srcId="{69488DD8-11E0-431C-A56E-517C0411FCB2}" destId="{C542F885-80FB-414B-A811-A012C939C3D4}" srcOrd="1" destOrd="0" presId="urn:microsoft.com/office/officeart/2005/8/layout/list1"/>
    <dgm:cxn modelId="{8DD710EC-FAFF-4662-9226-44A91EFF76EB}" srcId="{DC563DC2-05EF-45C4-9D32-1291E12D49B0}" destId="{CD1746D0-2A72-4EDF-9765-8ED204C00E32}" srcOrd="3" destOrd="0" parTransId="{B3816F6D-29D9-4501-B07C-F3C457994639}" sibTransId="{368936B8-F90E-4F0D-81B0-ACEE2123AD0C}"/>
    <dgm:cxn modelId="{90BCC622-06CA-4752-8752-66C96C829862}" type="presOf" srcId="{CD1746D0-2A72-4EDF-9765-8ED204C00E32}" destId="{FE162850-0D82-4ADF-9518-9B19E5C63869}" srcOrd="0" destOrd="0" presId="urn:microsoft.com/office/officeart/2005/8/layout/list1"/>
    <dgm:cxn modelId="{8C5B12D4-1929-4B93-8E6A-57EF581EA222}" type="presOf" srcId="{CD1746D0-2A72-4EDF-9765-8ED204C00E32}" destId="{C5AFCA9A-43E7-457A-B361-FDD5E6BB9A04}" srcOrd="1" destOrd="0" presId="urn:microsoft.com/office/officeart/2005/8/layout/list1"/>
    <dgm:cxn modelId="{2E93421B-13F9-48FF-AE33-32A13BFCD7C2}" type="presOf" srcId="{69488DD8-11E0-431C-A56E-517C0411FCB2}" destId="{EF5D1A0C-4A08-49EE-AEA3-B75242E6E985}" srcOrd="0" destOrd="0" presId="urn:microsoft.com/office/officeart/2005/8/layout/list1"/>
    <dgm:cxn modelId="{5DADF400-7324-41F7-8F68-0A80622076E2}" type="presOf" srcId="{A7ED8AE7-4C99-4637-808A-96399C663B81}" destId="{E33FC300-FA7D-4548-9084-1CFB50214115}" srcOrd="0" destOrd="0" presId="urn:microsoft.com/office/officeart/2005/8/layout/list1"/>
    <dgm:cxn modelId="{3FF101F7-ABAF-4B55-850C-5C69116AAF0E}" type="presOf" srcId="{DC563DC2-05EF-45C4-9D32-1291E12D49B0}" destId="{9756A0B1-D45B-4ED4-B420-1B83D5C7065C}" srcOrd="0" destOrd="0" presId="urn:microsoft.com/office/officeart/2005/8/layout/list1"/>
    <dgm:cxn modelId="{4326B78D-E887-4350-AD07-2BAF09B18163}" type="presOf" srcId="{18DD7DFD-3E30-4987-BBE3-3AE0BF152A2B}" destId="{1796B77D-AE26-4DC3-9773-98E404DF26DC}" srcOrd="0" destOrd="0" presId="urn:microsoft.com/office/officeart/2005/8/layout/list1"/>
    <dgm:cxn modelId="{B049786D-E6D3-4999-AF32-94A58D64ED25}" type="presOf" srcId="{5F695951-B56F-4296-B36B-228CE808AA34}" destId="{B049B574-0915-4D93-9684-C10C706E43E8}" srcOrd="1" destOrd="0" presId="urn:microsoft.com/office/officeart/2005/8/layout/list1"/>
    <dgm:cxn modelId="{DAEF922E-90DA-451A-8F08-3D1C76C15349}" type="presOf" srcId="{5F695951-B56F-4296-B36B-228CE808AA34}" destId="{C677C00B-6F90-4F46-A0A9-54CD40ED6B62}" srcOrd="0" destOrd="0" presId="urn:microsoft.com/office/officeart/2005/8/layout/list1"/>
    <dgm:cxn modelId="{A9003F8C-9176-44A7-8CD8-F18EFBC44102}" type="presOf" srcId="{18DD7DFD-3E30-4987-BBE3-3AE0BF152A2B}" destId="{4EBC7991-B2FA-43CC-8A0B-479C569AFA48}" srcOrd="1" destOrd="0" presId="urn:microsoft.com/office/officeart/2005/8/layout/list1"/>
    <dgm:cxn modelId="{BD1D3C1D-E75C-4160-B3FD-8A1ABB394794}" type="presParOf" srcId="{9756A0B1-D45B-4ED4-B420-1B83D5C7065C}" destId="{8C12134B-E508-4294-B116-F58BA0EEA0F1}" srcOrd="0" destOrd="0" presId="urn:microsoft.com/office/officeart/2005/8/layout/list1"/>
    <dgm:cxn modelId="{4240EF5D-9022-4919-B7E5-139AE01A2B05}" type="presParOf" srcId="{8C12134B-E508-4294-B116-F58BA0EEA0F1}" destId="{E33FC300-FA7D-4548-9084-1CFB50214115}" srcOrd="0" destOrd="0" presId="urn:microsoft.com/office/officeart/2005/8/layout/list1"/>
    <dgm:cxn modelId="{91047EF1-A6C8-4BFA-BF79-F08B5A747A3A}" type="presParOf" srcId="{8C12134B-E508-4294-B116-F58BA0EEA0F1}" destId="{207C6E72-BB9A-40FD-B82D-377689BA76FB}" srcOrd="1" destOrd="0" presId="urn:microsoft.com/office/officeart/2005/8/layout/list1"/>
    <dgm:cxn modelId="{E32F7D0A-1F91-4A8B-B7B7-4797E9CC7726}" type="presParOf" srcId="{9756A0B1-D45B-4ED4-B420-1B83D5C7065C}" destId="{2476D95D-B99F-4CAC-9274-1496145834F4}" srcOrd="1" destOrd="0" presId="urn:microsoft.com/office/officeart/2005/8/layout/list1"/>
    <dgm:cxn modelId="{274C997D-B817-4052-9D58-4527B45F9DE5}" type="presParOf" srcId="{9756A0B1-D45B-4ED4-B420-1B83D5C7065C}" destId="{63753155-5140-44FA-B8F0-89E3931F066D}" srcOrd="2" destOrd="0" presId="urn:microsoft.com/office/officeart/2005/8/layout/list1"/>
    <dgm:cxn modelId="{A72483D0-DAAD-45D1-BF73-C33789DC28B5}" type="presParOf" srcId="{9756A0B1-D45B-4ED4-B420-1B83D5C7065C}" destId="{6FFE58B6-D69D-46C5-BD2A-0849A28F35A2}" srcOrd="3" destOrd="0" presId="urn:microsoft.com/office/officeart/2005/8/layout/list1"/>
    <dgm:cxn modelId="{57CA5423-C196-45B7-ACD3-3B9FF9CBA5EB}" type="presParOf" srcId="{9756A0B1-D45B-4ED4-B420-1B83D5C7065C}" destId="{96817F31-9351-44F6-9BA2-8B1029D5BCBC}" srcOrd="4" destOrd="0" presId="urn:microsoft.com/office/officeart/2005/8/layout/list1"/>
    <dgm:cxn modelId="{83176562-6CAA-4C79-9409-E34679E4072D}" type="presParOf" srcId="{96817F31-9351-44F6-9BA2-8B1029D5BCBC}" destId="{EF5D1A0C-4A08-49EE-AEA3-B75242E6E985}" srcOrd="0" destOrd="0" presId="urn:microsoft.com/office/officeart/2005/8/layout/list1"/>
    <dgm:cxn modelId="{6B848307-5EC6-4FAE-B6D6-3B05F32A8092}" type="presParOf" srcId="{96817F31-9351-44F6-9BA2-8B1029D5BCBC}" destId="{C542F885-80FB-414B-A811-A012C939C3D4}" srcOrd="1" destOrd="0" presId="urn:microsoft.com/office/officeart/2005/8/layout/list1"/>
    <dgm:cxn modelId="{5211E670-D63A-4AFD-81EE-475615D523DE}" type="presParOf" srcId="{9756A0B1-D45B-4ED4-B420-1B83D5C7065C}" destId="{2F4CE8C5-459F-41F3-8BAA-DFF6AD24CE37}" srcOrd="5" destOrd="0" presId="urn:microsoft.com/office/officeart/2005/8/layout/list1"/>
    <dgm:cxn modelId="{1162BC01-4099-4555-AD4E-3773CB24C1DA}" type="presParOf" srcId="{9756A0B1-D45B-4ED4-B420-1B83D5C7065C}" destId="{9AC68FA5-21BC-454B-9741-BBC60AE57DE3}" srcOrd="6" destOrd="0" presId="urn:microsoft.com/office/officeart/2005/8/layout/list1"/>
    <dgm:cxn modelId="{F5583B0A-F68A-4110-B939-CD02B3909638}" type="presParOf" srcId="{9756A0B1-D45B-4ED4-B420-1B83D5C7065C}" destId="{C7628667-CF17-4162-BFF6-71FDF9AAA0B7}" srcOrd="7" destOrd="0" presId="urn:microsoft.com/office/officeart/2005/8/layout/list1"/>
    <dgm:cxn modelId="{E116C140-4EB2-46DA-A69D-E498A0E5A1F1}" type="presParOf" srcId="{9756A0B1-D45B-4ED4-B420-1B83D5C7065C}" destId="{29916C68-FC07-4678-8BAA-ED88AA4ACC85}" srcOrd="8" destOrd="0" presId="urn:microsoft.com/office/officeart/2005/8/layout/list1"/>
    <dgm:cxn modelId="{84904ADB-98BC-4853-B662-4DBF3560D3FE}" type="presParOf" srcId="{29916C68-FC07-4678-8BAA-ED88AA4ACC85}" destId="{C677C00B-6F90-4F46-A0A9-54CD40ED6B62}" srcOrd="0" destOrd="0" presId="urn:microsoft.com/office/officeart/2005/8/layout/list1"/>
    <dgm:cxn modelId="{133F24F7-86FB-42A8-B9D9-99B9A3B08E35}" type="presParOf" srcId="{29916C68-FC07-4678-8BAA-ED88AA4ACC85}" destId="{B049B574-0915-4D93-9684-C10C706E43E8}" srcOrd="1" destOrd="0" presId="urn:microsoft.com/office/officeart/2005/8/layout/list1"/>
    <dgm:cxn modelId="{C199E9FA-2066-4D67-85E9-462B1692F8A3}" type="presParOf" srcId="{9756A0B1-D45B-4ED4-B420-1B83D5C7065C}" destId="{7AA0248A-13F1-411F-BADB-F343EDF22622}" srcOrd="9" destOrd="0" presId="urn:microsoft.com/office/officeart/2005/8/layout/list1"/>
    <dgm:cxn modelId="{02B3C25C-2CE1-4A5E-AFA0-FB50B2562214}" type="presParOf" srcId="{9756A0B1-D45B-4ED4-B420-1B83D5C7065C}" destId="{024FB388-E579-4D3B-9667-139F60882D16}" srcOrd="10" destOrd="0" presId="urn:microsoft.com/office/officeart/2005/8/layout/list1"/>
    <dgm:cxn modelId="{70280452-ED54-4A2F-9B27-23962053D7DC}" type="presParOf" srcId="{9756A0B1-D45B-4ED4-B420-1B83D5C7065C}" destId="{FE472B65-6A1A-4900-83E6-D22929EE5344}" srcOrd="11" destOrd="0" presId="urn:microsoft.com/office/officeart/2005/8/layout/list1"/>
    <dgm:cxn modelId="{A752595E-B4DD-4635-A3C7-CD38234A9577}" type="presParOf" srcId="{9756A0B1-D45B-4ED4-B420-1B83D5C7065C}" destId="{EAD959A7-4862-49E5-8B82-73E9EEA4A369}" srcOrd="12" destOrd="0" presId="urn:microsoft.com/office/officeart/2005/8/layout/list1"/>
    <dgm:cxn modelId="{FB1CE498-4B2B-4A23-8916-902893D9B1DE}" type="presParOf" srcId="{EAD959A7-4862-49E5-8B82-73E9EEA4A369}" destId="{FE162850-0D82-4ADF-9518-9B19E5C63869}" srcOrd="0" destOrd="0" presId="urn:microsoft.com/office/officeart/2005/8/layout/list1"/>
    <dgm:cxn modelId="{74C534E9-375F-444C-9495-B436DB5EE0B7}" type="presParOf" srcId="{EAD959A7-4862-49E5-8B82-73E9EEA4A369}" destId="{C5AFCA9A-43E7-457A-B361-FDD5E6BB9A04}" srcOrd="1" destOrd="0" presId="urn:microsoft.com/office/officeart/2005/8/layout/list1"/>
    <dgm:cxn modelId="{27EF8A58-4BA4-48F0-94FE-24C074FBD5FE}" type="presParOf" srcId="{9756A0B1-D45B-4ED4-B420-1B83D5C7065C}" destId="{9156B685-87C4-4512-9CC2-9BDB35AF87D6}" srcOrd="13" destOrd="0" presId="urn:microsoft.com/office/officeart/2005/8/layout/list1"/>
    <dgm:cxn modelId="{0CB96DBF-0719-44FA-A278-5228ACFC547E}" type="presParOf" srcId="{9756A0B1-D45B-4ED4-B420-1B83D5C7065C}" destId="{B3FFF362-6804-4BEF-A5DB-DB7E5DFD6511}" srcOrd="14" destOrd="0" presId="urn:microsoft.com/office/officeart/2005/8/layout/list1"/>
    <dgm:cxn modelId="{BFB944EC-4540-4140-988A-A4C55D0AF835}" type="presParOf" srcId="{9756A0B1-D45B-4ED4-B420-1B83D5C7065C}" destId="{D4B74681-D996-4927-8BD7-1BA43ED1BF16}" srcOrd="15" destOrd="0" presId="urn:microsoft.com/office/officeart/2005/8/layout/list1"/>
    <dgm:cxn modelId="{FB5F2193-9057-4DC2-8B7B-C5A0323E5A91}" type="presParOf" srcId="{9756A0B1-D45B-4ED4-B420-1B83D5C7065C}" destId="{C0D5200F-0CDE-477D-B230-CE8BBFFA4FDD}" srcOrd="16" destOrd="0" presId="urn:microsoft.com/office/officeart/2005/8/layout/list1"/>
    <dgm:cxn modelId="{B1508489-701A-4799-8DFB-28AE18E44D19}" type="presParOf" srcId="{C0D5200F-0CDE-477D-B230-CE8BBFFA4FDD}" destId="{1796B77D-AE26-4DC3-9773-98E404DF26DC}" srcOrd="0" destOrd="0" presId="urn:microsoft.com/office/officeart/2005/8/layout/list1"/>
    <dgm:cxn modelId="{E3300852-7D96-4125-970E-1B4158E60F38}" type="presParOf" srcId="{C0D5200F-0CDE-477D-B230-CE8BBFFA4FDD}" destId="{4EBC7991-B2FA-43CC-8A0B-479C569AFA48}" srcOrd="1" destOrd="0" presId="urn:microsoft.com/office/officeart/2005/8/layout/list1"/>
    <dgm:cxn modelId="{79D6D75F-57B1-46BF-BAEA-AB5A801525C9}" type="presParOf" srcId="{9756A0B1-D45B-4ED4-B420-1B83D5C7065C}" destId="{289674C0-CC46-4560-9981-30BD0AA8CC4D}" srcOrd="17" destOrd="0" presId="urn:microsoft.com/office/officeart/2005/8/layout/list1"/>
    <dgm:cxn modelId="{D7B3824B-9565-486F-BB84-91541AEFDCAB}" type="presParOf" srcId="{9756A0B1-D45B-4ED4-B420-1B83D5C7065C}" destId="{3C39FE73-4145-4D96-A703-298325378AF8}" srcOrd="18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4BE92-E8A1-4BF6-871C-E8EFA5BDEC36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CE7BD-1744-4D12-881E-743983DEC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5-D398-46A9-AC36-DA61B83601E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FACAC0-25DB-4ACA-BC33-7D4FA5A33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5-D398-46A9-AC36-DA61B83601E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CAC0-25DB-4ACA-BC33-7D4FA5A3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7AFACAC0-25DB-4ACA-BC33-7D4FA5A33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5-D398-46A9-AC36-DA61B83601E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5-D398-46A9-AC36-DA61B83601E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7AFACAC0-25DB-4ACA-BC33-7D4FA5A33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5-D398-46A9-AC36-DA61B83601E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FACAC0-25DB-4ACA-BC33-7D4FA5A33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D6DF145-D398-46A9-AC36-DA61B83601E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CAC0-25DB-4ACA-BC33-7D4FA5A33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5-D398-46A9-AC36-DA61B83601E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7AFACAC0-25DB-4ACA-BC33-7D4FA5A33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5-D398-46A9-AC36-DA61B83601E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7AFACAC0-25DB-4ACA-BC33-7D4FA5A3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5-D398-46A9-AC36-DA61B83601E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FACAC0-25DB-4ACA-BC33-7D4FA5A33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FACAC0-25DB-4ACA-BC33-7D4FA5A33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145-D398-46A9-AC36-DA61B83601E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7AFACAC0-25DB-4ACA-BC33-7D4FA5A33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D6DF145-D398-46A9-AC36-DA61B83601E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6DF145-D398-46A9-AC36-DA61B83601E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FACAC0-25DB-4ACA-BC33-7D4FA5A33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9429" y="3295859"/>
            <a:ext cx="9244483" cy="2622619"/>
          </a:xfrm>
        </p:spPr>
        <p:txBody>
          <a:bodyPr>
            <a:normAutofit/>
          </a:bodyPr>
          <a:lstStyle/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784" y="507821"/>
            <a:ext cx="10070640" cy="1890995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СКАНДИНАВСКАЯ ХОДЬБА </a:t>
            </a:r>
            <a:r>
              <a:rPr lang="ru-RU" sz="6000" dirty="0" smtClean="0"/>
              <a:t>«Шире шаг»</a:t>
            </a:r>
            <a:endParaRPr lang="ru-RU" sz="6000" dirty="0"/>
          </a:p>
        </p:txBody>
      </p:sp>
      <p:pic>
        <p:nvPicPr>
          <p:cNvPr id="4" name="Рисунок 3" descr="1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75" y="2481943"/>
            <a:ext cx="8381505" cy="38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39" y="288890"/>
            <a:ext cx="11379200" cy="75895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Этапы реализации практики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039595" y="1484416"/>
            <a:ext cx="3883232" cy="46907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3 этап</a:t>
            </a:r>
            <a:r>
              <a:rPr lang="ru-RU" dirty="0" smtClean="0"/>
              <a:t> – количество участников увеличилось до </a:t>
            </a:r>
            <a:r>
              <a:rPr lang="ru-RU" b="1" dirty="0" smtClean="0"/>
              <a:t>55</a:t>
            </a:r>
            <a:r>
              <a:rPr lang="ru-RU" dirty="0" smtClean="0"/>
              <a:t>, гимнастические упражнения по времени увеличились до 20 минут, проводятся эстафеты, игры на свежем воздухе.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WhatsApp Image 2023-10-04 at 08.12.26.jpeg"/>
          <p:cNvPicPr>
            <a:picLocks noChangeAspect="1"/>
          </p:cNvPicPr>
          <p:nvPr/>
        </p:nvPicPr>
        <p:blipFill>
          <a:blip r:embed="rId2"/>
          <a:srcRect b="25370"/>
          <a:stretch>
            <a:fillRect/>
          </a:stretch>
        </p:blipFill>
        <p:spPr>
          <a:xfrm>
            <a:off x="205839" y="1083622"/>
            <a:ext cx="6147460" cy="3440877"/>
          </a:xfrm>
          <a:prstGeom prst="rect">
            <a:avLst/>
          </a:prstGeom>
        </p:spPr>
      </p:pic>
      <p:pic>
        <p:nvPicPr>
          <p:cNvPr id="9" name="Рисунок 8" descr="WhatsApp Image 2023-04-14 at 13.22.5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691" y="4132613"/>
            <a:ext cx="5486400" cy="229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39" y="288890"/>
            <a:ext cx="11379200" cy="75895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Этапы реализации практики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039595" y="1484416"/>
            <a:ext cx="3883232" cy="46907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4 этап</a:t>
            </a:r>
            <a:r>
              <a:rPr lang="ru-RU" dirty="0" smtClean="0"/>
              <a:t> – участники практики скандинавская ходьба увеличивается до 30 человек, многие из них принимает участие в различных акциях: Всероссийская акция «Шаги здоровья», «10000 шагов» и других спортивных мероприятиях.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WhatsApp Image 2023-03-10 at 20.53.3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362692"/>
            <a:ext cx="7433953" cy="4984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83874" y="285008"/>
            <a:ext cx="7382931" cy="29332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Участие Граждан пожилого  возраста</a:t>
            </a:r>
            <a:r>
              <a:rPr lang="ru-RU" b="1" dirty="0" smtClean="0"/>
              <a:t> в скандинавской ходьбе</a:t>
            </a:r>
            <a:r>
              <a:rPr lang="ru-RU" dirty="0" smtClean="0"/>
              <a:t> пробуждает в них желание узнавать как можно больше теоретических знаний, чтобы увеличить свои познания в области активного долголетия. Многие из них проходят обучение в ШПВ или становятся членами клубов, созданных при Центре.  </a:t>
            </a:r>
          </a:p>
        </p:txBody>
      </p:sp>
      <p:pic>
        <p:nvPicPr>
          <p:cNvPr id="5" name="Рисунок 4" descr="WhatsApp Image 2023-04-14 at 13.22.5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" y="332509"/>
            <a:ext cx="4476997" cy="2695699"/>
          </a:xfrm>
          <a:prstGeom prst="rect">
            <a:avLst/>
          </a:prstGeom>
        </p:spPr>
      </p:pic>
      <p:pic>
        <p:nvPicPr>
          <p:cNvPr id="6" name="Рисунок 5" descr="WhatsApp Image 2023-04-14 at 13.22.55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556" y="3087584"/>
            <a:ext cx="5260769" cy="3218657"/>
          </a:xfrm>
          <a:prstGeom prst="rect">
            <a:avLst/>
          </a:prstGeom>
        </p:spPr>
      </p:pic>
      <p:pic>
        <p:nvPicPr>
          <p:cNvPr id="8" name="Рисунок 7" descr="IMG_20230913_1557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41" y="3146961"/>
            <a:ext cx="5696197" cy="317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20230920_110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8489" y="3859481"/>
            <a:ext cx="2842160" cy="213162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5740" y="285008"/>
            <a:ext cx="7976260" cy="5835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Систематические занятия </a:t>
            </a:r>
            <a:r>
              <a:rPr lang="ru-RU" dirty="0" smtClean="0"/>
              <a:t>скандинавской ходьбой формируют у граждан пожилого возраста и инвалидов привычку к ЗОЖ, вкус к активному образу жизни (в дальнейшем многие граждане  присоединяются к занятиям по теннису, шахматам, боулингу, </a:t>
            </a:r>
            <a:r>
              <a:rPr lang="ru-RU" dirty="0" err="1" smtClean="0"/>
              <a:t>дартсу</a:t>
            </a:r>
            <a:r>
              <a:rPr lang="ru-RU" dirty="0" smtClean="0"/>
              <a:t> и другим видам спорта).</a:t>
            </a:r>
          </a:p>
        </p:txBody>
      </p:sp>
      <p:pic>
        <p:nvPicPr>
          <p:cNvPr id="8" name="Рисунок 7" descr="IMG_20230519_100032.jpg"/>
          <p:cNvPicPr>
            <a:picLocks noChangeAspect="1"/>
          </p:cNvPicPr>
          <p:nvPr/>
        </p:nvPicPr>
        <p:blipFill>
          <a:blip r:embed="rId3"/>
          <a:srcRect r="29524" b="22251"/>
          <a:stretch>
            <a:fillRect/>
          </a:stretch>
        </p:blipFill>
        <p:spPr>
          <a:xfrm>
            <a:off x="8538357" y="3360717"/>
            <a:ext cx="3491345" cy="2933204"/>
          </a:xfrm>
          <a:prstGeom prst="rect">
            <a:avLst/>
          </a:prstGeom>
        </p:spPr>
      </p:pic>
      <p:pic>
        <p:nvPicPr>
          <p:cNvPr id="5" name="Рисунок 4" descr="IMG_20230922_110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340" y="3503221"/>
            <a:ext cx="3487385" cy="2749135"/>
          </a:xfrm>
          <a:prstGeom prst="rect">
            <a:avLst/>
          </a:prstGeom>
        </p:spPr>
      </p:pic>
      <p:pic>
        <p:nvPicPr>
          <p:cNvPr id="6" name="Рисунок 5" descr="IMG_20230927_1734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71" y="187037"/>
            <a:ext cx="4089069" cy="3221181"/>
          </a:xfrm>
          <a:prstGeom prst="rect">
            <a:avLst/>
          </a:prstGeom>
        </p:spPr>
      </p:pic>
      <p:pic>
        <p:nvPicPr>
          <p:cNvPr id="7" name="Рисунок 6" descr="IMG-20230922-WA00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60915" y="3705101"/>
            <a:ext cx="3095501" cy="241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6481" y="0"/>
            <a:ext cx="10341311" cy="2123658"/>
          </a:xfrm>
          <a:prstGeom prst="rect">
            <a:avLst/>
          </a:prstGeom>
          <a:noFill/>
          <a:effectLst>
            <a:outerShdw dist="50800" dir="2040000" algn="ctr" rotWithShape="0">
              <a:srgbClr val="000000">
                <a:alpha val="95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Скандинавская ходьба – путь к здоровью!</a:t>
            </a:r>
            <a:endParaRPr lang="ru-RU" sz="66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 descr="1671757563_kartinkin-net-p-skandinavskaya-khodba-kartinki-instagram-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0" y="2244434"/>
            <a:ext cx="4631377" cy="43571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51418" y="2401463"/>
            <a:ext cx="51895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Каждый человек имеет большие </a:t>
            </a:r>
            <a:r>
              <a:rPr lang="ru-RU" sz="2400" b="1" dirty="0" smtClean="0"/>
              <a:t>возможности</a:t>
            </a:r>
            <a:r>
              <a:rPr lang="ru-RU" sz="2400" dirty="0" smtClean="0"/>
              <a:t> для укрепления и поддержания своего здоровья, для сохранения трудоспособности, физической активности и </a:t>
            </a:r>
            <a:r>
              <a:rPr lang="ru-RU" sz="2400" b="1" dirty="0" smtClean="0"/>
              <a:t>бодрости</a:t>
            </a:r>
            <a:r>
              <a:rPr lang="ru-RU" sz="2400" dirty="0" smtClean="0"/>
              <a:t> до глубокой старости. Данная практика способствует созданию благоприятных условий укрепление здоровья, повышения физической активности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814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234" y="1832256"/>
            <a:ext cx="11317045" cy="2554545"/>
          </a:xfrm>
          <a:prstGeom prst="rect">
            <a:avLst/>
          </a:prstGeom>
          <a:noFill/>
          <a:effectLst>
            <a:outerShdw dist="50800" dir="2040000" algn="ctr" rotWithShape="0">
              <a:srgbClr val="000000">
                <a:alpha val="95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0"/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</a:rPr>
              <a:t>Благодарю за внимание</a:t>
            </a:r>
            <a:endParaRPr lang="ru-RU" sz="8000" b="0" cap="none" spc="0" dirty="0">
              <a:ln w="0"/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4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2662" y="2876134"/>
            <a:ext cx="5646260" cy="2622619"/>
          </a:xfrm>
        </p:spPr>
        <p:txBody>
          <a:bodyPr>
            <a:normAutofit/>
          </a:bodyPr>
          <a:lstStyle/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6754" y="479686"/>
            <a:ext cx="7027247" cy="278856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Волонтер серебряного возраста,</a:t>
            </a:r>
            <a:br>
              <a:rPr lang="ru-RU" sz="2800" b="1" dirty="0" smtClean="0"/>
            </a:br>
            <a:r>
              <a:rPr lang="ru-RU" sz="2800" b="1" dirty="0" smtClean="0"/>
              <a:t>руководитель практики</a:t>
            </a:r>
            <a:br>
              <a:rPr lang="ru-RU" sz="2800" b="1" dirty="0" smtClean="0"/>
            </a:br>
            <a:r>
              <a:rPr lang="ru-RU" sz="2800" b="1" dirty="0" smtClean="0"/>
              <a:t>Скандинавская ходьба</a:t>
            </a:r>
            <a:br>
              <a:rPr lang="ru-RU" sz="2800" b="1" dirty="0" smtClean="0"/>
            </a:br>
            <a:r>
              <a:rPr lang="ru-RU" sz="2800" b="1" dirty="0" smtClean="0"/>
              <a:t> «Шире </a:t>
            </a:r>
            <a:r>
              <a:rPr lang="ru-RU" sz="2800" b="1" dirty="0" smtClean="0"/>
              <a:t>шаг</a:t>
            </a:r>
            <a:r>
              <a:rPr lang="ru-RU" sz="2800" b="1" dirty="0" smtClean="0"/>
              <a:t>»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10151" y="2967335"/>
            <a:ext cx="5201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/>
              <a:t>Остапчук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smtClean="0"/>
              <a:t>Татьяна Сергеевна</a:t>
            </a:r>
            <a:endParaRPr lang="ru-RU" sz="3600" dirty="0"/>
          </a:p>
        </p:txBody>
      </p:sp>
      <p:pic>
        <p:nvPicPr>
          <p:cNvPr id="7" name="Рисунок 6" descr="IMG-20231026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3" y="224853"/>
            <a:ext cx="4646639" cy="61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7652" y="3295859"/>
            <a:ext cx="5646260" cy="2622619"/>
          </a:xfrm>
        </p:spPr>
        <p:txBody>
          <a:bodyPr>
            <a:normAutofit/>
          </a:bodyPr>
          <a:lstStyle/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9036" y="224852"/>
            <a:ext cx="9875377" cy="249868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ГАУСО СО «КЦСОН «Малахит» Орджоникидзевского района города Екатеринбурга</a:t>
            </a:r>
            <a:r>
              <a:rPr lang="ru-RU" sz="2800" dirty="0" smtClean="0"/>
              <a:t>»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5" name="Рисунок 4" descr="WhatsApp Image 2023-10-04 at 08.14.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94" y="2617427"/>
            <a:ext cx="3129815" cy="32437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7658" y="2427689"/>
            <a:ext cx="50816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Куратор практики </a:t>
            </a:r>
          </a:p>
          <a:p>
            <a:pPr algn="ctr"/>
            <a:r>
              <a:rPr lang="ru-RU" sz="2400" b="1" dirty="0" smtClean="0"/>
              <a:t>Скандинавская ходьба</a:t>
            </a:r>
          </a:p>
          <a:p>
            <a:pPr algn="ctr"/>
            <a:r>
              <a:rPr lang="ru-RU" sz="2400" b="1" dirty="0" smtClean="0"/>
              <a:t>«Шире шаг»</a:t>
            </a:r>
            <a:endParaRPr lang="ru-RU" sz="2400" b="1" dirty="0" smtClean="0"/>
          </a:p>
          <a:p>
            <a:pPr algn="ctr"/>
            <a:r>
              <a:rPr lang="ru-RU" sz="2400" dirty="0" smtClean="0"/>
              <a:t>специалист по социальной работе отделения участковой социальной службы</a:t>
            </a:r>
          </a:p>
          <a:p>
            <a:pPr algn="ctr"/>
            <a:r>
              <a:rPr lang="ru-RU" sz="2400" dirty="0" err="1" smtClean="0"/>
              <a:t>Шерстнева</a:t>
            </a:r>
            <a:r>
              <a:rPr lang="ru-RU" sz="2400" dirty="0" smtClean="0"/>
              <a:t> Оксана Юрьевна</a:t>
            </a:r>
          </a:p>
          <a:p>
            <a:pPr algn="ctr"/>
            <a:r>
              <a:rPr lang="ru-RU" sz="2400" dirty="0" smtClean="0"/>
              <a:t>Руководитель практики</a:t>
            </a:r>
          </a:p>
          <a:p>
            <a:pPr algn="ctr"/>
            <a:r>
              <a:rPr lang="ru-RU" sz="2400" dirty="0" err="1" smtClean="0"/>
              <a:t>Остапчук</a:t>
            </a:r>
            <a:r>
              <a:rPr lang="ru-RU" sz="2400" dirty="0" smtClean="0"/>
              <a:t> Татьяна Петровна </a:t>
            </a:r>
            <a:endParaRPr lang="ru-RU" sz="2400" dirty="0"/>
          </a:p>
        </p:txBody>
      </p:sp>
      <p:pic>
        <p:nvPicPr>
          <p:cNvPr id="7" name="Рисунок 6" descr="IMG-20231026-WA0000.jpg"/>
          <p:cNvPicPr>
            <a:picLocks noChangeAspect="1"/>
          </p:cNvPicPr>
          <p:nvPr/>
        </p:nvPicPr>
        <p:blipFill>
          <a:blip r:embed="rId3"/>
          <a:srcRect l="38440" t="31475" b="18033"/>
          <a:stretch>
            <a:fillRect/>
          </a:stretch>
        </p:blipFill>
        <p:spPr>
          <a:xfrm>
            <a:off x="8769246" y="2473378"/>
            <a:ext cx="3166360" cy="32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Актуальность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1742" y="1306286"/>
            <a:ext cx="5707464" cy="5400989"/>
          </a:xfrm>
          <a:noFill/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7708" y="1657528"/>
            <a:ext cx="1171324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Одна из важнейших причин развития преждевременного старения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недостаточность мышечной деятельности. Вот почему эффективным средством борьбы за долгую и активную жизнь являются систематические, правильно организованные занятия физическими упражнениями, использование естественных сил природы с целью закаливания, организация рационального режима деятельности и отдыха.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Практика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является актуальной в решении задач создания условий развития, реализации потенциала человека, в основе которого лежит увеличение продолжительности жизни через вовлечение в спортивные и физические занятия. Это позволит сохранить и укрепить здоровье,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улучшить социальное и психологическое благополучие граждан пожилого возраста,  расширить  возможности их участия  в различных сферах общества.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4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466" y="564389"/>
            <a:ext cx="3885248" cy="991279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Цель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335298" y="1668026"/>
            <a:ext cx="4541854" cy="4129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</a:t>
            </a:r>
          </a:p>
          <a:p>
            <a:endParaRPr lang="ru-RU" sz="36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450774" y="1401288"/>
            <a:ext cx="6423907" cy="484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Создание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для граждан пожилого возраста благоприятной социальной атмосферы в обществе одно из самых важных и значимых задач.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Объединяя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людей пожилого возраста и поддерживая в них  стремление к полноценной социально-полезной деятельности, опираясь на их собственные ресурсы и желания, члены клуба стремятся пропагандировать здоровый образ жизни, сохранение физической формы, позволяющие долгие годы вести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активный образ жизни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овышается  индекс здоровья граждан пожилого возраста и инвалидов, формируется  потребность в ежедневной физической активности, а так же привлечение граждан к направлению «скандинавская ходьба»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остапчук.jpg"/>
          <p:cNvPicPr>
            <a:picLocks noChangeAspect="1"/>
          </p:cNvPicPr>
          <p:nvPr/>
        </p:nvPicPr>
        <p:blipFill>
          <a:blip r:embed="rId2"/>
          <a:srcRect t="6215"/>
          <a:stretch>
            <a:fillRect/>
          </a:stretch>
        </p:blipFill>
        <p:spPr>
          <a:xfrm>
            <a:off x="294161" y="1330036"/>
            <a:ext cx="4645974" cy="501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00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891" y="1"/>
            <a:ext cx="11200294" cy="101488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Задачи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946673"/>
          <a:ext cx="12192000" cy="591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454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896865" y="1470454"/>
            <a:ext cx="3052119" cy="4427928"/>
          </a:xfrm>
        </p:spPr>
        <p:txBody>
          <a:bodyPr>
            <a:normAutofit/>
          </a:bodyPr>
          <a:lstStyle/>
          <a:p>
            <a:pPr lvl="1"/>
            <a:endParaRPr lang="ru-RU" dirty="0" smtClean="0"/>
          </a:p>
          <a:p>
            <a:r>
              <a:rPr lang="ru-RU" dirty="0" smtClean="0"/>
              <a:t>граждане старшего возраста и  инвалиды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6976" y="209730"/>
            <a:ext cx="11595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Целевая аудитория</a:t>
            </a:r>
            <a:endParaRPr lang="ru-RU" dirty="0" smtClean="0"/>
          </a:p>
        </p:txBody>
      </p:sp>
      <p:pic>
        <p:nvPicPr>
          <p:cNvPr id="25602" name="Picture 2" descr="http://kurkino.ru/wp-content/uploads/2020/06/Zanyatiya-dlya-pozhilyh-v-TTSSO-22Tushino22-filial-Kurk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35470" y="-1354750"/>
            <a:ext cx="7348251" cy="11304000"/>
          </a:xfrm>
          <a:prstGeom prst="rect">
            <a:avLst/>
          </a:prstGeom>
          <a:noFill/>
        </p:spPr>
      </p:pic>
      <p:pic>
        <p:nvPicPr>
          <p:cNvPr id="9" name="Рисунок 8" descr="WhatsApp Image 2022-10-04 at 10.29.48.jpeg"/>
          <p:cNvPicPr>
            <a:picLocks noChangeAspect="1"/>
          </p:cNvPicPr>
          <p:nvPr/>
        </p:nvPicPr>
        <p:blipFill>
          <a:blip r:embed="rId3"/>
          <a:srcRect b="14595"/>
          <a:stretch>
            <a:fillRect/>
          </a:stretch>
        </p:blipFill>
        <p:spPr>
          <a:xfrm>
            <a:off x="259493" y="1433385"/>
            <a:ext cx="8377880" cy="500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9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344384"/>
            <a:ext cx="11508404" cy="134191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Территория внедрения практики</a:t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5" name="Содержимое 4" descr="IMG_20230519_09234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673" t="12765" b="5124"/>
          <a:stretch>
            <a:fillRect/>
          </a:stretch>
        </p:blipFill>
        <p:spPr>
          <a:xfrm>
            <a:off x="475014" y="2850078"/>
            <a:ext cx="5082638" cy="3526971"/>
          </a:xfrm>
        </p:spPr>
      </p:pic>
      <p:sp>
        <p:nvSpPr>
          <p:cNvPr id="7" name="TextBox 6"/>
          <p:cNvSpPr txBox="1"/>
          <p:nvPr/>
        </p:nvSpPr>
        <p:spPr>
          <a:xfrm>
            <a:off x="296883" y="1341912"/>
            <a:ext cx="10640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Орджоникидзевский район «Парк Победы»</a:t>
            </a:r>
          </a:p>
          <a:p>
            <a:pPr algn="ctr"/>
            <a:r>
              <a:rPr lang="ru-RU" sz="2800" b="1" dirty="0" smtClean="0"/>
              <a:t>понедельник, среда, пятница с 9.30</a:t>
            </a:r>
          </a:p>
          <a:p>
            <a:pPr algn="ctr"/>
            <a:r>
              <a:rPr lang="ru-RU" sz="2800" b="1" dirty="0" smtClean="0"/>
              <a:t>(ул. Кировоградская, 101)</a:t>
            </a:r>
            <a:endParaRPr lang="ru-RU" sz="2800" dirty="0"/>
          </a:p>
        </p:txBody>
      </p:sp>
      <p:pic>
        <p:nvPicPr>
          <p:cNvPr id="8" name="Рисунок 7" descr="WhatsApp Image 2023-10-04 at 08.12.26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996" y="2790701"/>
            <a:ext cx="5731822" cy="35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39" y="288890"/>
            <a:ext cx="11379200" cy="75895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Этапы реализации практики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04457" y="1555668"/>
            <a:ext cx="3883232" cy="4690754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1 этап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в занятиях принимала участие небольшая группа из 8 человек;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2 этап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количество участников увеличивается до 18 человек. К скандинавской ходьбе присоединены элементы гимнастики (пятиминутки)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WhatsApp Image 2023-04-14 at 13.22.57 (1).jpeg"/>
          <p:cNvPicPr>
            <a:picLocks noChangeAspect="1"/>
          </p:cNvPicPr>
          <p:nvPr/>
        </p:nvPicPr>
        <p:blipFill>
          <a:blip r:embed="rId2"/>
          <a:srcRect b="9264"/>
          <a:stretch>
            <a:fillRect/>
          </a:stretch>
        </p:blipFill>
        <p:spPr>
          <a:xfrm>
            <a:off x="333805" y="1425038"/>
            <a:ext cx="2561369" cy="4785755"/>
          </a:xfrm>
          <a:prstGeom prst="rect">
            <a:avLst/>
          </a:prstGeom>
        </p:spPr>
      </p:pic>
      <p:pic>
        <p:nvPicPr>
          <p:cNvPr id="7" name="Рисунок 6" descr="WhatsApp Image 2023-04-14 at 13.22.5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809" y="1876302"/>
            <a:ext cx="5130141" cy="3479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1000</TotalTime>
  <Words>454</Words>
  <Application>Microsoft Office PowerPoint</Application>
  <PresentationFormat>Произвольный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СКАНДИНАВСКАЯ ХОДЬБА «Шире шаг»</vt:lpstr>
      <vt:lpstr>            Волонтер серебряного возраста, руководитель практики Скандинавская ходьба  «Шире шаг» </vt:lpstr>
      <vt:lpstr>         ГАУСО СО «КЦСОН «Малахит» Орджоникидзевского района города Екатеринбурга» </vt:lpstr>
      <vt:lpstr>Актуальность</vt:lpstr>
      <vt:lpstr>Цель  </vt:lpstr>
      <vt:lpstr>Задачи</vt:lpstr>
      <vt:lpstr>Слайд 7</vt:lpstr>
      <vt:lpstr>     Территория внедрения практики </vt:lpstr>
      <vt:lpstr>Этапы реализации практики</vt:lpstr>
      <vt:lpstr>Этапы реализации практики</vt:lpstr>
      <vt:lpstr>Этапы реализации практики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 на тему  ИЗУЧЕНИЕ ВЗАИМОСВЯЗИ ЖИЗНЕННОЙ УДОВЛЕТВОРЕННОСТИ И ИЖДИВЕНЧЕСКИМИ УТАНОВКАМИ ПОЖИЛЫХ ЛЮДЕЙ</dc:title>
  <dc:creator>Григорий Делидов</dc:creator>
  <cp:lastModifiedBy>Надежда</cp:lastModifiedBy>
  <cp:revision>108</cp:revision>
  <dcterms:created xsi:type="dcterms:W3CDTF">2020-02-04T21:14:14Z</dcterms:created>
  <dcterms:modified xsi:type="dcterms:W3CDTF">2023-10-30T05:22:07Z</dcterms:modified>
</cp:coreProperties>
</file>