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70" r:id="rId4"/>
    <p:sldId id="271" r:id="rId5"/>
    <p:sldId id="272" r:id="rId6"/>
    <p:sldId id="267" r:id="rId7"/>
    <p:sldId id="266" r:id="rId8"/>
    <p:sldId id="258" r:id="rId9"/>
    <p:sldId id="259" r:id="rId10"/>
    <p:sldId id="265" r:id="rId11"/>
    <p:sldId id="260" r:id="rId12"/>
    <p:sldId id="261" r:id="rId13"/>
    <p:sldId id="257" r:id="rId14"/>
    <p:sldId id="273" r:id="rId15"/>
    <p:sldId id="26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IMG_4102.MOV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home/%D0%9B%D1%8D%D0%BF%20/IMG_4102.M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1989"/>
            <a:ext cx="6054072" cy="31502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4350" y="55892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Учитель начальных классов первой квалификационной категории</a:t>
            </a:r>
          </a:p>
          <a:p>
            <a:r>
              <a:rPr lang="ru-RU" b="1" dirty="0" smtClean="0"/>
              <a:t>Стехнович Анастасия Владимировна</a:t>
            </a:r>
          </a:p>
          <a:p>
            <a:r>
              <a:rPr lang="ru-RU" dirty="0" smtClean="0"/>
              <a:t>НРМОБУ «Сентябрьская СОШ»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8823" y="4876"/>
            <a:ext cx="86508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ЛЭПБУК 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«ПРАВИЛА И БЕЗОПАСНОСТЬ </a:t>
            </a:r>
          </a:p>
          <a:p>
            <a:pPr algn="ctr"/>
            <a:r>
              <a:rPr lang="ru-RU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ДОРОЖНОГО ДВИЖЕНИЯ»</a:t>
            </a:r>
            <a:endParaRPr lang="ru-RU" sz="4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258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6868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/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5. Знаешь ли ты сигналы регулировщика</a:t>
            </a:r>
            <a:r>
              <a:rPr lang="ru-RU" sz="48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sz="48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6. </a:t>
            </a:r>
            <a:r>
              <a:rPr lang="ru-RU" sz="48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Знаешь ли ты с</a:t>
            </a:r>
            <a:r>
              <a:rPr lang="ru-RU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игналы светофора</a:t>
            </a:r>
            <a:endParaRPr lang="ru-RU" sz="48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8" y="4260870"/>
            <a:ext cx="2695312" cy="2463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8" y="1596574"/>
            <a:ext cx="2664296" cy="2664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52172" y="1596574"/>
            <a:ext cx="4968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       Данный </a:t>
            </a:r>
            <a:r>
              <a:rPr lang="ru-RU" sz="2800" dirty="0">
                <a:latin typeface="Bahnschrift Condensed" panose="020B0502040204020203" pitchFamily="34" charset="0"/>
              </a:rPr>
              <a:t>раздел находится на </a:t>
            </a:r>
            <a:r>
              <a:rPr lang="ru-RU" sz="2800" dirty="0" smtClean="0">
                <a:latin typeface="Bahnschrift Condensed" panose="020B0502040204020203" pitchFamily="34" charset="0"/>
              </a:rPr>
              <a:t>третьей </a:t>
            </a:r>
            <a:r>
              <a:rPr lang="ru-RU" sz="2800" dirty="0">
                <a:latin typeface="Bahnschrift Condensed" panose="020B0502040204020203" pitchFamily="34" charset="0"/>
              </a:rPr>
              <a:t>странице центрального </a:t>
            </a:r>
            <a:r>
              <a:rPr lang="ru-RU" sz="2800" dirty="0" smtClean="0">
                <a:latin typeface="Bahnschrift Condensed" panose="020B0502040204020203" pitchFamily="34" charset="0"/>
              </a:rPr>
              <a:t>разворота. Представляет собой карточки с креплениями (клепками) и в желтой баночке карточки для крепления.</a:t>
            </a:r>
          </a:p>
          <a:p>
            <a:pPr algn="just"/>
            <a:r>
              <a:rPr lang="ru-RU" sz="2800" dirty="0" smtClean="0">
                <a:latin typeface="Bahnschrift Condensed" panose="020B0502040204020203" pitchFamily="34" charset="0"/>
              </a:rPr>
              <a:t>        Цель: </a:t>
            </a:r>
            <a:r>
              <a:rPr lang="ru-RU" sz="2800" dirty="0">
                <a:latin typeface="Bahnschrift Condensed" panose="020B0502040204020203" pitchFamily="34" charset="0"/>
              </a:rPr>
              <a:t>закрепить представления детей о назначении светофора и регулировщика, о их сигналах, развивать внимание, зрительное </a:t>
            </a:r>
            <a:r>
              <a:rPr lang="ru-RU" sz="2800" dirty="0" smtClean="0">
                <a:latin typeface="Bahnschrift Condensed" panose="020B0502040204020203" pitchFamily="34" charset="0"/>
              </a:rPr>
              <a:t>восприятие</a:t>
            </a:r>
            <a:r>
              <a:rPr lang="ru-RU" sz="2800" dirty="0">
                <a:latin typeface="Bahnschrift Condensed" panose="020B0502040204020203" pitchFamily="34" charset="0"/>
              </a:rPr>
              <a:t>.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500118" y="1994598"/>
            <a:ext cx="1279794" cy="7289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643427" y="1994598"/>
            <a:ext cx="2136485" cy="614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547664" y="1994598"/>
            <a:ext cx="2232248" cy="1659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6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7. Ребусы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65004"/>
            <a:ext cx="3096344" cy="3096344"/>
          </a:xfrm>
          <a:prstGeom prst="rect">
            <a:avLst/>
          </a:prstGeom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539552" y="1196752"/>
            <a:ext cx="80648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	</a:t>
            </a:r>
            <a:r>
              <a:rPr lang="ru-RU" sz="2800" dirty="0" smtClean="0">
                <a:latin typeface="Bahnschrift Condensed" panose="020B0502040204020203" pitchFamily="34" charset="0"/>
              </a:rPr>
              <a:t>Данный раздел находится </a:t>
            </a:r>
            <a:r>
              <a:rPr lang="ru-RU" sz="2800" dirty="0">
                <a:latin typeface="Bahnschrift Condensed" panose="020B0502040204020203" pitchFamily="34" charset="0"/>
              </a:rPr>
              <a:t>на третьей странице центрального </a:t>
            </a:r>
            <a:r>
              <a:rPr lang="ru-RU" sz="2800" dirty="0" smtClean="0">
                <a:latin typeface="Bahnschrift Condensed" panose="020B0502040204020203" pitchFamily="34" charset="0"/>
              </a:rPr>
              <a:t>разворота и представляет собой баночку красного цвета с карточками ребусами.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800" dirty="0" smtClean="0">
                <a:latin typeface="Bahnschrift Condensed" panose="020B0502040204020203" pitchFamily="34" charset="0"/>
              </a:rPr>
              <a:t>	Цель: активизировать мыслительную и познавательную деятельность.</a:t>
            </a:r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8"/>
          <a:stretch/>
        </p:blipFill>
        <p:spPr>
          <a:xfrm>
            <a:off x="6902360" y="3501009"/>
            <a:ext cx="131747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8. Загадки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40" y="3429566"/>
            <a:ext cx="3240360" cy="324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9" y="1212854"/>
            <a:ext cx="74919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hnschrift Condensed" panose="020B0502040204020203" pitchFamily="34" charset="0"/>
              </a:rPr>
              <a:t>        </a:t>
            </a:r>
            <a:r>
              <a:rPr lang="ru-RU" sz="2800" dirty="0" smtClean="0">
                <a:latin typeface="Bahnschrift Condensed" panose="020B0502040204020203" pitchFamily="34" charset="0"/>
              </a:rPr>
              <a:t>Данный </a:t>
            </a:r>
            <a:r>
              <a:rPr lang="ru-RU" sz="2800" dirty="0">
                <a:latin typeface="Bahnschrift Condensed" panose="020B0502040204020203" pitchFamily="34" charset="0"/>
              </a:rPr>
              <a:t>раздел находится на третьей странице центрального разворота и представляет собой баночку </a:t>
            </a:r>
            <a:r>
              <a:rPr lang="ru-RU" sz="2800" dirty="0" smtClean="0">
                <a:latin typeface="Bahnschrift Condensed" panose="020B0502040204020203" pitchFamily="34" charset="0"/>
              </a:rPr>
              <a:t>зеленого </a:t>
            </a:r>
            <a:r>
              <a:rPr lang="ru-RU" sz="2800" dirty="0">
                <a:latin typeface="Bahnschrift Condensed" panose="020B0502040204020203" pitchFamily="34" charset="0"/>
              </a:rPr>
              <a:t>цвета с карточками </a:t>
            </a:r>
            <a:r>
              <a:rPr lang="ru-RU" sz="2800" dirty="0" smtClean="0">
                <a:latin typeface="Bahnschrift Condensed" panose="020B0502040204020203" pitchFamily="34" charset="0"/>
              </a:rPr>
              <a:t>загадками.</a:t>
            </a:r>
            <a:endParaRPr lang="ru-RU" sz="2800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       Цель</a:t>
            </a:r>
            <a:r>
              <a:rPr lang="ru-RU" sz="2800" dirty="0">
                <a:latin typeface="Bahnschrift Condensed" panose="020B0502040204020203" pitchFamily="34" charset="0"/>
              </a:rPr>
              <a:t>: </a:t>
            </a:r>
            <a:r>
              <a:rPr lang="ru-RU" sz="2800" dirty="0" smtClean="0">
                <a:latin typeface="Bahnschrift Condensed" panose="020B0502040204020203" pitchFamily="34" charset="0"/>
              </a:rPr>
              <a:t>развивать умственные способности, быстроту реакции, смекалку.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8"/>
          <a:stretch/>
        </p:blipFill>
        <p:spPr>
          <a:xfrm>
            <a:off x="6660232" y="3459623"/>
            <a:ext cx="1398236" cy="32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9. Дорожная разметка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440866" cy="402804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03471" y="2420888"/>
            <a:ext cx="4248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Данный раздел находится на </a:t>
            </a:r>
            <a:r>
              <a:rPr lang="ru-RU" sz="2800" dirty="0" smtClean="0">
                <a:latin typeface="Bahnschrift Condensed" panose="020B0502040204020203" pitchFamily="34" charset="0"/>
              </a:rPr>
              <a:t>второй странице </a:t>
            </a:r>
            <a:r>
              <a:rPr lang="ru-RU" sz="2800" dirty="0">
                <a:latin typeface="Bahnschrift Condensed" panose="020B0502040204020203" pitchFamily="34" charset="0"/>
              </a:rPr>
              <a:t>центрального разворота и представляет собой </a:t>
            </a:r>
            <a:r>
              <a:rPr lang="ru-RU" sz="2800" dirty="0" smtClean="0">
                <a:latin typeface="Bahnschrift Condensed" panose="020B0502040204020203" pitchFamily="34" charset="0"/>
              </a:rPr>
              <a:t>два вида дороги с различной разметкой.</a:t>
            </a:r>
            <a:endParaRPr lang="ru-RU" sz="2800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       Цель:  изучить/закрепить </a:t>
            </a:r>
            <a:r>
              <a:rPr lang="ru-RU" sz="2800" dirty="0" smtClean="0">
                <a:latin typeface="Bahnschrift Condensed" panose="020B0502040204020203" pitchFamily="34" charset="0"/>
              </a:rPr>
              <a:t>виды  дорожной разметки.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35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10. Светофор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4124" y="1844824"/>
            <a:ext cx="59046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ahnschrift Condensed" panose="020B0502040204020203" pitchFamily="34" charset="0"/>
              </a:rPr>
              <a:t>           </a:t>
            </a:r>
            <a:r>
              <a:rPr lang="ru-RU" sz="2800" dirty="0" smtClean="0">
                <a:latin typeface="Bahnschrift Condensed" panose="020B0502040204020203" pitchFamily="34" charset="0"/>
              </a:rPr>
              <a:t>Данный </a:t>
            </a:r>
            <a:r>
              <a:rPr lang="ru-RU" sz="2800" dirty="0">
                <a:latin typeface="Bahnschrift Condensed" panose="020B0502040204020203" pitchFamily="34" charset="0"/>
              </a:rPr>
              <a:t>раздел находится на третьей странице центрального разворота и представляет собой </a:t>
            </a:r>
            <a:r>
              <a:rPr lang="ru-RU" sz="2800" dirty="0" smtClean="0">
                <a:latin typeface="Bahnschrift Condensed" panose="020B0502040204020203" pitchFamily="34" charset="0"/>
              </a:rPr>
              <a:t>три баночки со съемными крышками  (красный, желтый, зеленый).</a:t>
            </a:r>
            <a:endParaRPr lang="ru-RU" sz="2800" dirty="0">
              <a:latin typeface="Bahnschrift Condensed" panose="020B0502040204020203" pitchFamily="34" charset="0"/>
            </a:endParaRPr>
          </a:p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       Цель</a:t>
            </a:r>
            <a:r>
              <a:rPr lang="ru-RU" sz="2800" dirty="0">
                <a:latin typeface="Bahnschrift Condensed" panose="020B0502040204020203" pitchFamily="34" charset="0"/>
              </a:rPr>
              <a:t>: </a:t>
            </a:r>
            <a:r>
              <a:rPr lang="ru-RU" sz="2800" dirty="0">
                <a:latin typeface="Bahnschrift Condensed" panose="020B0502040204020203" pitchFamily="34" charset="0"/>
              </a:rPr>
              <a:t>закрепить представления детей о назначении светофора, о его сигналах, развивать внимание, зрительное </a:t>
            </a:r>
            <a:r>
              <a:rPr lang="ru-RU" sz="2800" dirty="0" smtClean="0">
                <a:latin typeface="Bahnschrift Condensed" panose="020B0502040204020203" pitchFamily="34" charset="0"/>
              </a:rPr>
              <a:t>восприятие.</a:t>
            </a:r>
            <a:endParaRPr lang="ru-RU" sz="2800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 r="4110"/>
          <a:stretch/>
        </p:blipFill>
        <p:spPr>
          <a:xfrm>
            <a:off x="319314" y="938162"/>
            <a:ext cx="2077522" cy="56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1743" y="842713"/>
            <a:ext cx="4656516" cy="349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5085184"/>
            <a:ext cx="7632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hlinkClick r:id="rId3" action="ppaction://hlinkfile"/>
              </a:rPr>
              <a:t>Для просмотра видео необходимо перейти по ссылке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9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hlinkClick r:id="rId2"/>
              </a:rPr>
              <a:t>Если предыдущее видео не открылось, можно посмотреть Видео в Облаке, перейдя по ссылке но  (качество записи теряется)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92494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Спасибо за внимание!</a:t>
            </a:r>
            <a:endParaRPr lang="ru-RU" sz="72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111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268760"/>
            <a:ext cx="7488832" cy="5184576"/>
          </a:xfrm>
        </p:spPr>
        <p:txBody>
          <a:bodyPr>
            <a:normAutofit fontScale="77500" lnSpcReduction="20000"/>
          </a:bodyPr>
          <a:lstStyle/>
          <a:p>
            <a:endParaRPr lang="ru-RU" sz="40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Формировать </a:t>
            </a:r>
            <a:r>
              <a:rPr lang="ru-RU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систему знаний, умений и навыков детей по правилам дорожного движения.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Повторить </a:t>
            </a:r>
            <a:r>
              <a:rPr lang="ru-RU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и закрепить знания о </a:t>
            </a: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светофорах, </a:t>
            </a:r>
            <a:r>
              <a:rPr lang="ru-RU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довести до детей важность сигналов светофора.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Знать </a:t>
            </a:r>
            <a:r>
              <a:rPr lang="ru-RU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и уметь классифицировать дорожные знаки: предупреждающие, запрещающие, предписывающие, знаки сервиса.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Развивать </a:t>
            </a:r>
            <a:r>
              <a:rPr lang="ru-RU" sz="4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наблюдательность, самостоятельность мышления, внимательность на дорогах</a:t>
            </a: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4000" b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Изучить виды транспорта.</a:t>
            </a:r>
            <a:endParaRPr lang="ru-RU" sz="40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8943" y="1268760"/>
            <a:ext cx="7812360" cy="5472608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ОБРАЗОВАТЕЛЬНЫЕ: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Познакомить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детей с правилами дорожного движения, строением улицы и дорожными знаками, предназначенными для водителей и пешеходов;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Научить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детей предвидеть опасное событие, уметь по возможности его избегать, а при необходимости действовать;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РАЗВИВАЮЩИЕ:</a:t>
            </a:r>
            <a:endParaRPr lang="ru-RU" sz="1800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Развивать осторожность, внимательность, самостоятельность, ответственность и осмотрительность на дороге;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Стимулировать познавательную активность, способствовать развитию коммуникативных навыков;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РЕЧЕВЫЕ:</a:t>
            </a:r>
            <a:endParaRPr lang="ru-RU" sz="1800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Способствовать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развитию речи детей, пополнению активного и пассивного словаря </a:t>
            </a: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детей;</a:t>
            </a:r>
            <a:endParaRPr lang="ru-RU" sz="1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Развивать связную речь;</a:t>
            </a:r>
          </a:p>
          <a:p>
            <a:r>
              <a:rPr lang="ru-RU" sz="1800" i="1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ВОСПИТАТЕЛЬНЫЕ:</a:t>
            </a:r>
            <a:endParaRPr lang="ru-RU" sz="1800" dirty="0" smtClean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Воспитывать навыки личной безопасности и чувство самосохранения;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Воспитывать чувство ответственности</a:t>
            </a:r>
            <a:r>
              <a:rPr lang="ru-RU" sz="1800" dirty="0" smtClean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9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ЦЕЛЕВАЯ АУДИТОРИЯ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Condensed" panose="020B0502040204020203" pitchFamily="34" charset="0"/>
              </a:rPr>
              <a:t>Данное пособие предназначено для  воспитанников старшей группы, а так же младших школьников.</a:t>
            </a:r>
          </a:p>
          <a:p>
            <a:pPr marL="0" indent="0" algn="ctr">
              <a:buNone/>
            </a:pPr>
            <a:endParaRPr lang="ru-RU" dirty="0" smtClean="0">
              <a:latin typeface="Bahnschrift Condensed" panose="020B0502040204020203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latin typeface="Bahnschrift Condensed" panose="020B0502040204020203" pitchFamily="34" charset="0"/>
              </a:rPr>
              <a:t>Вариативность дидактических игр позволяет использовать </a:t>
            </a:r>
            <a:r>
              <a:rPr lang="ru-RU" dirty="0" err="1" smtClean="0">
                <a:latin typeface="Bahnschrift Condensed" panose="020B0502040204020203" pitchFamily="34" charset="0"/>
              </a:rPr>
              <a:t>лэпбук</a:t>
            </a:r>
            <a:r>
              <a:rPr lang="ru-RU" dirty="0" smtClean="0">
                <a:latin typeface="Bahnschrift Condensed" panose="020B0502040204020203" pitchFamily="34" charset="0"/>
              </a:rPr>
              <a:t> в детском саду и школе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 ЛЭПБУКА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008" y="1556792"/>
            <a:ext cx="5842992" cy="511256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Раскраски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Картотека дидактических игр для учителя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Виды дорожных знаков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Виды транспорта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Знаешь ли ты сигналы регулировщика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>
                <a:latin typeface="Bahnschrift Condensed" panose="020B0502040204020203" pitchFamily="34" charset="0"/>
              </a:rPr>
              <a:t>Знаешь ли ты сигналы</a:t>
            </a:r>
            <a:r>
              <a:rPr lang="ru-RU" sz="3500" dirty="0" smtClean="0">
                <a:latin typeface="Bahnschrift Condensed" panose="020B0502040204020203" pitchFamily="34" charset="0"/>
              </a:rPr>
              <a:t> светофора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Ребусы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Загадки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Дорожная разметка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500" dirty="0" smtClean="0">
                <a:latin typeface="Bahnschrift Condensed" panose="020B0502040204020203" pitchFamily="34" charset="0"/>
              </a:rPr>
              <a:t>Светофор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2736063" cy="308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9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856"/>
            <a:ext cx="4762872" cy="128215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1. Раскраски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61048"/>
            <a:ext cx="5347261" cy="289531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096144"/>
            <a:ext cx="7643192" cy="2764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	Данный </a:t>
            </a:r>
            <a:r>
              <a:rPr lang="ru-RU" dirty="0">
                <a:latin typeface="Bahnschrift Condensed" panose="020B0502040204020203" pitchFamily="34" charset="0"/>
              </a:rPr>
              <a:t>раздел находится </a:t>
            </a:r>
            <a:r>
              <a:rPr lang="ru-RU" dirty="0" smtClean="0">
                <a:latin typeface="Bahnschrift Condensed" panose="020B0502040204020203" pitchFamily="34" charset="0"/>
              </a:rPr>
              <a:t>на первом развороте и </a:t>
            </a:r>
            <a:r>
              <a:rPr lang="ru-RU" dirty="0">
                <a:latin typeface="Bahnschrift Condensed" panose="020B0502040204020203" pitchFamily="34" charset="0"/>
              </a:rPr>
              <a:t>представляет </a:t>
            </a:r>
            <a:r>
              <a:rPr lang="ru-RU" dirty="0" smtClean="0">
                <a:latin typeface="Bahnschrift Condensed" panose="020B0502040204020203" pitchFamily="34" charset="0"/>
              </a:rPr>
              <a:t>кармашек с раскрасками </a:t>
            </a:r>
            <a:r>
              <a:rPr lang="ru-RU" dirty="0">
                <a:latin typeface="Bahnschrift Condensed" panose="020B0502040204020203" pitchFamily="34" charset="0"/>
              </a:rPr>
              <a:t>с изображением знаков ПДД.</a:t>
            </a:r>
          </a:p>
          <a:p>
            <a:pPr marL="0" indent="0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	Цель</a:t>
            </a:r>
            <a:r>
              <a:rPr lang="ru-RU" dirty="0">
                <a:latin typeface="Bahnschrift Condensed" panose="020B0502040204020203" pitchFamily="34" charset="0"/>
              </a:rPr>
              <a:t>: снижение уровня детского травматизма на дорогах, воспитание культуры поведения на дорогах.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691680" y="3573016"/>
            <a:ext cx="93610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9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44824"/>
            <a:ext cx="4276463" cy="476157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</a:br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2. Картотека дидактических игр для учителя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4644008" y="1628800"/>
            <a:ext cx="4320480" cy="5013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          Данный раздел находится на первой странице центрального разворота и представляет кармашек с подборкой игр по ПДД для воспитателя/учителя.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err="1" smtClean="0">
                <a:latin typeface="Bahnschrift Condensed" panose="020B0502040204020203" pitchFamily="34" charset="0"/>
              </a:rPr>
              <a:t>Автомульти</a:t>
            </a:r>
            <a:endParaRPr lang="ru-RU" dirty="0" smtClean="0">
              <a:latin typeface="Bahnschrift Condensed" panose="020B0502040204020203" pitchFamily="34" charset="0"/>
            </a:endParaRP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Вопросы и ответы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Игра в слова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Игра в мяч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Четвертый лишний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Да, нет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Подбери знак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Повороты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Веселый жезл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Это я, это я, это все мои друзья!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Ты – большой, я – маленький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Лабиринт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           Цель: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Расширение </a:t>
            </a:r>
            <a:r>
              <a:rPr lang="ru-RU" dirty="0">
                <a:latin typeface="Bahnschrift Condensed" panose="020B0502040204020203" pitchFamily="34" charset="0"/>
              </a:rPr>
              <a:t>словаря, развитие грамматически правильной связной речи</a:t>
            </a:r>
            <a:r>
              <a:rPr lang="ru-RU" dirty="0" smtClean="0">
                <a:latin typeface="Bahnschrift Condensed" panose="020B0502040204020203" pitchFamily="34" charset="0"/>
              </a:rPr>
              <a:t>. Развитие </a:t>
            </a:r>
            <a:r>
              <a:rPr lang="ru-RU" dirty="0">
                <a:latin typeface="Bahnschrift Condensed" panose="020B0502040204020203" pitchFamily="34" charset="0"/>
              </a:rPr>
              <a:t>коммуникативных навыков, навыков взаимодействия в </a:t>
            </a:r>
            <a:r>
              <a:rPr lang="ru-RU" dirty="0" smtClean="0">
                <a:latin typeface="Bahnschrift Condensed" panose="020B0502040204020203" pitchFamily="34" charset="0"/>
              </a:rPr>
              <a:t>группе</a:t>
            </a:r>
            <a:r>
              <a:rPr lang="ru-RU" dirty="0">
                <a:latin typeface="Bahnschrift Condensed" panose="020B0502040204020203" pitchFamily="34" charset="0"/>
              </a:rPr>
              <a:t>.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27784" y="1844824"/>
            <a:ext cx="2160240" cy="3024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3. Виды </a:t>
            </a:r>
            <a:r>
              <a:rPr lang="ru-RU" sz="54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дорожных </a:t>
            </a:r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знаков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066531"/>
            <a:ext cx="2664296" cy="266429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6" y="1124744"/>
            <a:ext cx="2576044" cy="286826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11760" y="1340768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бъект 5"/>
          <p:cNvSpPr txBox="1">
            <a:spLocks/>
          </p:cNvSpPr>
          <p:nvPr/>
        </p:nvSpPr>
        <p:spPr>
          <a:xfrm>
            <a:off x="3203848" y="1187980"/>
            <a:ext cx="5832648" cy="5670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          Данный раздел находится на первой странице центрального разворота и представляет 3 кармашка с подборкой дорожных знаков (36 карточек).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Предупреждающие знаки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Запрещающие знаки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Знаки особых предписаний, сервисные и предписывающие знаки</a:t>
            </a:r>
          </a:p>
          <a:p>
            <a:pPr marL="0" indent="0" algn="just">
              <a:buNone/>
            </a:pP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        Цель:</a:t>
            </a:r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dirty="0" smtClean="0">
                <a:latin typeface="Bahnschrift Condensed" panose="020B0502040204020203" pitchFamily="34" charset="0"/>
              </a:rPr>
              <a:t>изучить/закрепить </a:t>
            </a:r>
            <a:r>
              <a:rPr lang="ru-RU" dirty="0">
                <a:latin typeface="Bahnschrift Condensed" panose="020B0502040204020203" pitchFamily="34" charset="0"/>
              </a:rPr>
              <a:t>названия и назначение дорожных знаков</a:t>
            </a:r>
            <a:r>
              <a:rPr lang="ru-RU" dirty="0" smtClean="0">
                <a:latin typeface="Bahnschrift Condensed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Bahnschrift Condensed" panose="020B0502040204020203" pitchFamily="34" charset="0"/>
              </a:rPr>
              <a:t>Варианты игры: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«</a:t>
            </a:r>
            <a:r>
              <a:rPr lang="ru-RU" dirty="0">
                <a:latin typeface="Bahnschrift Condensed" panose="020B0502040204020203" pitchFamily="34" charset="0"/>
              </a:rPr>
              <a:t>Кто быстрее найдет свои знаки</a:t>
            </a:r>
            <a:r>
              <a:rPr lang="ru-RU" dirty="0" smtClean="0">
                <a:latin typeface="Bahnschrift Condensed" panose="020B0502040204020203" pitchFamily="34" charset="0"/>
              </a:rPr>
              <a:t>» (разделить класс на группы)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Распределить все знаки по группам (индивидуальное занятие)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Bahnschrift Condensed" panose="020B0502040204020203" pitchFamily="34" charset="0"/>
              </a:rPr>
              <a:t>Изучить значение определенного знака</a:t>
            </a:r>
          </a:p>
          <a:p>
            <a:pPr marL="514350" indent="-514350" algn="just">
              <a:buAutoNum type="arabicPeriod"/>
            </a:pPr>
            <a:endParaRPr lang="ru-RU" dirty="0" smtClean="0">
              <a:latin typeface="Bahnschrift Condensed" panose="020B0502040204020203" pitchFamily="34" charset="0"/>
            </a:endParaRPr>
          </a:p>
          <a:p>
            <a:pPr marL="514350" indent="-514350" algn="just">
              <a:buAutoNum type="arabicPeriod"/>
            </a:pPr>
            <a:endParaRPr lang="ru-RU" dirty="0" smtClean="0"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latin typeface="Bahnschrift Condensed" panose="020B0502040204020203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1340768"/>
            <a:ext cx="864096" cy="12181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564160" y="1340768"/>
            <a:ext cx="711696" cy="2125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4. Виды транспорта</a:t>
            </a:r>
            <a:endParaRPr lang="ru-RU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r="18210" b="2576"/>
          <a:stretch/>
        </p:blipFill>
        <p:spPr>
          <a:xfrm>
            <a:off x="226811" y="2708920"/>
            <a:ext cx="3697117" cy="3844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1103" y="1628800"/>
            <a:ext cx="495683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latin typeface="Bahnschrift Condensed" panose="020B0502040204020203" pitchFamily="34" charset="0"/>
              </a:rPr>
              <a:t>       </a:t>
            </a:r>
            <a:r>
              <a:rPr lang="ru-RU" sz="2400" dirty="0" smtClean="0">
                <a:latin typeface="Bahnschrift Condensed" panose="020B0502040204020203" pitchFamily="34" charset="0"/>
              </a:rPr>
              <a:t>Данный </a:t>
            </a:r>
            <a:r>
              <a:rPr lang="ru-RU" sz="2400" dirty="0">
                <a:latin typeface="Bahnschrift Condensed" panose="020B0502040204020203" pitchFamily="34" charset="0"/>
              </a:rPr>
              <a:t>раздел находится на </a:t>
            </a:r>
            <a:r>
              <a:rPr lang="ru-RU" sz="2400" dirty="0" smtClean="0">
                <a:latin typeface="Bahnschrift Condensed" panose="020B0502040204020203" pitchFamily="34" charset="0"/>
              </a:rPr>
              <a:t>второй </a:t>
            </a:r>
            <a:r>
              <a:rPr lang="ru-RU" sz="2400" dirty="0">
                <a:latin typeface="Bahnschrift Condensed" panose="020B0502040204020203" pitchFamily="34" charset="0"/>
              </a:rPr>
              <a:t>странице центрального </a:t>
            </a:r>
            <a:r>
              <a:rPr lang="ru-RU" sz="2400" dirty="0" smtClean="0">
                <a:latin typeface="Bahnschrift Condensed" panose="020B0502040204020203" pitchFamily="34" charset="0"/>
              </a:rPr>
              <a:t>разворота. Представляет собой пуговки на резинках с изображением различных видов транспорта (водный, наземный, воздушный). </a:t>
            </a:r>
          </a:p>
          <a:p>
            <a:pPr algn="just"/>
            <a:r>
              <a:rPr lang="ru-RU" sz="2400" dirty="0" smtClean="0">
                <a:latin typeface="Bahnschrift Condensed" panose="020B0502040204020203" pitchFamily="34" charset="0"/>
              </a:rPr>
              <a:t>        На желтом фоне расположены названия транспорта. Ребенку могут быть предложены следующие задания: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Bahnschrift Condensed" panose="020B0502040204020203" pitchFamily="34" charset="0"/>
              </a:rPr>
              <a:t>Распределить пуговки на 3 группы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Bahnschrift Condensed" panose="020B0502040204020203" pitchFamily="34" charset="0"/>
              </a:rPr>
              <a:t>Соединить пуговку с названием транспорта (для младших школьников)</a:t>
            </a:r>
          </a:p>
          <a:p>
            <a:pPr algn="just"/>
            <a:r>
              <a:rPr lang="ru-RU" sz="2400" dirty="0" smtClean="0">
                <a:latin typeface="Bahnschrift Condensed" panose="020B0502040204020203" pitchFamily="34" charset="0"/>
              </a:rPr>
              <a:t>        Цель: </a:t>
            </a:r>
            <a:r>
              <a:rPr lang="ru-RU" sz="2400" dirty="0">
                <a:latin typeface="Bahnschrift Condensed" panose="020B0502040204020203" pitchFamily="34" charset="0"/>
              </a:rPr>
              <a:t>закрепить представления детей о </a:t>
            </a:r>
            <a:r>
              <a:rPr lang="ru-RU" sz="2400" dirty="0" smtClean="0">
                <a:latin typeface="Bahnschrift Condensed" panose="020B0502040204020203" pitchFamily="34" charset="0"/>
              </a:rPr>
              <a:t>видах транспорта.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635896" y="2296147"/>
            <a:ext cx="315207" cy="17089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692554" y="3861048"/>
            <a:ext cx="1519406" cy="1523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8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640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ЦЕЛЬ:</vt:lpstr>
      <vt:lpstr>ЗАДАЧИ:</vt:lpstr>
      <vt:lpstr>ЦЕЛЕВАЯ АУДИТОРИЯ</vt:lpstr>
      <vt:lpstr>СОДЕРЖАНИЕ ЛЭПБУКА</vt:lpstr>
      <vt:lpstr>1. Раскраски</vt:lpstr>
      <vt:lpstr> 2. Картотека дидактических игр для учителя </vt:lpstr>
      <vt:lpstr>3. Виды дорожных знаков</vt:lpstr>
      <vt:lpstr>4. Виды транспорта</vt:lpstr>
      <vt:lpstr>5. Знаешь ли ты сигналы регулировщика 6. Знаешь ли ты сигналы светофора</vt:lpstr>
      <vt:lpstr>7. Ребусы</vt:lpstr>
      <vt:lpstr>8. Загадки</vt:lpstr>
      <vt:lpstr>9. Дорожная разметка</vt:lpstr>
      <vt:lpstr>10. Светофор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 Стехнович</cp:lastModifiedBy>
  <cp:revision>21</cp:revision>
  <dcterms:created xsi:type="dcterms:W3CDTF">2020-02-09T07:32:59Z</dcterms:created>
  <dcterms:modified xsi:type="dcterms:W3CDTF">2020-02-09T12:27:47Z</dcterms:modified>
</cp:coreProperties>
</file>