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86" r:id="rId6"/>
    <p:sldId id="263" r:id="rId7"/>
    <p:sldId id="265" r:id="rId8"/>
    <p:sldId id="267" r:id="rId9"/>
    <p:sldId id="269" r:id="rId10"/>
    <p:sldId id="271" r:id="rId11"/>
    <p:sldId id="273" r:id="rId12"/>
    <p:sldId id="275" r:id="rId13"/>
    <p:sldId id="285" r:id="rId14"/>
    <p:sldId id="277" r:id="rId15"/>
    <p:sldId id="283" r:id="rId16"/>
  </p:sldIdLst>
  <p:sldSz cx="9144000" cy="5143500" type="screen16x9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CD0"/>
          </a:solidFill>
        </a:fill>
      </a:tcStyle>
    </a:wholeTbl>
    <a:band2H>
      <a:tcTxStyle/>
      <a:tcStyle>
        <a:tcBdr/>
        <a:fill>
          <a:solidFill>
            <a:srgbClr val="E6EE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CBD0"/>
          </a:solidFill>
        </a:fill>
      </a:tcStyle>
    </a:wholeTbl>
    <a:band2H>
      <a:tcTxStyle/>
      <a:tcStyle>
        <a:tcBdr/>
        <a:fill>
          <a:solidFill>
            <a:srgbClr val="FAE7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E7E8"/>
          </a:solidFill>
        </a:fill>
      </a:tcStyle>
    </a:wholeTbl>
    <a:band2H>
      <a:tcTxStyle/>
      <a:tcStyle>
        <a:tcBdr/>
        <a:fill>
          <a:solidFill>
            <a:srgbClr val="F3F3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82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3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1pPr>
    <a:lvl2pPr indent="2286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2pPr>
    <a:lvl3pPr indent="4572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3pPr>
    <a:lvl4pPr indent="6858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4pPr>
    <a:lvl5pPr indent="9144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5pPr>
    <a:lvl6pPr indent="11430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6pPr>
    <a:lvl7pPr indent="13716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7pPr>
    <a:lvl8pPr indent="16002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8pPr>
    <a:lvl9pPr indent="1828800" defTabSz="178306" latinLnBrk="0">
      <a:lnSpc>
        <a:spcPct val="117999"/>
      </a:lnSpc>
      <a:defRPr sz="8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4" descr="Рисунок 4"/>
          <p:cNvPicPr>
            <a:picLocks noChangeAspect="1"/>
          </p:cNvPicPr>
          <p:nvPr/>
        </p:nvPicPr>
        <p:blipFill>
          <a:blip r:embed="rId2"/>
          <a:srcRect t="20134"/>
          <a:stretch>
            <a:fillRect/>
          </a:stretch>
        </p:blipFill>
        <p:spPr>
          <a:xfrm>
            <a:off x="0" y="1035585"/>
            <a:ext cx="9144000" cy="41079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2" cy="595314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 b="1"/>
            </a:lvl1pPr>
            <a:lvl2pPr marL="0" indent="0">
              <a:buClrTx/>
              <a:buSzTx/>
              <a:buNone/>
              <a:defRPr sz="1400" b="1"/>
            </a:lvl2pPr>
            <a:lvl3pPr marL="0" indent="0">
              <a:buClrTx/>
              <a:buSzTx/>
              <a:buNone/>
              <a:defRPr sz="1400" b="1"/>
            </a:lvl3pPr>
            <a:lvl4pPr marL="0" indent="0">
              <a:buClrTx/>
              <a:buSzTx/>
              <a:buNone/>
              <a:defRPr sz="1400" b="1"/>
            </a:lvl4pPr>
            <a:lvl5pPr marL="0" indent="0">
              <a:buClrTx/>
              <a:buSzTx/>
              <a:buNone/>
              <a:defRPr sz="1400" b="1"/>
            </a:lvl5pPr>
          </a:lstStyle>
          <a:p>
            <a:r>
              <a:t>Текст лида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5" y="1427355"/>
            <a:ext cx="3984707" cy="1185168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pic>
        <p:nvPicPr>
          <p:cNvPr id="15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83" y="322140"/>
            <a:ext cx="1911352" cy="48260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39560" y="4767262"/>
            <a:ext cx="227280" cy="2256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9" y="2393"/>
            <a:ext cx="9158070" cy="515141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33415" y="1181100"/>
            <a:ext cx="3823250" cy="348615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Уровень текста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Рисунок 9"/>
          <p:cNvSpPr>
            <a:spLocks noGrp="1"/>
          </p:cNvSpPr>
          <p:nvPr>
            <p:ph type="pic" sz="half" idx="21"/>
          </p:nvPr>
        </p:nvSpPr>
        <p:spPr>
          <a:xfrm>
            <a:off x="4651375" y="1181100"/>
            <a:ext cx="3863975" cy="3962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" y="-699"/>
            <a:ext cx="9146807" cy="514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3412" y="3798916"/>
            <a:ext cx="5410549" cy="868336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5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</a:lvl1pPr>
            <a:lvl2pPr>
              <a:buClr>
                <a:schemeClr val="accent2"/>
              </a:buClr>
            </a:lvl2pPr>
            <a:lvl3pPr>
              <a:buClr>
                <a:schemeClr val="accent2"/>
              </a:buClr>
            </a:lvl3pPr>
            <a:lvl4pPr>
              <a:buClr>
                <a:schemeClr val="accent2"/>
              </a:buClr>
            </a:lvl4pPr>
            <a:lvl5pPr>
              <a:buClr>
                <a:schemeClr val="accent2"/>
              </a:buClr>
            </a:lvl5pPr>
          </a:lstStyle>
          <a:p>
            <a:r>
              <a:t>Уровень текста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" y="-7734"/>
            <a:ext cx="9142611" cy="5155416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1941565"/>
            <a:ext cx="3306689" cy="56369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3412" y="2780370"/>
            <a:ext cx="4191349" cy="1886880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" y="-1416"/>
            <a:ext cx="9146514" cy="514491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2059258"/>
            <a:ext cx="3306689" cy="385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3412" y="2780370"/>
            <a:ext cx="4191349" cy="1886880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7" y="0"/>
            <a:ext cx="9156506" cy="515053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  <a:defRPr sz="1600"/>
            </a:lvl1pPr>
            <a:lvl2pPr>
              <a:buClrTx/>
              <a:defRPr sz="1600"/>
            </a:lvl2pPr>
            <a:lvl3pPr>
              <a:buClrTx/>
              <a:defRPr sz="1600"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48"/>
            <a:ext cx="6888265" cy="6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633414" y="1181100"/>
            <a:ext cx="7877176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03822" y="4667250"/>
            <a:ext cx="227281" cy="22565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1pPr>
      <a:lvl2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2pPr>
      <a:lvl3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3pPr>
      <a:lvl4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4pPr>
      <a:lvl5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5pPr>
      <a:lvl6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6pPr>
      <a:lvl7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7pPr>
      <a:lvl8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8pPr>
      <a:lvl9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9pPr>
    </p:titleStyle>
    <p:bodyStyle>
      <a:lvl1pPr marL="214313" marR="0" indent="-214313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1pPr>
      <a:lvl2pPr marL="428625" marR="0" indent="-214313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2pPr>
      <a:lvl3pPr marL="642937" marR="0" indent="-214312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3pPr>
      <a:lvl4pPr marL="857250" marR="0" indent="-214312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4pPr>
      <a:lvl5pPr marL="1071562" marR="0" indent="-214312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5pPr>
      <a:lvl6pPr marL="1222840" marR="0" indent="-151279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6pPr>
      <a:lvl7pPr marL="1437154" marR="0" indent="-151279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7pPr>
      <a:lvl8pPr marL="1651466" marR="0" indent="-151279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8pPr>
      <a:lvl9pPr marL="1865778" marR="0" indent="-151278" algn="l" defTabSz="278607" rtl="0" latinLnBrk="0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/>
          <a:ea typeface="Proxima Nova Rg"/>
          <a:cs typeface="Proxima Nova Rg"/>
          <a:sym typeface="Proxima Nova Rg"/>
        </a:defRPr>
      </a:lvl9pPr>
    </p:bodyStyle>
    <p:otherStyle>
      <a:lvl1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219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785" y="154214"/>
            <a:ext cx="574738" cy="718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592" y="154215"/>
            <a:ext cx="625653" cy="725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B202AC-D0E6-1530-5FD4-F3927F4F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450" y="154215"/>
            <a:ext cx="714137" cy="7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BA9C816E-AE7A-291A-BE4D-53AB4EE73481}"/>
              </a:ext>
            </a:extLst>
          </p:cNvPr>
          <p:cNvSpPr txBox="1">
            <a:spLocks/>
          </p:cNvSpPr>
          <p:nvPr/>
        </p:nvSpPr>
        <p:spPr>
          <a:xfrm>
            <a:off x="225083" y="1090246"/>
            <a:ext cx="8767689" cy="1373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1222840" marR="0" indent="-151279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1437154" marR="0" indent="-151279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1651466" marR="0" indent="-151279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1865778" marR="0" indent="-151278" algn="l" defTabSz="278607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algn="ctr" defTabSz="253532" hangingPunct="1">
              <a:spcBef>
                <a:spcPts val="300"/>
              </a:spcBef>
              <a:defRPr sz="1000"/>
            </a:pPr>
            <a:r>
              <a:rPr lang="ru-RU" sz="2400" i="1" dirty="0">
                <a:solidFill>
                  <a:srgbClr val="00B050"/>
                </a:solidFill>
                <a:latin typeface="+mj-lt"/>
                <a:ea typeface="+mj-ea"/>
                <a:cs typeface="+mj-cs"/>
                <a:sym typeface="Helvetica Neue"/>
              </a:rPr>
              <a:t>Формирование компетенции в вопросах </a:t>
            </a:r>
          </a:p>
          <a:p>
            <a:pPr algn="ctr" defTabSz="253532" hangingPunct="1">
              <a:spcBef>
                <a:spcPts val="300"/>
              </a:spcBef>
              <a:defRPr sz="1000"/>
            </a:pPr>
            <a:r>
              <a:rPr lang="ru-RU" sz="2400" i="1" dirty="0">
                <a:solidFill>
                  <a:srgbClr val="00B050"/>
                </a:solidFill>
                <a:latin typeface="+mj-lt"/>
                <a:ea typeface="+mj-ea"/>
                <a:cs typeface="+mj-cs"/>
                <a:sym typeface="Helvetica Neue"/>
              </a:rPr>
              <a:t>финансовой грамотности у людей старшего возраста через реализацию проекта «</a:t>
            </a:r>
            <a:r>
              <a:rPr lang="ru-RU" sz="2400" i="1" dirty="0" err="1">
                <a:solidFill>
                  <a:srgbClr val="00B050"/>
                </a:solidFill>
                <a:latin typeface="+mj-lt"/>
                <a:ea typeface="+mj-ea"/>
                <a:cs typeface="+mj-cs"/>
                <a:sym typeface="Helvetica Neue"/>
              </a:rPr>
              <a:t>ФинОк</a:t>
            </a:r>
            <a:r>
              <a:rPr lang="ru-RU" sz="2400" i="1" dirty="0">
                <a:solidFill>
                  <a:srgbClr val="00B050"/>
                </a:solidFill>
                <a:latin typeface="+mj-lt"/>
                <a:ea typeface="+mj-ea"/>
                <a:cs typeface="+mj-cs"/>
                <a:sym typeface="Helvetica Neue"/>
              </a:rPr>
              <a:t>»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E0C8F47-D183-AE9F-FC40-854C1E6D8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r="5901"/>
          <a:stretch/>
        </p:blipFill>
        <p:spPr bwMode="auto">
          <a:xfrm>
            <a:off x="0" y="2259373"/>
            <a:ext cx="1883801" cy="139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«Свой грош - делай что хошь»"/>
          <p:cNvSpPr txBox="1">
            <a:spLocks noGrp="1"/>
          </p:cNvSpPr>
          <p:nvPr>
            <p:ph type="title"/>
          </p:nvPr>
        </p:nvSpPr>
        <p:spPr>
          <a:xfrm>
            <a:off x="58724" y="354685"/>
            <a:ext cx="4139657" cy="14862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39602">
              <a:defRPr sz="3870"/>
            </a:lvl1pPr>
          </a:lstStyle>
          <a:p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Свой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грош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-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делай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что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хошь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sp>
        <p:nvSpPr>
          <p:cNvPr id="216" name="Основы личного бюджетного планирования и советы по экономии для жизни"/>
          <p:cNvSpPr txBox="1">
            <a:spLocks noGrp="1"/>
          </p:cNvSpPr>
          <p:nvPr>
            <p:ph type="body" sz="quarter" idx="1"/>
          </p:nvPr>
        </p:nvSpPr>
        <p:spPr>
          <a:xfrm>
            <a:off x="248064" y="1171003"/>
            <a:ext cx="4139657" cy="9333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00"/>
            </a:lvl1pPr>
          </a:lstStyle>
          <a:p>
            <a:pPr marL="0" indent="0">
              <a:buNone/>
            </a:pP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Основы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личного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бюджетного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планирования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и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советы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по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экономии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для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жизни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7" name="Бюллетень"/>
          <p:cNvSpPr/>
          <p:nvPr/>
        </p:nvSpPr>
        <p:spPr>
          <a:xfrm>
            <a:off x="5763488" y="1660288"/>
            <a:ext cx="1251959" cy="166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342"/>
                </a:lnTo>
                <a:lnTo>
                  <a:pt x="18478" y="0"/>
                </a:lnTo>
                <a:lnTo>
                  <a:pt x="0" y="0"/>
                </a:lnTo>
                <a:close/>
                <a:moveTo>
                  <a:pt x="2780" y="2106"/>
                </a:moveTo>
                <a:lnTo>
                  <a:pt x="15405" y="2106"/>
                </a:lnTo>
                <a:lnTo>
                  <a:pt x="15405" y="4226"/>
                </a:lnTo>
                <a:lnTo>
                  <a:pt x="2780" y="4226"/>
                </a:lnTo>
                <a:lnTo>
                  <a:pt x="2780" y="2106"/>
                </a:lnTo>
                <a:close/>
                <a:moveTo>
                  <a:pt x="17628" y="2106"/>
                </a:moveTo>
                <a:cubicBezTo>
                  <a:pt x="18408" y="2106"/>
                  <a:pt x="19040" y="2581"/>
                  <a:pt x="19040" y="3166"/>
                </a:cubicBezTo>
                <a:cubicBezTo>
                  <a:pt x="19040" y="3751"/>
                  <a:pt x="18408" y="4226"/>
                  <a:pt x="17628" y="4226"/>
                </a:cubicBezTo>
                <a:cubicBezTo>
                  <a:pt x="16849" y="4226"/>
                  <a:pt x="16217" y="3751"/>
                  <a:pt x="16217" y="3166"/>
                </a:cubicBezTo>
                <a:cubicBezTo>
                  <a:pt x="16217" y="2581"/>
                  <a:pt x="16849" y="2106"/>
                  <a:pt x="17628" y="2106"/>
                </a:cubicBezTo>
                <a:close/>
                <a:moveTo>
                  <a:pt x="2780" y="5160"/>
                </a:moveTo>
                <a:lnTo>
                  <a:pt x="15405" y="5160"/>
                </a:lnTo>
                <a:lnTo>
                  <a:pt x="15405" y="7278"/>
                </a:lnTo>
                <a:lnTo>
                  <a:pt x="2780" y="7278"/>
                </a:lnTo>
                <a:lnTo>
                  <a:pt x="2780" y="5160"/>
                </a:lnTo>
                <a:close/>
                <a:moveTo>
                  <a:pt x="17628" y="5160"/>
                </a:moveTo>
                <a:cubicBezTo>
                  <a:pt x="18408" y="5160"/>
                  <a:pt x="19040" y="5635"/>
                  <a:pt x="19040" y="6220"/>
                </a:cubicBezTo>
                <a:cubicBezTo>
                  <a:pt x="19040" y="6805"/>
                  <a:pt x="18408" y="7278"/>
                  <a:pt x="17628" y="7278"/>
                </a:cubicBezTo>
                <a:cubicBezTo>
                  <a:pt x="16849" y="7278"/>
                  <a:pt x="16217" y="6805"/>
                  <a:pt x="16217" y="6220"/>
                </a:cubicBezTo>
                <a:cubicBezTo>
                  <a:pt x="16217" y="5635"/>
                  <a:pt x="16849" y="5160"/>
                  <a:pt x="17628" y="5160"/>
                </a:cubicBezTo>
                <a:close/>
                <a:moveTo>
                  <a:pt x="2780" y="8213"/>
                </a:moveTo>
                <a:lnTo>
                  <a:pt x="15405" y="8213"/>
                </a:lnTo>
                <a:lnTo>
                  <a:pt x="15405" y="10333"/>
                </a:lnTo>
                <a:lnTo>
                  <a:pt x="2780" y="10333"/>
                </a:lnTo>
                <a:lnTo>
                  <a:pt x="2780" y="8213"/>
                </a:lnTo>
                <a:close/>
                <a:moveTo>
                  <a:pt x="17628" y="8213"/>
                </a:moveTo>
                <a:cubicBezTo>
                  <a:pt x="18408" y="8213"/>
                  <a:pt x="19040" y="8688"/>
                  <a:pt x="19040" y="9273"/>
                </a:cubicBezTo>
                <a:cubicBezTo>
                  <a:pt x="19040" y="9858"/>
                  <a:pt x="18408" y="10333"/>
                  <a:pt x="17628" y="10333"/>
                </a:cubicBezTo>
                <a:cubicBezTo>
                  <a:pt x="16849" y="10333"/>
                  <a:pt x="16217" y="9858"/>
                  <a:pt x="16217" y="9273"/>
                </a:cubicBezTo>
                <a:cubicBezTo>
                  <a:pt x="16217" y="8688"/>
                  <a:pt x="16849" y="8213"/>
                  <a:pt x="17628" y="8213"/>
                </a:cubicBezTo>
                <a:close/>
                <a:moveTo>
                  <a:pt x="18404" y="8667"/>
                </a:moveTo>
                <a:cubicBezTo>
                  <a:pt x="18338" y="8670"/>
                  <a:pt x="18273" y="8694"/>
                  <a:pt x="18226" y="8735"/>
                </a:cubicBezTo>
                <a:lnTo>
                  <a:pt x="17325" y="9511"/>
                </a:lnTo>
                <a:lnTo>
                  <a:pt x="17026" y="9271"/>
                </a:lnTo>
                <a:cubicBezTo>
                  <a:pt x="16928" y="9193"/>
                  <a:pt x="16764" y="9189"/>
                  <a:pt x="16660" y="9263"/>
                </a:cubicBezTo>
                <a:cubicBezTo>
                  <a:pt x="16555" y="9336"/>
                  <a:pt x="16548" y="9459"/>
                  <a:pt x="16646" y="9538"/>
                </a:cubicBezTo>
                <a:lnTo>
                  <a:pt x="17143" y="9934"/>
                </a:lnTo>
                <a:cubicBezTo>
                  <a:pt x="17192" y="9974"/>
                  <a:pt x="17260" y="9997"/>
                  <a:pt x="17332" y="9997"/>
                </a:cubicBezTo>
                <a:cubicBezTo>
                  <a:pt x="17333" y="9997"/>
                  <a:pt x="17337" y="9997"/>
                  <a:pt x="17338" y="9997"/>
                </a:cubicBezTo>
                <a:cubicBezTo>
                  <a:pt x="17412" y="9996"/>
                  <a:pt x="17479" y="9971"/>
                  <a:pt x="17527" y="9929"/>
                </a:cubicBezTo>
                <a:lnTo>
                  <a:pt x="18617" y="8989"/>
                </a:lnTo>
                <a:cubicBezTo>
                  <a:pt x="18711" y="8908"/>
                  <a:pt x="18701" y="8785"/>
                  <a:pt x="18593" y="8714"/>
                </a:cubicBezTo>
                <a:cubicBezTo>
                  <a:pt x="18539" y="8679"/>
                  <a:pt x="18470" y="8664"/>
                  <a:pt x="18404" y="8667"/>
                </a:cubicBezTo>
                <a:close/>
                <a:moveTo>
                  <a:pt x="2780" y="11266"/>
                </a:moveTo>
                <a:lnTo>
                  <a:pt x="15405" y="11266"/>
                </a:lnTo>
                <a:lnTo>
                  <a:pt x="15405" y="13385"/>
                </a:lnTo>
                <a:lnTo>
                  <a:pt x="2780" y="13385"/>
                </a:lnTo>
                <a:lnTo>
                  <a:pt x="2780" y="11266"/>
                </a:lnTo>
                <a:close/>
                <a:moveTo>
                  <a:pt x="17628" y="11266"/>
                </a:moveTo>
                <a:cubicBezTo>
                  <a:pt x="18408" y="11266"/>
                  <a:pt x="19040" y="11740"/>
                  <a:pt x="19040" y="12325"/>
                </a:cubicBezTo>
                <a:cubicBezTo>
                  <a:pt x="19040" y="12911"/>
                  <a:pt x="18408" y="13385"/>
                  <a:pt x="17628" y="13385"/>
                </a:cubicBezTo>
                <a:cubicBezTo>
                  <a:pt x="16849" y="13385"/>
                  <a:pt x="16217" y="12911"/>
                  <a:pt x="16217" y="12325"/>
                </a:cubicBezTo>
                <a:cubicBezTo>
                  <a:pt x="16217" y="11740"/>
                  <a:pt x="16849" y="11266"/>
                  <a:pt x="17628" y="11266"/>
                </a:cubicBezTo>
                <a:close/>
                <a:moveTo>
                  <a:pt x="2780" y="14320"/>
                </a:moveTo>
                <a:lnTo>
                  <a:pt x="15405" y="14320"/>
                </a:lnTo>
                <a:lnTo>
                  <a:pt x="15405" y="16440"/>
                </a:lnTo>
                <a:lnTo>
                  <a:pt x="2780" y="16440"/>
                </a:lnTo>
                <a:lnTo>
                  <a:pt x="2780" y="14320"/>
                </a:lnTo>
                <a:close/>
                <a:moveTo>
                  <a:pt x="17628" y="14320"/>
                </a:moveTo>
                <a:cubicBezTo>
                  <a:pt x="18408" y="14320"/>
                  <a:pt x="19040" y="14795"/>
                  <a:pt x="19040" y="15380"/>
                </a:cubicBezTo>
                <a:cubicBezTo>
                  <a:pt x="19040" y="15965"/>
                  <a:pt x="18408" y="16440"/>
                  <a:pt x="17628" y="16440"/>
                </a:cubicBezTo>
                <a:cubicBezTo>
                  <a:pt x="16849" y="16440"/>
                  <a:pt x="16217" y="15965"/>
                  <a:pt x="16217" y="15380"/>
                </a:cubicBezTo>
                <a:cubicBezTo>
                  <a:pt x="16217" y="14795"/>
                  <a:pt x="16849" y="14320"/>
                  <a:pt x="17628" y="14320"/>
                </a:cubicBezTo>
                <a:close/>
                <a:moveTo>
                  <a:pt x="2780" y="17373"/>
                </a:moveTo>
                <a:lnTo>
                  <a:pt x="15405" y="17373"/>
                </a:lnTo>
                <a:lnTo>
                  <a:pt x="15405" y="19492"/>
                </a:lnTo>
                <a:lnTo>
                  <a:pt x="2780" y="19492"/>
                </a:lnTo>
                <a:lnTo>
                  <a:pt x="2780" y="17373"/>
                </a:lnTo>
                <a:close/>
                <a:moveTo>
                  <a:pt x="17628" y="17373"/>
                </a:moveTo>
                <a:cubicBezTo>
                  <a:pt x="18408" y="17373"/>
                  <a:pt x="19040" y="17847"/>
                  <a:pt x="19040" y="18433"/>
                </a:cubicBezTo>
                <a:cubicBezTo>
                  <a:pt x="19040" y="19018"/>
                  <a:pt x="18408" y="19492"/>
                  <a:pt x="17628" y="19492"/>
                </a:cubicBezTo>
                <a:cubicBezTo>
                  <a:pt x="16849" y="19492"/>
                  <a:pt x="16217" y="19018"/>
                  <a:pt x="16217" y="18433"/>
                </a:cubicBezTo>
                <a:cubicBezTo>
                  <a:pt x="16217" y="17847"/>
                  <a:pt x="16849" y="17373"/>
                  <a:pt x="17628" y="17373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16173-D759-EC34-E08B-DA6A2D57A2F1}"/>
              </a:ext>
            </a:extLst>
          </p:cNvPr>
          <p:cNvSpPr txBox="1"/>
          <p:nvPr/>
        </p:nvSpPr>
        <p:spPr>
          <a:xfrm>
            <a:off x="-65837" y="1921452"/>
            <a:ext cx="3141061" cy="30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1800" dirty="0" err="1">
                <a:solidFill>
                  <a:schemeClr val="bg1"/>
                </a:solidFill>
              </a:rPr>
              <a:t>Теоретическая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C759666-1CCA-A072-1ABA-136652D2150D}"/>
              </a:ext>
            </a:extLst>
          </p:cNvPr>
          <p:cNvSpPr txBox="1"/>
          <p:nvPr/>
        </p:nvSpPr>
        <p:spPr>
          <a:xfrm>
            <a:off x="-78744" y="3236900"/>
            <a:ext cx="3141061" cy="31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Практическая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4" name="Краткая история появления банков">
            <a:extLst>
              <a:ext uri="{FF2B5EF4-FFF2-40B4-BE49-F238E27FC236}">
                <a16:creationId xmlns:a16="http://schemas.microsoft.com/office/drawing/2014/main" id="{0775A797-8BC5-C154-991A-6745EBD669DE}"/>
              </a:ext>
            </a:extLst>
          </p:cNvPr>
          <p:cNvSpPr txBox="1"/>
          <p:nvPr/>
        </p:nvSpPr>
        <p:spPr>
          <a:xfrm>
            <a:off x="248064" y="2257356"/>
            <a:ext cx="4020519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понятие бюджета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личное планирование бюджета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инструменты планирования бюджета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экономия бюджета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5" name="Краткая история появления банков">
            <a:extLst>
              <a:ext uri="{FF2B5EF4-FFF2-40B4-BE49-F238E27FC236}">
                <a16:creationId xmlns:a16="http://schemas.microsoft.com/office/drawing/2014/main" id="{C7398CE1-688B-6E0F-6B65-09EBA65343C3}"/>
              </a:ext>
            </a:extLst>
          </p:cNvPr>
          <p:cNvSpPr txBox="1"/>
          <p:nvPr/>
        </p:nvSpPr>
        <p:spPr>
          <a:xfrm>
            <a:off x="216169" y="3623931"/>
            <a:ext cx="382476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построение финансового плана на месяц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Игра «Вопрос - ответ»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«Что написано пером - не вырубишь топором»"/>
          <p:cNvSpPr txBox="1">
            <a:spLocks noGrp="1"/>
          </p:cNvSpPr>
          <p:nvPr>
            <p:ph type="title"/>
          </p:nvPr>
        </p:nvSpPr>
        <p:spPr>
          <a:xfrm>
            <a:off x="155035" y="101755"/>
            <a:ext cx="4139656" cy="2309930"/>
          </a:xfrm>
          <a:prstGeom prst="rect">
            <a:avLst/>
          </a:prstGeom>
        </p:spPr>
        <p:txBody>
          <a:bodyPr>
            <a:normAutofit/>
          </a:bodyPr>
          <a:lstStyle>
            <a:lvl1pPr defTabSz="228457">
              <a:defRPr sz="3690"/>
            </a:lvl1pPr>
          </a:lstStyle>
          <a:p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Что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написано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пером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-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не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вырубишь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топором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sp>
        <p:nvSpPr>
          <p:cNvPr id="231" name="Изучение финансовых документов, тарифов и способов их получения"/>
          <p:cNvSpPr txBox="1">
            <a:spLocks noGrp="1"/>
          </p:cNvSpPr>
          <p:nvPr>
            <p:ph type="body" sz="quarter" idx="1"/>
          </p:nvPr>
        </p:nvSpPr>
        <p:spPr>
          <a:xfrm>
            <a:off x="432343" y="958684"/>
            <a:ext cx="3759267" cy="475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00"/>
            </a:lvl1pPr>
          </a:lstStyle>
          <a:p>
            <a:pPr marL="0" indent="0">
              <a:buNone/>
            </a:pP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Изучение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финансовых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документов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тарифов</a:t>
            </a:r>
            <a:r>
              <a:rPr 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и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способов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их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получения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2" name="Правка документа"/>
          <p:cNvSpPr/>
          <p:nvPr/>
        </p:nvSpPr>
        <p:spPr>
          <a:xfrm>
            <a:off x="5771393" y="1639130"/>
            <a:ext cx="1548228" cy="1682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extrusionOk="0">
                <a:moveTo>
                  <a:pt x="178" y="0"/>
                </a:moveTo>
                <a:cubicBezTo>
                  <a:pt x="80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80" y="21600"/>
                  <a:pt x="178" y="21600"/>
                </a:cubicBezTo>
                <a:lnTo>
                  <a:pt x="17891" y="21600"/>
                </a:lnTo>
                <a:cubicBezTo>
                  <a:pt x="17989" y="21600"/>
                  <a:pt x="18069" y="21528"/>
                  <a:pt x="18069" y="21438"/>
                </a:cubicBezTo>
                <a:lnTo>
                  <a:pt x="18069" y="10414"/>
                </a:lnTo>
                <a:lnTo>
                  <a:pt x="13054" y="15043"/>
                </a:lnTo>
                <a:cubicBezTo>
                  <a:pt x="12867" y="15216"/>
                  <a:pt x="12647" y="15358"/>
                  <a:pt x="12407" y="15463"/>
                </a:cubicBezTo>
                <a:lnTo>
                  <a:pt x="8385" y="17111"/>
                </a:lnTo>
                <a:cubicBezTo>
                  <a:pt x="8235" y="17177"/>
                  <a:pt x="8078" y="17032"/>
                  <a:pt x="8149" y="16892"/>
                </a:cubicBezTo>
                <a:lnTo>
                  <a:pt x="9963" y="13105"/>
                </a:lnTo>
                <a:cubicBezTo>
                  <a:pt x="10077" y="12882"/>
                  <a:pt x="10231" y="12679"/>
                  <a:pt x="10420" y="12504"/>
                </a:cubicBezTo>
                <a:lnTo>
                  <a:pt x="17644" y="5837"/>
                </a:lnTo>
                <a:lnTo>
                  <a:pt x="11926" y="5837"/>
                </a:lnTo>
                <a:cubicBezTo>
                  <a:pt x="11828" y="5837"/>
                  <a:pt x="11748" y="5765"/>
                  <a:pt x="11748" y="5674"/>
                </a:cubicBezTo>
                <a:lnTo>
                  <a:pt x="11748" y="58"/>
                </a:lnTo>
                <a:cubicBezTo>
                  <a:pt x="11748" y="26"/>
                  <a:pt x="11720" y="0"/>
                  <a:pt x="11685" y="0"/>
                </a:cubicBezTo>
                <a:lnTo>
                  <a:pt x="178" y="0"/>
                </a:lnTo>
                <a:close/>
                <a:moveTo>
                  <a:pt x="12563" y="86"/>
                </a:moveTo>
                <a:cubicBezTo>
                  <a:pt x="12541" y="94"/>
                  <a:pt x="12525" y="114"/>
                  <a:pt x="12525" y="140"/>
                </a:cubicBezTo>
                <a:lnTo>
                  <a:pt x="12525" y="4958"/>
                </a:lnTo>
                <a:cubicBezTo>
                  <a:pt x="12525" y="5048"/>
                  <a:pt x="12605" y="5120"/>
                  <a:pt x="12703" y="5120"/>
                </a:cubicBezTo>
                <a:lnTo>
                  <a:pt x="17917" y="5120"/>
                </a:lnTo>
                <a:cubicBezTo>
                  <a:pt x="17974" y="5120"/>
                  <a:pt x="18001" y="5058"/>
                  <a:pt x="17962" y="5021"/>
                </a:cubicBezTo>
                <a:lnTo>
                  <a:pt x="12632" y="99"/>
                </a:lnTo>
                <a:cubicBezTo>
                  <a:pt x="12612" y="81"/>
                  <a:pt x="12585" y="78"/>
                  <a:pt x="12563" y="86"/>
                </a:cubicBezTo>
                <a:close/>
                <a:moveTo>
                  <a:pt x="20172" y="4728"/>
                </a:moveTo>
                <a:cubicBezTo>
                  <a:pt x="20023" y="4734"/>
                  <a:pt x="19872" y="4794"/>
                  <a:pt x="19753" y="4903"/>
                </a:cubicBezTo>
                <a:lnTo>
                  <a:pt x="18916" y="5676"/>
                </a:lnTo>
                <a:cubicBezTo>
                  <a:pt x="18892" y="5699"/>
                  <a:pt x="18892" y="5736"/>
                  <a:pt x="18916" y="5758"/>
                </a:cubicBezTo>
                <a:lnTo>
                  <a:pt x="20419" y="7147"/>
                </a:lnTo>
                <a:cubicBezTo>
                  <a:pt x="20443" y="7170"/>
                  <a:pt x="20483" y="7170"/>
                  <a:pt x="20508" y="7147"/>
                </a:cubicBezTo>
                <a:lnTo>
                  <a:pt x="21345" y="6372"/>
                </a:lnTo>
                <a:cubicBezTo>
                  <a:pt x="21583" y="6154"/>
                  <a:pt x="21600" y="5815"/>
                  <a:pt x="21383" y="5615"/>
                </a:cubicBezTo>
                <a:lnTo>
                  <a:pt x="20576" y="4868"/>
                </a:lnTo>
                <a:cubicBezTo>
                  <a:pt x="20468" y="4768"/>
                  <a:pt x="20321" y="4722"/>
                  <a:pt x="20172" y="4728"/>
                </a:cubicBezTo>
                <a:close/>
                <a:moveTo>
                  <a:pt x="18322" y="6249"/>
                </a:moveTo>
                <a:cubicBezTo>
                  <a:pt x="18306" y="6249"/>
                  <a:pt x="18290" y="6255"/>
                  <a:pt x="18277" y="6266"/>
                </a:cubicBezTo>
                <a:lnTo>
                  <a:pt x="11222" y="12779"/>
                </a:lnTo>
                <a:cubicBezTo>
                  <a:pt x="11198" y="12801"/>
                  <a:pt x="11198" y="12838"/>
                  <a:pt x="11222" y="12861"/>
                </a:cubicBezTo>
                <a:lnTo>
                  <a:pt x="12727" y="14249"/>
                </a:lnTo>
                <a:cubicBezTo>
                  <a:pt x="12751" y="14272"/>
                  <a:pt x="12789" y="14272"/>
                  <a:pt x="12814" y="14249"/>
                </a:cubicBezTo>
                <a:lnTo>
                  <a:pt x="19869" y="7737"/>
                </a:lnTo>
                <a:cubicBezTo>
                  <a:pt x="19893" y="7714"/>
                  <a:pt x="19893" y="7677"/>
                  <a:pt x="19869" y="7655"/>
                </a:cubicBezTo>
                <a:lnTo>
                  <a:pt x="18366" y="6266"/>
                </a:lnTo>
                <a:cubicBezTo>
                  <a:pt x="18354" y="6255"/>
                  <a:pt x="18338" y="6249"/>
                  <a:pt x="18322" y="6249"/>
                </a:cubicBezTo>
                <a:close/>
                <a:moveTo>
                  <a:pt x="10691" y="13419"/>
                </a:moveTo>
                <a:cubicBezTo>
                  <a:pt x="10671" y="13422"/>
                  <a:pt x="10653" y="13432"/>
                  <a:pt x="10644" y="13451"/>
                </a:cubicBezTo>
                <a:lnTo>
                  <a:pt x="9401" y="15879"/>
                </a:lnTo>
                <a:cubicBezTo>
                  <a:pt x="9375" y="15929"/>
                  <a:pt x="9430" y="15979"/>
                  <a:pt x="9483" y="15955"/>
                </a:cubicBezTo>
                <a:lnTo>
                  <a:pt x="12114" y="14808"/>
                </a:lnTo>
                <a:cubicBezTo>
                  <a:pt x="12154" y="14790"/>
                  <a:pt x="12161" y="14741"/>
                  <a:pt x="12130" y="14712"/>
                </a:cubicBezTo>
                <a:lnTo>
                  <a:pt x="10745" y="13434"/>
                </a:lnTo>
                <a:cubicBezTo>
                  <a:pt x="10730" y="13420"/>
                  <a:pt x="10710" y="13416"/>
                  <a:pt x="10691" y="13419"/>
                </a:cubicBezTo>
                <a:close/>
              </a:path>
            </a:pathLst>
          </a:custGeom>
          <a:solidFill>
            <a:schemeClr val="accent4"/>
          </a:solidFill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2503B-E970-B30C-C3CE-722B86EF1586}"/>
              </a:ext>
            </a:extLst>
          </p:cNvPr>
          <p:cNvSpPr txBox="1"/>
          <p:nvPr/>
        </p:nvSpPr>
        <p:spPr>
          <a:xfrm>
            <a:off x="-73152" y="1639130"/>
            <a:ext cx="3141061" cy="30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1800" dirty="0" err="1">
                <a:solidFill>
                  <a:schemeClr val="bg1"/>
                </a:solidFill>
              </a:rPr>
              <a:t>Теоретическая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76C02AA-5E83-DB48-A9EA-803032D3E3F1}"/>
              </a:ext>
            </a:extLst>
          </p:cNvPr>
          <p:cNvSpPr txBox="1"/>
          <p:nvPr/>
        </p:nvSpPr>
        <p:spPr>
          <a:xfrm>
            <a:off x="-129107" y="3052234"/>
            <a:ext cx="3141061" cy="31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Практическая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4" name="Краткая история появления банков">
            <a:extLst>
              <a:ext uri="{FF2B5EF4-FFF2-40B4-BE49-F238E27FC236}">
                <a16:creationId xmlns:a16="http://schemas.microsoft.com/office/drawing/2014/main" id="{7DD9402F-344B-8151-2F6D-505BDFAAE01C}"/>
              </a:ext>
            </a:extLst>
          </p:cNvPr>
          <p:cNvSpPr txBox="1"/>
          <p:nvPr/>
        </p:nvSpPr>
        <p:spPr>
          <a:xfrm>
            <a:off x="214603" y="2074328"/>
            <a:ext cx="4020519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Что такое финансовый документ?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Виды финансовых документов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Как читать финансовый документ?</a:t>
            </a:r>
          </a:p>
        </p:txBody>
      </p:sp>
      <p:sp>
        <p:nvSpPr>
          <p:cNvPr id="5" name="Краткая история появления банков">
            <a:extLst>
              <a:ext uri="{FF2B5EF4-FFF2-40B4-BE49-F238E27FC236}">
                <a16:creationId xmlns:a16="http://schemas.microsoft.com/office/drawing/2014/main" id="{ED7638B3-7B92-8899-85E2-88EE8E20CCC3}"/>
              </a:ext>
            </a:extLst>
          </p:cNvPr>
          <p:cNvSpPr txBox="1"/>
          <p:nvPr/>
        </p:nvSpPr>
        <p:spPr>
          <a:xfrm>
            <a:off x="214603" y="3482044"/>
            <a:ext cx="402051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Анализ финансового документа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Игра «Вопрос-ответ»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Рассмотрение системы пенсионного обеспечения"/>
          <p:cNvSpPr txBox="1">
            <a:spLocks noGrp="1"/>
          </p:cNvSpPr>
          <p:nvPr>
            <p:ph type="body" sz="quarter" idx="1"/>
          </p:nvPr>
        </p:nvSpPr>
        <p:spPr>
          <a:xfrm>
            <a:off x="295211" y="1067074"/>
            <a:ext cx="4037506" cy="6062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sz="1700"/>
            </a:lvl1pPr>
          </a:lstStyle>
          <a:p>
            <a:r>
              <a:rPr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Рассмотрение</a:t>
            </a:r>
            <a:r>
              <a:rPr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системы</a:t>
            </a:r>
            <a:r>
              <a:rPr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пенсионного</a:t>
            </a:r>
            <a:r>
              <a:rPr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обеспечения</a:t>
            </a:r>
            <a:r>
              <a:rPr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244" name="«Высоко сижу, далеко гляжу»"/>
          <p:cNvSpPr txBox="1"/>
          <p:nvPr/>
        </p:nvSpPr>
        <p:spPr>
          <a:xfrm>
            <a:off x="-137574" y="178476"/>
            <a:ext cx="4241152" cy="1283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59104">
              <a:defRPr sz="4185" b="1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ctr"/>
            <a:r>
              <a:rPr sz="2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sz="25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Высоко</a:t>
            </a:r>
            <a:r>
              <a:rPr sz="2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5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сижу</a:t>
            </a:r>
            <a:r>
              <a:rPr sz="2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endParaRPr lang="ru-RU" sz="2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sz="25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далеко</a:t>
            </a:r>
            <a:r>
              <a:rPr sz="2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5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гляжу</a:t>
            </a:r>
            <a:r>
              <a:rPr sz="2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sp>
        <p:nvSpPr>
          <p:cNvPr id="245" name="Пеший туризм"/>
          <p:cNvSpPr/>
          <p:nvPr/>
        </p:nvSpPr>
        <p:spPr>
          <a:xfrm>
            <a:off x="5661947" y="1509167"/>
            <a:ext cx="1388501" cy="2123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1" h="21470" extrusionOk="0">
                <a:moveTo>
                  <a:pt x="13808" y="0"/>
                </a:moveTo>
                <a:cubicBezTo>
                  <a:pt x="13160" y="0"/>
                  <a:pt x="12512" y="162"/>
                  <a:pt x="12018" y="486"/>
                </a:cubicBezTo>
                <a:cubicBezTo>
                  <a:pt x="11030" y="1136"/>
                  <a:pt x="11030" y="2190"/>
                  <a:pt x="12018" y="2840"/>
                </a:cubicBezTo>
                <a:cubicBezTo>
                  <a:pt x="13007" y="3489"/>
                  <a:pt x="14609" y="3489"/>
                  <a:pt x="15597" y="2840"/>
                </a:cubicBezTo>
                <a:cubicBezTo>
                  <a:pt x="16585" y="2190"/>
                  <a:pt x="16585" y="1136"/>
                  <a:pt x="15597" y="486"/>
                </a:cubicBezTo>
                <a:cubicBezTo>
                  <a:pt x="15103" y="162"/>
                  <a:pt x="14455" y="0"/>
                  <a:pt x="13808" y="0"/>
                </a:cubicBezTo>
                <a:close/>
                <a:moveTo>
                  <a:pt x="5512" y="1761"/>
                </a:moveTo>
                <a:cubicBezTo>
                  <a:pt x="4661" y="1803"/>
                  <a:pt x="3900" y="2199"/>
                  <a:pt x="3692" y="2786"/>
                </a:cubicBezTo>
                <a:lnTo>
                  <a:pt x="2231" y="6906"/>
                </a:lnTo>
                <a:cubicBezTo>
                  <a:pt x="1377" y="6961"/>
                  <a:pt x="596" y="7320"/>
                  <a:pt x="253" y="7879"/>
                </a:cubicBezTo>
                <a:cubicBezTo>
                  <a:pt x="-239" y="8681"/>
                  <a:pt x="353" y="9592"/>
                  <a:pt x="1573" y="9915"/>
                </a:cubicBezTo>
                <a:cubicBezTo>
                  <a:pt x="2793" y="10239"/>
                  <a:pt x="4180" y="9851"/>
                  <a:pt x="4672" y="9050"/>
                </a:cubicBezTo>
                <a:cubicBezTo>
                  <a:pt x="4845" y="8767"/>
                  <a:pt x="8802" y="2442"/>
                  <a:pt x="8802" y="2442"/>
                </a:cubicBezTo>
                <a:lnTo>
                  <a:pt x="6377" y="1843"/>
                </a:lnTo>
                <a:cubicBezTo>
                  <a:pt x="6091" y="1773"/>
                  <a:pt x="5795" y="1747"/>
                  <a:pt x="5512" y="1761"/>
                </a:cubicBezTo>
                <a:close/>
                <a:moveTo>
                  <a:pt x="11584" y="3288"/>
                </a:moveTo>
                <a:cubicBezTo>
                  <a:pt x="9747" y="3252"/>
                  <a:pt x="7972" y="4760"/>
                  <a:pt x="6497" y="7059"/>
                </a:cubicBezTo>
                <a:cubicBezTo>
                  <a:pt x="4811" y="9686"/>
                  <a:pt x="5907" y="11797"/>
                  <a:pt x="5907" y="11797"/>
                </a:cubicBezTo>
                <a:lnTo>
                  <a:pt x="3880" y="14760"/>
                </a:lnTo>
                <a:lnTo>
                  <a:pt x="161" y="20126"/>
                </a:lnTo>
                <a:cubicBezTo>
                  <a:pt x="-198" y="20570"/>
                  <a:pt x="62" y="21127"/>
                  <a:pt x="738" y="21364"/>
                </a:cubicBezTo>
                <a:cubicBezTo>
                  <a:pt x="1414" y="21600"/>
                  <a:pt x="2260" y="21429"/>
                  <a:pt x="2619" y="20985"/>
                </a:cubicBezTo>
                <a:lnTo>
                  <a:pt x="3255" y="20235"/>
                </a:lnTo>
                <a:lnTo>
                  <a:pt x="8651" y="13911"/>
                </a:lnTo>
                <a:lnTo>
                  <a:pt x="9614" y="15382"/>
                </a:lnTo>
                <a:cubicBezTo>
                  <a:pt x="9629" y="15414"/>
                  <a:pt x="9647" y="15447"/>
                  <a:pt x="9667" y="15479"/>
                </a:cubicBezTo>
                <a:lnTo>
                  <a:pt x="13157" y="20817"/>
                </a:lnTo>
                <a:cubicBezTo>
                  <a:pt x="13472" y="21306"/>
                  <a:pt x="14339" y="21537"/>
                  <a:pt x="15084" y="21330"/>
                </a:cubicBezTo>
                <a:cubicBezTo>
                  <a:pt x="15758" y="21143"/>
                  <a:pt x="16067" y="20642"/>
                  <a:pt x="15886" y="20186"/>
                </a:cubicBezTo>
                <a:lnTo>
                  <a:pt x="15875" y="20164"/>
                </a:lnTo>
                <a:cubicBezTo>
                  <a:pt x="15867" y="20144"/>
                  <a:pt x="15858" y="20125"/>
                  <a:pt x="15847" y="20106"/>
                </a:cubicBezTo>
                <a:lnTo>
                  <a:pt x="14540" y="17420"/>
                </a:lnTo>
                <a:lnTo>
                  <a:pt x="13236" y="14726"/>
                </a:lnTo>
                <a:cubicBezTo>
                  <a:pt x="13232" y="14720"/>
                  <a:pt x="13225" y="14714"/>
                  <a:pt x="13221" y="14708"/>
                </a:cubicBezTo>
                <a:lnTo>
                  <a:pt x="10992" y="10123"/>
                </a:lnTo>
                <a:lnTo>
                  <a:pt x="12297" y="7830"/>
                </a:lnTo>
                <a:lnTo>
                  <a:pt x="13435" y="9350"/>
                </a:lnTo>
                <a:lnTo>
                  <a:pt x="19582" y="9865"/>
                </a:lnTo>
                <a:lnTo>
                  <a:pt x="17808" y="21174"/>
                </a:lnTo>
                <a:lnTo>
                  <a:pt x="18668" y="21174"/>
                </a:lnTo>
                <a:lnTo>
                  <a:pt x="21361" y="6899"/>
                </a:lnTo>
                <a:lnTo>
                  <a:pt x="20046" y="6899"/>
                </a:lnTo>
                <a:lnTo>
                  <a:pt x="19814" y="8389"/>
                </a:lnTo>
                <a:cubicBezTo>
                  <a:pt x="19070" y="8282"/>
                  <a:pt x="17633" y="8072"/>
                  <a:pt x="16074" y="7823"/>
                </a:cubicBezTo>
                <a:cubicBezTo>
                  <a:pt x="13879" y="7474"/>
                  <a:pt x="15668" y="4276"/>
                  <a:pt x="12376" y="3400"/>
                </a:cubicBezTo>
                <a:cubicBezTo>
                  <a:pt x="12111" y="3330"/>
                  <a:pt x="11847" y="3293"/>
                  <a:pt x="11584" y="3288"/>
                </a:cubicBezTo>
                <a:close/>
              </a:path>
            </a:pathLst>
          </a:custGeom>
          <a:solidFill>
            <a:schemeClr val="accent5"/>
          </a:solidFill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B571F-4675-4AEF-CDE3-1ACE80D1F5ED}"/>
              </a:ext>
            </a:extLst>
          </p:cNvPr>
          <p:cNvSpPr txBox="1"/>
          <p:nvPr/>
        </p:nvSpPr>
        <p:spPr>
          <a:xfrm>
            <a:off x="-53631" y="1884663"/>
            <a:ext cx="3141061" cy="30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1800" dirty="0" err="1">
                <a:solidFill>
                  <a:schemeClr val="bg1"/>
                </a:solidFill>
              </a:rPr>
              <a:t>Теоретическая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" name="Краткая история появления банков">
            <a:extLst>
              <a:ext uri="{FF2B5EF4-FFF2-40B4-BE49-F238E27FC236}">
                <a16:creationId xmlns:a16="http://schemas.microsoft.com/office/drawing/2014/main" id="{BFB2939A-062D-D9DE-40B9-D2B83BB496BE}"/>
              </a:ext>
            </a:extLst>
          </p:cNvPr>
          <p:cNvSpPr txBox="1"/>
          <p:nvPr/>
        </p:nvSpPr>
        <p:spPr>
          <a:xfrm>
            <a:off x="295211" y="2223782"/>
            <a:ext cx="4020519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Основы пенсионного обеспечения в России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Виды пенсии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Страховая пенсия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Социальные гарантии и льготы для пенсионеров в России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AB075F-5841-4F83-66C5-6B3AA5E8F225}"/>
              </a:ext>
            </a:extLst>
          </p:cNvPr>
          <p:cNvSpPr txBox="1"/>
          <p:nvPr/>
        </p:nvSpPr>
        <p:spPr>
          <a:xfrm>
            <a:off x="-137574" y="3398722"/>
            <a:ext cx="3141061" cy="31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Практическая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5" name="Краткая история появления банков">
            <a:extLst>
              <a:ext uri="{FF2B5EF4-FFF2-40B4-BE49-F238E27FC236}">
                <a16:creationId xmlns:a16="http://schemas.microsoft.com/office/drawing/2014/main" id="{BA017502-76D5-4B77-98E7-98FF35D97A83}"/>
              </a:ext>
            </a:extLst>
          </p:cNvPr>
          <p:cNvSpPr txBox="1"/>
          <p:nvPr/>
        </p:nvSpPr>
        <p:spPr>
          <a:xfrm>
            <a:off x="210291" y="3725048"/>
            <a:ext cx="4020519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Обсуждение опыта граждан пожилого возраста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Игра «Вопрос-ответ»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Заголовок 1"/>
          <p:cNvSpPr txBox="1"/>
          <p:nvPr/>
        </p:nvSpPr>
        <p:spPr>
          <a:xfrm>
            <a:off x="22356" y="631192"/>
            <a:ext cx="8956595" cy="128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2000" dirty="0"/>
              <a:t>На базе КГБУ СО «КЦСОН «Кировский»</a:t>
            </a:r>
          </a:p>
          <a:p>
            <a:r>
              <a:rPr lang="ru-RU" sz="2000" dirty="0"/>
              <a:t> была организована площадка для проведения регионального              и федерального этапов Чемпионата. </a:t>
            </a:r>
          </a:p>
          <a:p>
            <a:r>
              <a:rPr lang="ru-RU" sz="2000" dirty="0"/>
              <a:t>Всего Чемпионат проходил в 21 территории Красноярского края.</a:t>
            </a:r>
            <a:endParaRPr sz="2000" dirty="0"/>
          </a:p>
        </p:txBody>
      </p:sp>
      <p:pic>
        <p:nvPicPr>
          <p:cNvPr id="1028" name="Picture 4" descr="https://sun9-27.userapi.com/impg/34qek2wuMFJ-P7DrdQMk-bzoAeP1fyM-2yZFpA/TPYtGmj7UiY.jpg?size=2560x1681&amp;quality=95&amp;sign=ca1d959ee9cd020ded046a71b742ba6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21" y="2923967"/>
            <a:ext cx="3051900" cy="2059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8.userapi.com/impg/EXufHq8kgfWaegsx5Y61Vi-iWJG9NcJ_8NybWA/fGQu4_VpBAs.jpg?size=2256x1692&amp;quality=95&amp;sign=32a03ac1886918215d3e5189670be1c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49" y="2465104"/>
            <a:ext cx="3034872" cy="227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8.userapi.com/impg/tx_0F_Puh5SUnI5UtXAg7dSw9tuMKXkd-N06qw/biQj_oIdhHg.jpg?size=2560x1920&amp;quality=95&amp;sign=1b7fe42accb6b487dea415988022920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" y="2060254"/>
            <a:ext cx="3100593" cy="232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D6F239-87AF-2516-341A-93FF4AA6B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88" y="275634"/>
            <a:ext cx="627870" cy="6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902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Мониторинг результатов реализуемой практики"/>
          <p:cNvSpPr txBox="1">
            <a:spLocks noGrp="1"/>
          </p:cNvSpPr>
          <p:nvPr>
            <p:ph type="title"/>
          </p:nvPr>
        </p:nvSpPr>
        <p:spPr>
          <a:xfrm>
            <a:off x="260879" y="925061"/>
            <a:ext cx="5410549" cy="11756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72736">
              <a:defRPr sz="2790"/>
            </a:lvl1pPr>
          </a:lstStyle>
          <a:p>
            <a:r>
              <a:rPr dirty="0" err="1"/>
              <a:t>Мониторинг</a:t>
            </a:r>
            <a:r>
              <a:rPr dirty="0"/>
              <a:t> </a:t>
            </a:r>
            <a:r>
              <a:rPr dirty="0" err="1"/>
              <a:t>результатов</a:t>
            </a:r>
            <a:r>
              <a:rPr dirty="0"/>
              <a:t> </a:t>
            </a:r>
            <a:r>
              <a:rPr dirty="0" err="1"/>
              <a:t>реализуемой</a:t>
            </a:r>
            <a:r>
              <a:rPr dirty="0"/>
              <a:t> </a:t>
            </a:r>
            <a:r>
              <a:rPr dirty="0" err="1"/>
              <a:t>практики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(120 респондентов)</a:t>
            </a:r>
            <a:endParaRPr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60D047C-B069-4878-96BB-E57E9B0A98BD}"/>
              </a:ext>
            </a:extLst>
          </p:cNvPr>
          <p:cNvSpPr txBox="1">
            <a:spLocks/>
          </p:cNvSpPr>
          <p:nvPr/>
        </p:nvSpPr>
        <p:spPr>
          <a:xfrm>
            <a:off x="5671428" y="574386"/>
            <a:ext cx="4710989" cy="82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400" dirty="0"/>
              <a:t>98%</a:t>
            </a:r>
          </a:p>
          <a:p>
            <a:pPr hangingPunct="1"/>
            <a:r>
              <a:rPr lang="ru-RU" sz="1400" dirty="0"/>
              <a:t>респондентов</a:t>
            </a:r>
          </a:p>
          <a:p>
            <a:pPr hangingPunct="1"/>
            <a:r>
              <a:rPr lang="ru-RU" sz="1400" dirty="0"/>
              <a:t>отметили </a:t>
            </a:r>
          </a:p>
          <a:p>
            <a:pPr hangingPunct="1"/>
            <a:r>
              <a:rPr lang="ru-RU" sz="1400" dirty="0"/>
              <a:t>соответствие </a:t>
            </a:r>
          </a:p>
          <a:p>
            <a:pPr hangingPunct="1"/>
            <a:r>
              <a:rPr lang="ru-RU" sz="1400" dirty="0"/>
              <a:t>ожиданий реальности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24A6D5-BE9B-F87E-6448-6181D67EBBBA}"/>
              </a:ext>
            </a:extLst>
          </p:cNvPr>
          <p:cNvSpPr txBox="1">
            <a:spLocks/>
          </p:cNvSpPr>
          <p:nvPr/>
        </p:nvSpPr>
        <p:spPr>
          <a:xfrm>
            <a:off x="5423663" y="3655316"/>
            <a:ext cx="4710989" cy="1389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7500" lnSpcReduction="10000"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600" dirty="0"/>
              <a:t>90%</a:t>
            </a:r>
          </a:p>
          <a:p>
            <a:pPr hangingPunct="1"/>
            <a:r>
              <a:rPr lang="ru-RU" sz="1600" dirty="0"/>
              <a:t>респондентов </a:t>
            </a:r>
          </a:p>
          <a:p>
            <a:pPr hangingPunct="1"/>
            <a:r>
              <a:rPr lang="ru-RU" sz="1600" dirty="0"/>
              <a:t>отметили, </a:t>
            </a:r>
          </a:p>
          <a:p>
            <a:pPr hangingPunct="1"/>
            <a:r>
              <a:rPr lang="ru-RU" sz="1600" dirty="0"/>
              <a:t>что результат</a:t>
            </a:r>
          </a:p>
          <a:p>
            <a:pPr hangingPunct="1"/>
            <a:r>
              <a:rPr lang="ru-RU" sz="1600" dirty="0"/>
              <a:t> был полностью </a:t>
            </a:r>
          </a:p>
          <a:p>
            <a:pPr hangingPunct="1"/>
            <a:r>
              <a:rPr lang="ru-RU" sz="1600" dirty="0"/>
              <a:t>понятен</a:t>
            </a:r>
          </a:p>
          <a:p>
            <a:pPr hangingPunct="1"/>
            <a:endParaRPr lang="ru-RU" sz="18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2CFEF81-7C42-05B7-2B4F-D505BCC3C744}"/>
              </a:ext>
            </a:extLst>
          </p:cNvPr>
          <p:cNvGrpSpPr/>
          <p:nvPr/>
        </p:nvGrpSpPr>
        <p:grpSpPr>
          <a:xfrm>
            <a:off x="260879" y="3458857"/>
            <a:ext cx="6352673" cy="1586106"/>
            <a:chOff x="247028" y="2172526"/>
            <a:chExt cx="8484405" cy="145677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5684B08-19A7-EB12-A81D-975DE76A2C8E}"/>
                </a:ext>
              </a:extLst>
            </p:cNvPr>
            <p:cNvGrpSpPr/>
            <p:nvPr/>
          </p:nvGrpSpPr>
          <p:grpSpPr>
            <a:xfrm>
              <a:off x="247028" y="2173428"/>
              <a:ext cx="8355959" cy="1455875"/>
              <a:chOff x="247028" y="2173428"/>
              <a:chExt cx="8355959" cy="1455875"/>
            </a:xfrm>
          </p:grpSpPr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EC850AD6-00B5-A3BC-A159-7AAC5EEE22DD}"/>
                  </a:ext>
                </a:extLst>
              </p:cNvPr>
              <p:cNvSpPr/>
              <p:nvPr/>
            </p:nvSpPr>
            <p:spPr>
              <a:xfrm>
                <a:off x="247028" y="2838743"/>
                <a:ext cx="1925383" cy="790560"/>
              </a:xfrm>
              <a:custGeom>
                <a:avLst/>
                <a:gdLst>
                  <a:gd name="connsiteX0" fmla="*/ 0 w 1925383"/>
                  <a:gd name="connsiteY0" fmla="*/ 0 h 790560"/>
                  <a:gd name="connsiteX1" fmla="*/ 1925383 w 1925383"/>
                  <a:gd name="connsiteY1" fmla="*/ 0 h 790560"/>
                  <a:gd name="connsiteX2" fmla="*/ 1925383 w 1925383"/>
                  <a:gd name="connsiteY2" fmla="*/ 790560 h 790560"/>
                  <a:gd name="connsiteX3" fmla="*/ 0 w 1925383"/>
                  <a:gd name="connsiteY3" fmla="*/ 790560 h 790560"/>
                  <a:gd name="connsiteX4" fmla="*/ 0 w 1925383"/>
                  <a:gd name="connsiteY4" fmla="*/ 0 h 79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5383" h="790560">
                    <a:moveTo>
                      <a:pt x="0" y="0"/>
                    </a:moveTo>
                    <a:lnTo>
                      <a:pt x="1925383" y="0"/>
                    </a:lnTo>
                    <a:lnTo>
                      <a:pt x="1925383" y="790560"/>
                    </a:lnTo>
                    <a:lnTo>
                      <a:pt x="0" y="7905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6012" tIns="96012" rIns="128016" bIns="144018" numCol="1" spcCol="1270" anchor="t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800" kern="1200" dirty="0"/>
                  <a:t>89%</a:t>
                </a:r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530AD839-5FBC-54B9-177F-60ACB750B869}"/>
                  </a:ext>
                </a:extLst>
              </p:cNvPr>
              <p:cNvSpPr/>
              <p:nvPr/>
            </p:nvSpPr>
            <p:spPr>
              <a:xfrm>
                <a:off x="6677604" y="2173428"/>
                <a:ext cx="1925383" cy="652144"/>
              </a:xfrm>
              <a:custGeom>
                <a:avLst/>
                <a:gdLst>
                  <a:gd name="connsiteX0" fmla="*/ 0 w 1925383"/>
                  <a:gd name="connsiteY0" fmla="*/ 0 h 652144"/>
                  <a:gd name="connsiteX1" fmla="*/ 1925383 w 1925383"/>
                  <a:gd name="connsiteY1" fmla="*/ 0 h 652144"/>
                  <a:gd name="connsiteX2" fmla="*/ 1925383 w 1925383"/>
                  <a:gd name="connsiteY2" fmla="*/ 652144 h 652144"/>
                  <a:gd name="connsiteX3" fmla="*/ 0 w 1925383"/>
                  <a:gd name="connsiteY3" fmla="*/ 652144 h 652144"/>
                  <a:gd name="connsiteX4" fmla="*/ 0 w 1925383"/>
                  <a:gd name="connsiteY4" fmla="*/ 0 h 652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5383" h="652144">
                    <a:moveTo>
                      <a:pt x="0" y="0"/>
                    </a:moveTo>
                    <a:lnTo>
                      <a:pt x="1925383" y="0"/>
                    </a:lnTo>
                    <a:lnTo>
                      <a:pt x="1925383" y="652144"/>
                    </a:lnTo>
                    <a:lnTo>
                      <a:pt x="0" y="65214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200" kern="1200" dirty="0"/>
                  <a:t>Пенсионная система, налоги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687A51D-3AE6-B7DD-D93C-A2F2C30F136E}"/>
                </a:ext>
              </a:extLst>
            </p:cNvPr>
            <p:cNvGrpSpPr/>
            <p:nvPr/>
          </p:nvGrpSpPr>
          <p:grpSpPr>
            <a:xfrm>
              <a:off x="2443940" y="2172526"/>
              <a:ext cx="1935372" cy="1443607"/>
              <a:chOff x="2443940" y="2172526"/>
              <a:chExt cx="1935372" cy="1443607"/>
            </a:xfrm>
          </p:grpSpPr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D5B3F84E-9B3B-CA7E-191F-12F2572164F2}"/>
                  </a:ext>
                </a:extLst>
              </p:cNvPr>
              <p:cNvSpPr/>
              <p:nvPr/>
            </p:nvSpPr>
            <p:spPr>
              <a:xfrm>
                <a:off x="2453929" y="2172526"/>
                <a:ext cx="1925383" cy="652144"/>
              </a:xfrm>
              <a:custGeom>
                <a:avLst/>
                <a:gdLst>
                  <a:gd name="connsiteX0" fmla="*/ 0 w 1925383"/>
                  <a:gd name="connsiteY0" fmla="*/ 0 h 652144"/>
                  <a:gd name="connsiteX1" fmla="*/ 1925383 w 1925383"/>
                  <a:gd name="connsiteY1" fmla="*/ 0 h 652144"/>
                  <a:gd name="connsiteX2" fmla="*/ 1925383 w 1925383"/>
                  <a:gd name="connsiteY2" fmla="*/ 652144 h 652144"/>
                  <a:gd name="connsiteX3" fmla="*/ 0 w 1925383"/>
                  <a:gd name="connsiteY3" fmla="*/ 652144 h 652144"/>
                  <a:gd name="connsiteX4" fmla="*/ 0 w 1925383"/>
                  <a:gd name="connsiteY4" fmla="*/ 0 h 652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5383" h="652144">
                    <a:moveTo>
                      <a:pt x="0" y="0"/>
                    </a:moveTo>
                    <a:lnTo>
                      <a:pt x="1925383" y="0"/>
                    </a:lnTo>
                    <a:lnTo>
                      <a:pt x="1925383" y="652144"/>
                    </a:lnTo>
                    <a:lnTo>
                      <a:pt x="0" y="65214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200" kern="1200" dirty="0"/>
                  <a:t>Финансовое мошенничество</a:t>
                </a:r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3B9391E0-A08B-A8B3-19B1-DD7CCC6D4ECE}"/>
                  </a:ext>
                </a:extLst>
              </p:cNvPr>
              <p:cNvSpPr/>
              <p:nvPr/>
            </p:nvSpPr>
            <p:spPr>
              <a:xfrm>
                <a:off x="2443940" y="2825573"/>
                <a:ext cx="1925383" cy="790560"/>
              </a:xfrm>
              <a:custGeom>
                <a:avLst/>
                <a:gdLst>
                  <a:gd name="connsiteX0" fmla="*/ 0 w 1925383"/>
                  <a:gd name="connsiteY0" fmla="*/ 0 h 790560"/>
                  <a:gd name="connsiteX1" fmla="*/ 1925383 w 1925383"/>
                  <a:gd name="connsiteY1" fmla="*/ 0 h 790560"/>
                  <a:gd name="connsiteX2" fmla="*/ 1925383 w 1925383"/>
                  <a:gd name="connsiteY2" fmla="*/ 790560 h 790560"/>
                  <a:gd name="connsiteX3" fmla="*/ 0 w 1925383"/>
                  <a:gd name="connsiteY3" fmla="*/ 790560 h 790560"/>
                  <a:gd name="connsiteX4" fmla="*/ 0 w 1925383"/>
                  <a:gd name="connsiteY4" fmla="*/ 0 h 79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5383" h="790560">
                    <a:moveTo>
                      <a:pt x="0" y="0"/>
                    </a:moveTo>
                    <a:lnTo>
                      <a:pt x="1925383" y="0"/>
                    </a:lnTo>
                    <a:lnTo>
                      <a:pt x="1925383" y="790560"/>
                    </a:lnTo>
                    <a:lnTo>
                      <a:pt x="0" y="7905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6012" tIns="96012" rIns="128016" bIns="144018" numCol="1" spcCol="1270" anchor="t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800" kern="1200" dirty="0"/>
                  <a:t>84%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82A183C5-CB0C-B4F4-B6B9-11868F779A01}"/>
                </a:ext>
              </a:extLst>
            </p:cNvPr>
            <p:cNvGrpSpPr/>
            <p:nvPr/>
          </p:nvGrpSpPr>
          <p:grpSpPr>
            <a:xfrm>
              <a:off x="4638878" y="2173428"/>
              <a:ext cx="1925383" cy="1442705"/>
              <a:chOff x="4638878" y="2173428"/>
              <a:chExt cx="1925383" cy="1442705"/>
            </a:xfrm>
          </p:grpSpPr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7B8EBC4B-101D-26D2-31F8-FB8FABFA30FE}"/>
                  </a:ext>
                </a:extLst>
              </p:cNvPr>
              <p:cNvSpPr/>
              <p:nvPr/>
            </p:nvSpPr>
            <p:spPr>
              <a:xfrm>
                <a:off x="4638878" y="2173428"/>
                <a:ext cx="1925383" cy="652144"/>
              </a:xfrm>
              <a:custGeom>
                <a:avLst/>
                <a:gdLst>
                  <a:gd name="connsiteX0" fmla="*/ 0 w 1925383"/>
                  <a:gd name="connsiteY0" fmla="*/ 0 h 652144"/>
                  <a:gd name="connsiteX1" fmla="*/ 1925383 w 1925383"/>
                  <a:gd name="connsiteY1" fmla="*/ 0 h 652144"/>
                  <a:gd name="connsiteX2" fmla="*/ 1925383 w 1925383"/>
                  <a:gd name="connsiteY2" fmla="*/ 652144 h 652144"/>
                  <a:gd name="connsiteX3" fmla="*/ 0 w 1925383"/>
                  <a:gd name="connsiteY3" fmla="*/ 652144 h 652144"/>
                  <a:gd name="connsiteX4" fmla="*/ 0 w 1925383"/>
                  <a:gd name="connsiteY4" fmla="*/ 0 h 652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5383" h="652144">
                    <a:moveTo>
                      <a:pt x="0" y="0"/>
                    </a:moveTo>
                    <a:lnTo>
                      <a:pt x="1925383" y="0"/>
                    </a:lnTo>
                    <a:lnTo>
                      <a:pt x="1925383" y="652144"/>
                    </a:lnTo>
                    <a:lnTo>
                      <a:pt x="0" y="65214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200" kern="1200" dirty="0"/>
                  <a:t>Банковские услуги</a:t>
                </a:r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CDC971B9-1C21-C7A5-C55B-82C1122A1BB3}"/>
                  </a:ext>
                </a:extLst>
              </p:cNvPr>
              <p:cNvSpPr/>
              <p:nvPr/>
            </p:nvSpPr>
            <p:spPr>
              <a:xfrm>
                <a:off x="4638878" y="2825573"/>
                <a:ext cx="1925383" cy="790560"/>
              </a:xfrm>
              <a:custGeom>
                <a:avLst/>
                <a:gdLst>
                  <a:gd name="connsiteX0" fmla="*/ 0 w 1925383"/>
                  <a:gd name="connsiteY0" fmla="*/ 0 h 790560"/>
                  <a:gd name="connsiteX1" fmla="*/ 1925383 w 1925383"/>
                  <a:gd name="connsiteY1" fmla="*/ 0 h 790560"/>
                  <a:gd name="connsiteX2" fmla="*/ 1925383 w 1925383"/>
                  <a:gd name="connsiteY2" fmla="*/ 790560 h 790560"/>
                  <a:gd name="connsiteX3" fmla="*/ 0 w 1925383"/>
                  <a:gd name="connsiteY3" fmla="*/ 790560 h 790560"/>
                  <a:gd name="connsiteX4" fmla="*/ 0 w 1925383"/>
                  <a:gd name="connsiteY4" fmla="*/ 0 h 79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5383" h="790560">
                    <a:moveTo>
                      <a:pt x="0" y="0"/>
                    </a:moveTo>
                    <a:lnTo>
                      <a:pt x="1925383" y="0"/>
                    </a:lnTo>
                    <a:lnTo>
                      <a:pt x="1925383" y="790560"/>
                    </a:lnTo>
                    <a:lnTo>
                      <a:pt x="0" y="79056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6012" tIns="96012" rIns="128016" bIns="144018" numCol="1" spcCol="1270" anchor="t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ru-RU" sz="1800" kern="1200" dirty="0"/>
                  <a:t>79%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8B78A4C1-CBAD-09CE-D130-D7521AEFBA7C}"/>
                </a:ext>
              </a:extLst>
            </p:cNvPr>
            <p:cNvGrpSpPr/>
            <p:nvPr/>
          </p:nvGrpSpPr>
          <p:grpSpPr>
            <a:xfrm>
              <a:off x="268978" y="2172526"/>
              <a:ext cx="8462455" cy="1442704"/>
              <a:chOff x="268978" y="2172526"/>
              <a:chExt cx="8462455" cy="144270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D67CC7-9142-E0A7-C737-E4C72DA73B7C}"/>
                  </a:ext>
                </a:extLst>
              </p:cNvPr>
              <p:cNvSpPr txBox="1"/>
              <p:nvPr/>
            </p:nvSpPr>
            <p:spPr>
              <a:xfrm>
                <a:off x="268978" y="2172526"/>
                <a:ext cx="1925383" cy="6521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73152" rIns="128016" bIns="73152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200" kern="1200" dirty="0"/>
                  <a:t>Планирование личного бюджета</a:t>
                </a:r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B8DF878F-163D-A883-ABD1-F93B52FD96C7}"/>
                  </a:ext>
                </a:extLst>
              </p:cNvPr>
              <p:cNvGrpSpPr/>
              <p:nvPr/>
            </p:nvGrpSpPr>
            <p:grpSpPr>
              <a:xfrm>
                <a:off x="6806049" y="2824670"/>
                <a:ext cx="1925384" cy="790560"/>
                <a:chOff x="4391849" y="1801444"/>
                <a:chExt cx="1925384" cy="790560"/>
              </a:xfrm>
            </p:grpSpPr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86284D11-229E-DCA7-5169-004747749F89}"/>
                    </a:ext>
                  </a:extLst>
                </p:cNvPr>
                <p:cNvSpPr/>
                <p:nvPr/>
              </p:nvSpPr>
              <p:spPr>
                <a:xfrm>
                  <a:off x="4391850" y="1801444"/>
                  <a:ext cx="1925383" cy="79056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7518C7C-6A59-3F96-69C8-33DA8C8570FA}"/>
                    </a:ext>
                  </a:extLst>
                </p:cNvPr>
                <p:cNvSpPr txBox="1"/>
                <p:nvPr/>
              </p:nvSpPr>
              <p:spPr>
                <a:xfrm>
                  <a:off x="4391849" y="1801444"/>
                  <a:ext cx="1925383" cy="7905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96012" tIns="96012" rIns="128016" bIns="144018" numCol="1" spcCol="1270" anchor="t" anchorCtr="0">
                  <a:noAutofit/>
                </a:bodyPr>
                <a:lstStyle/>
                <a:p>
                  <a:pPr marL="171450" lvl="1" indent="-171450" algn="l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ru-RU" sz="1800" kern="1200" dirty="0"/>
                    <a:t>63%</a:t>
                  </a:r>
                </a:p>
              </p:txBody>
            </p:sp>
          </p:grpSp>
        </p:grpSp>
      </p:grp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6E9347E-DCE4-F10E-D87D-931C049B2169}"/>
              </a:ext>
            </a:extLst>
          </p:cNvPr>
          <p:cNvSpPr txBox="1"/>
          <p:nvPr/>
        </p:nvSpPr>
        <p:spPr>
          <a:xfrm>
            <a:off x="-309628" y="2960493"/>
            <a:ext cx="6888265" cy="6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39303">
              <a:defRPr sz="22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Наиболее актуальные</a:t>
            </a:r>
            <a:r>
              <a:rPr sz="1800" dirty="0">
                <a:solidFill>
                  <a:schemeClr val="bg1"/>
                </a:solidFill>
              </a:rPr>
              <a:t> и </a:t>
            </a:r>
            <a:r>
              <a:rPr sz="1800" dirty="0" err="1">
                <a:solidFill>
                  <a:schemeClr val="bg1"/>
                </a:solidFill>
              </a:rPr>
              <a:t>интересн</a:t>
            </a:r>
            <a:r>
              <a:rPr lang="ru-RU" sz="1800" dirty="0" err="1">
                <a:solidFill>
                  <a:schemeClr val="bg1"/>
                </a:solidFill>
              </a:rPr>
              <a:t>ые</a:t>
            </a:r>
            <a:r>
              <a:rPr lang="ru-RU" sz="1800" dirty="0">
                <a:solidFill>
                  <a:schemeClr val="bg1"/>
                </a:solidFill>
              </a:rPr>
              <a:t> темы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E5C1756-07E8-2E56-9FB5-A55008EFCF34}"/>
              </a:ext>
            </a:extLst>
          </p:cNvPr>
          <p:cNvSpPr txBox="1">
            <a:spLocks/>
          </p:cNvSpPr>
          <p:nvPr/>
        </p:nvSpPr>
        <p:spPr>
          <a:xfrm>
            <a:off x="5869369" y="2327226"/>
            <a:ext cx="4710989" cy="1389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7500"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400" dirty="0"/>
              <a:t>100%</a:t>
            </a:r>
          </a:p>
          <a:p>
            <a:pPr hangingPunct="1"/>
            <a:r>
              <a:rPr lang="ru-RU" sz="1400" dirty="0"/>
              <a:t>рекомендация</a:t>
            </a:r>
          </a:p>
          <a:p>
            <a:pPr hangingPunct="1"/>
            <a:r>
              <a:rPr lang="ru-RU" sz="1400" dirty="0"/>
              <a:t> занятий друзьям, </a:t>
            </a:r>
          </a:p>
          <a:p>
            <a:pPr hangingPunct="1"/>
            <a:r>
              <a:rPr lang="ru-RU" sz="1400" dirty="0"/>
              <a:t>знакомым</a:t>
            </a:r>
          </a:p>
          <a:p>
            <a:pPr hangingPunct="1"/>
            <a:endParaRPr lang="ru-RU" sz="1800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D8C9FAA8-CEA5-2E65-5B14-F1D6A4DD0F6E}"/>
              </a:ext>
            </a:extLst>
          </p:cNvPr>
          <p:cNvSpPr txBox="1">
            <a:spLocks/>
          </p:cNvSpPr>
          <p:nvPr/>
        </p:nvSpPr>
        <p:spPr>
          <a:xfrm>
            <a:off x="4196196" y="-5456"/>
            <a:ext cx="4710989" cy="1389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7500"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400" dirty="0"/>
              <a:t>2%</a:t>
            </a:r>
          </a:p>
          <a:p>
            <a:pPr hangingPunct="1"/>
            <a:r>
              <a:rPr lang="ru-RU" sz="1400" dirty="0"/>
              <a:t>респондентов </a:t>
            </a:r>
          </a:p>
          <a:p>
            <a:pPr hangingPunct="1"/>
            <a:r>
              <a:rPr lang="ru-RU" sz="1400" dirty="0"/>
              <a:t>материал </a:t>
            </a:r>
          </a:p>
          <a:p>
            <a:pPr hangingPunct="1"/>
            <a:r>
              <a:rPr lang="ru-RU" sz="1400" dirty="0"/>
              <a:t>был </a:t>
            </a:r>
          </a:p>
          <a:p>
            <a:pPr hangingPunct="1"/>
            <a:r>
              <a:rPr lang="ru-RU" sz="1400" dirty="0"/>
              <a:t>знаком</a:t>
            </a:r>
          </a:p>
          <a:p>
            <a:pPr hangingPunct="1"/>
            <a:endParaRPr lang="ru-RU" sz="1800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Заголовок 1"/>
          <p:cNvSpPr txBox="1"/>
          <p:nvPr/>
        </p:nvSpPr>
        <p:spPr>
          <a:xfrm>
            <a:off x="917994" y="2053692"/>
            <a:ext cx="6888265" cy="6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>
            <a:lvl1pPr defTabSz="126765">
              <a:defRPr sz="455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dirty="0" err="1"/>
              <a:t>Спасибо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внимание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2C34C93-ECC5-DF19-E7AE-5296715825F0}"/>
              </a:ext>
            </a:extLst>
          </p:cNvPr>
          <p:cNvSpPr/>
          <p:nvPr/>
        </p:nvSpPr>
        <p:spPr>
          <a:xfrm>
            <a:off x="1145393" y="3674836"/>
            <a:ext cx="6730808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D736DD0-1FE4-E47D-3CF1-8935CAA194F1}"/>
              </a:ext>
            </a:extLst>
          </p:cNvPr>
          <p:cNvSpPr/>
          <p:nvPr/>
        </p:nvSpPr>
        <p:spPr>
          <a:xfrm>
            <a:off x="1145393" y="2788531"/>
            <a:ext cx="6730808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036AB79-B234-F1DB-E3F4-A7C3B4106C00}"/>
              </a:ext>
            </a:extLst>
          </p:cNvPr>
          <p:cNvSpPr/>
          <p:nvPr/>
        </p:nvSpPr>
        <p:spPr>
          <a:xfrm>
            <a:off x="2284939" y="1851359"/>
            <a:ext cx="4574119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C555370-DA7D-2CA3-5A51-6371F55B0680}"/>
              </a:ext>
            </a:extLst>
          </p:cNvPr>
          <p:cNvSpPr/>
          <p:nvPr/>
        </p:nvSpPr>
        <p:spPr>
          <a:xfrm>
            <a:off x="2284939" y="1069831"/>
            <a:ext cx="4574119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21" name="Заголовок 1"/>
          <p:cNvSpPr txBox="1">
            <a:spLocks noGrp="1"/>
          </p:cNvSpPr>
          <p:nvPr>
            <p:ph type="title"/>
          </p:nvPr>
        </p:nvSpPr>
        <p:spPr>
          <a:xfrm>
            <a:off x="1217458" y="421472"/>
            <a:ext cx="6888265" cy="682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rgbClr val="009656"/>
                </a:solidFill>
              </a:defRPr>
            </a:lvl1pPr>
          </a:lstStyle>
          <a:p>
            <a:r>
              <a:rPr sz="2000" dirty="0" err="1"/>
              <a:t>Актуальность</a:t>
            </a:r>
            <a:r>
              <a:rPr sz="2000" dirty="0"/>
              <a:t> </a:t>
            </a:r>
            <a:r>
              <a:rPr sz="2000" dirty="0" err="1"/>
              <a:t>практики</a:t>
            </a:r>
            <a:endParaRPr sz="2000" dirty="0"/>
          </a:p>
        </p:txBody>
      </p:sp>
      <p:sp>
        <p:nvSpPr>
          <p:cNvPr id="122" name="Цифровизация в Российском государстве"/>
          <p:cNvSpPr txBox="1"/>
          <p:nvPr/>
        </p:nvSpPr>
        <p:spPr>
          <a:xfrm>
            <a:off x="2941942" y="1123183"/>
            <a:ext cx="319799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Федерации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Переход финансовых услуг в цифровую среду"/>
          <p:cNvSpPr txBox="1"/>
          <p:nvPr/>
        </p:nvSpPr>
        <p:spPr>
          <a:xfrm>
            <a:off x="2738965" y="1892032"/>
            <a:ext cx="366606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финансовых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цифровую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Дефицит знаний граждан пожилого возраста в сфере финансовой грамотности и трудности освоения цифровых технологий"/>
          <p:cNvSpPr txBox="1"/>
          <p:nvPr/>
        </p:nvSpPr>
        <p:spPr>
          <a:xfrm>
            <a:off x="976153" y="2791670"/>
            <a:ext cx="712957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Создание мероприятий по финансовой грамотности на интересующие граждан пожилого возраста темы"/>
          <p:cNvSpPr txBox="1"/>
          <p:nvPr/>
        </p:nvSpPr>
        <p:spPr>
          <a:xfrm>
            <a:off x="551363" y="3628966"/>
            <a:ext cx="791886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интересующие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6" name="Линия"/>
          <p:cNvSpPr/>
          <p:nvPr/>
        </p:nvSpPr>
        <p:spPr>
          <a:xfrm>
            <a:off x="4457700" y="1554215"/>
            <a:ext cx="0" cy="280936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7" name="Линия"/>
          <p:cNvSpPr/>
          <p:nvPr/>
        </p:nvSpPr>
        <p:spPr>
          <a:xfrm>
            <a:off x="4457700" y="2336354"/>
            <a:ext cx="0" cy="431944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8" name="Линия"/>
          <p:cNvSpPr/>
          <p:nvPr/>
        </p:nvSpPr>
        <p:spPr>
          <a:xfrm>
            <a:off x="4457700" y="3273525"/>
            <a:ext cx="0" cy="40640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050" name="Picture 2" descr="Во время ">
            <a:extLst>
              <a:ext uri="{FF2B5EF4-FFF2-40B4-BE49-F238E27FC236}">
                <a16:creationId xmlns:a16="http://schemas.microsoft.com/office/drawing/2014/main" id="{D89BBEE8-0D7D-FD10-283F-B388E9F9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4" y="329104"/>
            <a:ext cx="682729" cy="68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9365505-EE9E-6557-22CE-55BF18C0997C}"/>
              </a:ext>
            </a:extLst>
          </p:cNvPr>
          <p:cNvSpPr/>
          <p:nvPr/>
        </p:nvSpPr>
        <p:spPr>
          <a:xfrm>
            <a:off x="647994" y="4456073"/>
            <a:ext cx="8316187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C5F90B1-DEAF-B4DC-BDB7-A716EBB571C4}"/>
              </a:ext>
            </a:extLst>
          </p:cNvPr>
          <p:cNvSpPr/>
          <p:nvPr/>
        </p:nvSpPr>
        <p:spPr>
          <a:xfrm>
            <a:off x="647994" y="3769331"/>
            <a:ext cx="8316187" cy="4849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0677270-A2D1-1361-0D6D-AE139E308C2C}"/>
              </a:ext>
            </a:extLst>
          </p:cNvPr>
          <p:cNvSpPr/>
          <p:nvPr/>
        </p:nvSpPr>
        <p:spPr>
          <a:xfrm>
            <a:off x="647994" y="3082589"/>
            <a:ext cx="8316187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D71B0A8-1D07-7F60-F9B1-4700F51B6021}"/>
              </a:ext>
            </a:extLst>
          </p:cNvPr>
          <p:cNvSpPr/>
          <p:nvPr/>
        </p:nvSpPr>
        <p:spPr>
          <a:xfrm>
            <a:off x="647994" y="2386760"/>
            <a:ext cx="8316187" cy="4849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DFC82A6-E158-FA50-312E-D570ECD5B255}"/>
              </a:ext>
            </a:extLst>
          </p:cNvPr>
          <p:cNvSpPr/>
          <p:nvPr/>
        </p:nvSpPr>
        <p:spPr>
          <a:xfrm>
            <a:off x="675173" y="1741206"/>
            <a:ext cx="8316187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0" name="Заголовок 1"/>
          <p:cNvSpPr txBox="1">
            <a:spLocks noGrp="1"/>
          </p:cNvSpPr>
          <p:nvPr>
            <p:ph type="title"/>
          </p:nvPr>
        </p:nvSpPr>
        <p:spPr>
          <a:xfrm>
            <a:off x="1049862" y="246583"/>
            <a:ext cx="2710542" cy="682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rgbClr val="009656"/>
                </a:solidFill>
              </a:defRPr>
            </a:lvl1pPr>
          </a:lstStyle>
          <a:p>
            <a:r>
              <a:rPr sz="2000" dirty="0" err="1"/>
              <a:t>Цель</a:t>
            </a:r>
            <a:r>
              <a:rPr sz="2000" dirty="0"/>
              <a:t> </a:t>
            </a:r>
            <a:r>
              <a:rPr sz="2000" dirty="0" err="1"/>
              <a:t>практики</a:t>
            </a:r>
            <a:endParaRPr sz="2000" dirty="0"/>
          </a:p>
        </p:txBody>
      </p:sp>
      <p:sp>
        <p:nvSpPr>
          <p:cNvPr id="131" name="формирование у граждан пожилого возраста уверенного и ответственного отношения к современным банковским продуктам и услугам"/>
          <p:cNvSpPr txBox="1"/>
          <p:nvPr/>
        </p:nvSpPr>
        <p:spPr>
          <a:xfrm>
            <a:off x="956587" y="641674"/>
            <a:ext cx="799198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1700">
                <a:latin typeface="Tahoma"/>
                <a:ea typeface="Tahoma"/>
                <a:cs typeface="Tahoma"/>
                <a:sym typeface="Tahoma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Формирование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пожилого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уверенного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ответственного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>
              <a:defRPr sz="1700">
                <a:latin typeface="Tahoma"/>
                <a:ea typeface="Tahoma"/>
                <a:cs typeface="Tahoma"/>
                <a:sym typeface="Tahoma"/>
              </a:defRPr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финансовой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грамотности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2" name="Заголовок 1"/>
          <p:cNvSpPr txBox="1"/>
          <p:nvPr/>
        </p:nvSpPr>
        <p:spPr>
          <a:xfrm>
            <a:off x="1049862" y="1203014"/>
            <a:ext cx="3246957" cy="416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78607">
              <a:defRPr sz="27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2000" dirty="0" err="1"/>
              <a:t>Задачи</a:t>
            </a:r>
            <a:r>
              <a:rPr sz="2000" dirty="0"/>
              <a:t> </a:t>
            </a:r>
            <a:r>
              <a:rPr sz="2000" dirty="0" err="1"/>
              <a:t>практики</a:t>
            </a:r>
            <a:endParaRPr sz="2000" dirty="0"/>
          </a:p>
        </p:txBody>
      </p:sp>
      <p:sp>
        <p:nvSpPr>
          <p:cNvPr id="133" name="Изучить отношение граждан пожилого возраста к финансовой грамотности"/>
          <p:cNvSpPr txBox="1"/>
          <p:nvPr/>
        </p:nvSpPr>
        <p:spPr>
          <a:xfrm>
            <a:off x="647994" y="1742137"/>
            <a:ext cx="817749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Создать условия для цифрового просвещения и активного освоения интернет-технологий людьми старшего возраста 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Разработать и провести ряд мероприятий, освещающих основные  интересующие темы для граждан пожилого возраста"/>
          <p:cNvSpPr txBox="1"/>
          <p:nvPr/>
        </p:nvSpPr>
        <p:spPr>
          <a:xfrm>
            <a:off x="675173" y="2403134"/>
            <a:ext cx="817672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Приобщить к цифровым интернет-коммуникациям граждан старшего возраста, посредством изучения приложений (программ) для смартфона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Привлечь  «серебряных волонтеров» для увеличения обхвата аудитории"/>
          <p:cNvSpPr txBox="1"/>
          <p:nvPr/>
        </p:nvSpPr>
        <p:spPr>
          <a:xfrm>
            <a:off x="705439" y="3082642"/>
            <a:ext cx="822058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Освоить технологические ресурсы смартфонов и научить эффективно использовать программы  гражданами старшего возраста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Создать раздаточные материалы о финансовой безопасности"/>
          <p:cNvSpPr txBox="1"/>
          <p:nvPr/>
        </p:nvSpPr>
        <p:spPr>
          <a:xfrm>
            <a:off x="709777" y="3829973"/>
            <a:ext cx="825440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Создать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раздаточные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о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финансовой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Провести анализ эффективности реализуемой практики"/>
          <p:cNvSpPr txBox="1"/>
          <p:nvPr/>
        </p:nvSpPr>
        <p:spPr>
          <a:xfrm>
            <a:off x="705439" y="4462608"/>
            <a:ext cx="817396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Сформировать психологически комфортную среду освоения интернет-технологий граждан пожилого возраста посредством проведения практических тематических занятий в рамках проекта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1"/>
          <p:cNvSpPr/>
          <p:nvPr/>
        </p:nvSpPr>
        <p:spPr>
          <a:xfrm>
            <a:off x="315571" y="1784813"/>
            <a:ext cx="294115" cy="29411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</a:t>
            </a:r>
          </a:p>
        </p:txBody>
      </p:sp>
      <p:sp>
        <p:nvSpPr>
          <p:cNvPr id="139" name="2"/>
          <p:cNvSpPr/>
          <p:nvPr/>
        </p:nvSpPr>
        <p:spPr>
          <a:xfrm>
            <a:off x="292100" y="2458969"/>
            <a:ext cx="294115" cy="29411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140" name="3"/>
          <p:cNvSpPr/>
          <p:nvPr/>
        </p:nvSpPr>
        <p:spPr>
          <a:xfrm>
            <a:off x="306077" y="3139200"/>
            <a:ext cx="294115" cy="29411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3</a:t>
            </a:r>
          </a:p>
        </p:txBody>
      </p:sp>
      <p:sp>
        <p:nvSpPr>
          <p:cNvPr id="141" name="4"/>
          <p:cNvSpPr/>
          <p:nvPr/>
        </p:nvSpPr>
        <p:spPr>
          <a:xfrm>
            <a:off x="292100" y="3823115"/>
            <a:ext cx="294115" cy="294116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4</a:t>
            </a:r>
          </a:p>
        </p:txBody>
      </p:sp>
      <p:sp>
        <p:nvSpPr>
          <p:cNvPr id="142" name="5"/>
          <p:cNvSpPr/>
          <p:nvPr/>
        </p:nvSpPr>
        <p:spPr>
          <a:xfrm>
            <a:off x="292099" y="4503346"/>
            <a:ext cx="294115" cy="29411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5</a:t>
            </a:r>
          </a:p>
        </p:txBody>
      </p:sp>
      <p:pic>
        <p:nvPicPr>
          <p:cNvPr id="3074" name="Picture 2" descr="Цель ">
            <a:extLst>
              <a:ext uri="{FF2B5EF4-FFF2-40B4-BE49-F238E27FC236}">
                <a16:creationId xmlns:a16="http://schemas.microsoft.com/office/drawing/2014/main" id="{BE9645A7-0D4A-3FB9-B20B-5E5F45153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4" y="179057"/>
            <a:ext cx="734291" cy="7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Текст"/>
          <p:cNvSpPr txBox="1"/>
          <p:nvPr/>
        </p:nvSpPr>
        <p:spPr>
          <a:xfrm>
            <a:off x="4495430" y="2440426"/>
            <a:ext cx="153138" cy="2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 </a:t>
            </a:r>
          </a:p>
        </p:txBody>
      </p:sp>
      <p:sp>
        <p:nvSpPr>
          <p:cNvPr id="148" name="Заголовок 1"/>
          <p:cNvSpPr txBox="1"/>
          <p:nvPr/>
        </p:nvSpPr>
        <p:spPr>
          <a:xfrm>
            <a:off x="695167" y="407572"/>
            <a:ext cx="6888265" cy="6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39303">
              <a:defRPr sz="22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dirty="0" err="1"/>
              <a:t>Результаты</a:t>
            </a:r>
            <a:r>
              <a:rPr dirty="0"/>
              <a:t> </a:t>
            </a:r>
            <a:r>
              <a:rPr dirty="0" err="1"/>
              <a:t>изучения</a:t>
            </a:r>
            <a:r>
              <a:rPr dirty="0"/>
              <a:t> </a:t>
            </a:r>
            <a:r>
              <a:rPr dirty="0" err="1"/>
              <a:t>отношения</a:t>
            </a:r>
            <a:r>
              <a:rPr dirty="0"/>
              <a:t> </a:t>
            </a:r>
            <a:r>
              <a:rPr dirty="0" err="1"/>
              <a:t>граждан</a:t>
            </a:r>
            <a:r>
              <a:rPr dirty="0"/>
              <a:t> </a:t>
            </a:r>
            <a:r>
              <a:rPr dirty="0" err="1"/>
              <a:t>пожилого</a:t>
            </a:r>
            <a:r>
              <a:rPr dirty="0"/>
              <a:t> </a:t>
            </a:r>
            <a:r>
              <a:rPr dirty="0" err="1"/>
              <a:t>возраста</a:t>
            </a:r>
            <a:r>
              <a:rPr dirty="0"/>
              <a:t> к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грамотности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DE07A4-601D-0F1B-3CD1-4A48F923E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" y="236967"/>
            <a:ext cx="102235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ABAC176B-CCC1-F1A8-F10A-DC710B834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96" y="1473710"/>
            <a:ext cx="8693005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1400" b="1" dirty="0">
                <a:solidFill>
                  <a:srgbClr val="00AECC"/>
                </a:solidFill>
              </a:rPr>
              <a:t>Из 120 опрошенных </a:t>
            </a:r>
            <a:r>
              <a:rPr lang="ru-RU" altLang="ru-RU" sz="1400" b="1" dirty="0">
                <a:solidFill>
                  <a:schemeClr val="accent5"/>
                </a:solidFill>
              </a:rPr>
              <a:t>114</a:t>
            </a:r>
            <a:r>
              <a:rPr lang="ru-RU" altLang="ru-RU" sz="1400" b="1" dirty="0">
                <a:solidFill>
                  <a:srgbClr val="00AECC"/>
                </a:solidFill>
              </a:rPr>
              <a:t> респондентов считают,</a:t>
            </a:r>
            <a:r>
              <a:rPr lang="ru-RU" sz="1400" b="1" dirty="0">
                <a:solidFill>
                  <a:srgbClr val="00AECC"/>
                </a:solidFill>
              </a:rPr>
              <a:t> </a:t>
            </a:r>
          </a:p>
          <a:p>
            <a:pPr algn="ctr" eaLnBrk="1" hangingPunct="1">
              <a:buSzPct val="100000"/>
            </a:pPr>
            <a:r>
              <a:rPr lang="ru-RU" sz="1400" b="1" dirty="0">
                <a:solidFill>
                  <a:srgbClr val="00AECC"/>
                </a:solidFill>
              </a:rPr>
              <a:t>что имеется сложность в освоении цифровых технологий и отсутствуют</a:t>
            </a:r>
          </a:p>
          <a:p>
            <a:pPr algn="ctr" eaLnBrk="1" hangingPunct="1">
              <a:buSzPct val="100000"/>
            </a:pPr>
            <a:r>
              <a:rPr lang="ru-RU" sz="1400" b="1" dirty="0">
                <a:solidFill>
                  <a:srgbClr val="00AECC"/>
                </a:solidFill>
              </a:rPr>
              <a:t> знания по финансовой грамотности</a:t>
            </a:r>
            <a:r>
              <a:rPr lang="ru-RU" altLang="ru-RU" sz="1400" b="1" dirty="0">
                <a:solidFill>
                  <a:srgbClr val="00AECC"/>
                </a:solidFill>
              </a:rPr>
              <a:t>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84B2780-C30F-52B9-B722-2E759EAC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6" y="2440426"/>
            <a:ext cx="2504890" cy="18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88AAAEF-A8F4-F408-2098-5B61A1405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31248"/>
          <a:stretch/>
        </p:blipFill>
        <p:spPr bwMode="auto">
          <a:xfrm>
            <a:off x="5803668" y="2428206"/>
            <a:ext cx="2737356" cy="188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14018732-7A58-6A57-FAAB-EF77F5A9B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87" y="2440825"/>
            <a:ext cx="1585959" cy="18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Заголовок 1"/>
          <p:cNvSpPr txBox="1"/>
          <p:nvPr/>
        </p:nvSpPr>
        <p:spPr>
          <a:xfrm>
            <a:off x="663994" y="230239"/>
            <a:ext cx="6888265" cy="6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39303">
              <a:defRPr sz="22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2000" dirty="0" err="1"/>
              <a:t>Какие</a:t>
            </a:r>
            <a:r>
              <a:rPr sz="2000" dirty="0"/>
              <a:t> </a:t>
            </a:r>
            <a:r>
              <a:rPr sz="2000" dirty="0" err="1"/>
              <a:t>вопросы</a:t>
            </a:r>
            <a:r>
              <a:rPr sz="2000" dirty="0"/>
              <a:t> </a:t>
            </a:r>
            <a:r>
              <a:rPr sz="2000" dirty="0" err="1"/>
              <a:t>вас</a:t>
            </a:r>
            <a:r>
              <a:rPr sz="2000" dirty="0"/>
              <a:t> </a:t>
            </a:r>
            <a:r>
              <a:rPr sz="2000" dirty="0" err="1"/>
              <a:t>больше</a:t>
            </a:r>
            <a:r>
              <a:rPr sz="2000" dirty="0"/>
              <a:t> </a:t>
            </a:r>
            <a:r>
              <a:rPr sz="2000" dirty="0" err="1"/>
              <a:t>всего</a:t>
            </a:r>
            <a:r>
              <a:rPr sz="2000" dirty="0"/>
              <a:t> </a:t>
            </a:r>
            <a:r>
              <a:rPr sz="2000" dirty="0" err="1"/>
              <a:t>интересуют</a:t>
            </a:r>
            <a:r>
              <a:rPr sz="2000" dirty="0"/>
              <a:t> </a:t>
            </a:r>
            <a:endParaRPr lang="ru-RU" sz="2000" dirty="0"/>
          </a:p>
          <a:p>
            <a:r>
              <a:rPr sz="2000" dirty="0"/>
              <a:t>в </a:t>
            </a:r>
            <a:r>
              <a:rPr sz="2000" dirty="0" err="1"/>
              <a:t>сфере</a:t>
            </a:r>
            <a:r>
              <a:rPr sz="2000" dirty="0"/>
              <a:t> </a:t>
            </a:r>
            <a:r>
              <a:rPr sz="2000" dirty="0" err="1"/>
              <a:t>финансовой</a:t>
            </a:r>
            <a:r>
              <a:rPr sz="2000" dirty="0"/>
              <a:t> </a:t>
            </a:r>
            <a:r>
              <a:rPr sz="2000" dirty="0" err="1"/>
              <a:t>грамотности</a:t>
            </a:r>
            <a:r>
              <a:rPr sz="2000" dirty="0"/>
              <a:t>?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8CBAFEE7-26C5-5A9B-2F42-51F2888F8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455" y="3595669"/>
            <a:ext cx="1702569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4000" b="1" dirty="0">
                <a:solidFill>
                  <a:srgbClr val="00AECC"/>
                </a:solidFill>
              </a:rPr>
              <a:t>78%</a:t>
            </a:r>
            <a:r>
              <a:rPr lang="ru-RU" altLang="ru-RU" sz="2800" b="1" dirty="0">
                <a:solidFill>
                  <a:srgbClr val="00AECC"/>
                </a:solidFill>
              </a:rPr>
              <a:t> </a:t>
            </a:r>
          </a:p>
          <a:p>
            <a:pPr algn="ctr" eaLnBrk="1" hangingPunct="1">
              <a:buSzPct val="100000"/>
            </a:pPr>
            <a:r>
              <a:rPr lang="ru-RU" altLang="ru-RU" sz="1200" dirty="0">
                <a:solidFill>
                  <a:srgbClr val="000000"/>
                </a:solidFill>
              </a:rPr>
              <a:t>Планирование личного бюджета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09BD2051-EF3D-8B78-1A84-FAB14BAED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44" y="2593423"/>
            <a:ext cx="2441575" cy="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4000" b="1" dirty="0">
                <a:solidFill>
                  <a:srgbClr val="00AECC"/>
                </a:solidFill>
              </a:rPr>
              <a:t>61% </a:t>
            </a:r>
          </a:p>
          <a:p>
            <a:pPr algn="ctr" eaLnBrk="1" hangingPunct="1">
              <a:buSzPct val="100000"/>
            </a:pPr>
            <a:r>
              <a:rPr lang="ru-RU" altLang="ru-RU" sz="1200" dirty="0">
                <a:solidFill>
                  <a:srgbClr val="000000"/>
                </a:solidFill>
              </a:rPr>
              <a:t>Банковские услуги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DFE5207-CB82-61EC-2ADC-EA5AB801E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9" y="2593423"/>
            <a:ext cx="2441575" cy="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4000" b="1" dirty="0">
                <a:solidFill>
                  <a:srgbClr val="00AECC"/>
                </a:solidFill>
              </a:rPr>
              <a:t>82%</a:t>
            </a:r>
          </a:p>
          <a:p>
            <a:pPr algn="ctr" eaLnBrk="1" hangingPunct="1">
              <a:buSzPct val="100000"/>
            </a:pPr>
            <a:r>
              <a:rPr lang="ru-RU" altLang="ru-RU" sz="1200" dirty="0">
                <a:solidFill>
                  <a:srgbClr val="000000"/>
                </a:solidFill>
              </a:rPr>
              <a:t>Финансовое мошенничество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E724F36-783B-F6A8-290A-A519F8D5F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970" y="3610604"/>
            <a:ext cx="2441575" cy="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4000" b="1" dirty="0">
                <a:solidFill>
                  <a:srgbClr val="00AECC"/>
                </a:solidFill>
              </a:rPr>
              <a:t>44% </a:t>
            </a:r>
          </a:p>
          <a:p>
            <a:pPr algn="ctr" eaLnBrk="1" hangingPunct="1">
              <a:buSzPct val="100000"/>
            </a:pPr>
            <a:r>
              <a:rPr lang="ru-RU" altLang="ru-RU" sz="1200" dirty="0">
                <a:solidFill>
                  <a:srgbClr val="000000"/>
                </a:solidFill>
              </a:rPr>
              <a:t>Пенсионная система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65871DE9-E180-0AA4-2AF1-CEC0D1B8E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065" y="2508825"/>
            <a:ext cx="2441575" cy="8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4000" b="1" dirty="0">
                <a:solidFill>
                  <a:srgbClr val="00AECC"/>
                </a:solidFill>
              </a:rPr>
              <a:t>17% </a:t>
            </a:r>
          </a:p>
          <a:p>
            <a:pPr algn="ctr" eaLnBrk="1" hangingPunct="1">
              <a:buSzPct val="100000"/>
            </a:pPr>
            <a:r>
              <a:rPr lang="ru-RU" altLang="ru-RU" sz="1200" dirty="0">
                <a:solidFill>
                  <a:srgbClr val="000000"/>
                </a:solidFill>
              </a:rPr>
              <a:t>Фондовые рынки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96A393B-BA7E-D869-3077-11858E21DF0A}"/>
              </a:ext>
            </a:extLst>
          </p:cNvPr>
          <p:cNvSpPr/>
          <p:nvPr/>
        </p:nvSpPr>
        <p:spPr>
          <a:xfrm>
            <a:off x="935222" y="1249191"/>
            <a:ext cx="6976512" cy="4849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3219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2A479CB-4EEA-67D4-3596-81BC028DA663}"/>
              </a:ext>
            </a:extLst>
          </p:cNvPr>
          <p:cNvSpPr txBox="1"/>
          <p:nvPr/>
        </p:nvSpPr>
        <p:spPr>
          <a:xfrm>
            <a:off x="810349" y="1360351"/>
            <a:ext cx="6888265" cy="6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39303">
              <a:defRPr sz="22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Результаты опроса  (120 респондентов)</a:t>
            </a:r>
            <a:endParaRPr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CustomShape 7">
            <a:extLst>
              <a:ext uri="{FF2B5EF4-FFF2-40B4-BE49-F238E27FC236}">
                <a16:creationId xmlns:a16="http://schemas.microsoft.com/office/drawing/2014/main" id="{7405622F-FBB1-27C0-5FAC-9573DAA44F0B}"/>
              </a:ext>
            </a:extLst>
          </p:cNvPr>
          <p:cNvSpPr/>
          <p:nvPr/>
        </p:nvSpPr>
        <p:spPr>
          <a:xfrm>
            <a:off x="935222" y="1874901"/>
            <a:ext cx="213120" cy="531799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chemeClr val="accent1">
                <a:lumMod val="75000"/>
              </a:schemeClr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22" name="CustomShape 7">
            <a:extLst>
              <a:ext uri="{FF2B5EF4-FFF2-40B4-BE49-F238E27FC236}">
                <a16:creationId xmlns:a16="http://schemas.microsoft.com/office/drawing/2014/main" id="{A402A1AD-2634-F14B-D1C0-EBB44D1490A1}"/>
              </a:ext>
            </a:extLst>
          </p:cNvPr>
          <p:cNvSpPr/>
          <p:nvPr/>
        </p:nvSpPr>
        <p:spPr>
          <a:xfrm>
            <a:off x="2511180" y="2690293"/>
            <a:ext cx="213120" cy="531799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chemeClr val="accent1">
                <a:lumMod val="75000"/>
              </a:schemeClr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23" name="CustomShape 7">
            <a:extLst>
              <a:ext uri="{FF2B5EF4-FFF2-40B4-BE49-F238E27FC236}">
                <a16:creationId xmlns:a16="http://schemas.microsoft.com/office/drawing/2014/main" id="{01467055-1353-DB85-54E3-0ECEFD5099ED}"/>
              </a:ext>
            </a:extLst>
          </p:cNvPr>
          <p:cNvSpPr/>
          <p:nvPr/>
        </p:nvSpPr>
        <p:spPr>
          <a:xfrm>
            <a:off x="4365472" y="1922390"/>
            <a:ext cx="213120" cy="531799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chemeClr val="accent1">
                <a:lumMod val="75000"/>
              </a:schemeClr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24" name="CustomShape 7">
            <a:extLst>
              <a:ext uri="{FF2B5EF4-FFF2-40B4-BE49-F238E27FC236}">
                <a16:creationId xmlns:a16="http://schemas.microsoft.com/office/drawing/2014/main" id="{510DE924-9E63-E3B0-BB9C-431CA61ED0E0}"/>
              </a:ext>
            </a:extLst>
          </p:cNvPr>
          <p:cNvSpPr/>
          <p:nvPr/>
        </p:nvSpPr>
        <p:spPr>
          <a:xfrm>
            <a:off x="6124382" y="2697493"/>
            <a:ext cx="213120" cy="531799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chemeClr val="accent1">
                <a:lumMod val="75000"/>
              </a:schemeClr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25" name="CustomShape 7">
            <a:extLst>
              <a:ext uri="{FF2B5EF4-FFF2-40B4-BE49-F238E27FC236}">
                <a16:creationId xmlns:a16="http://schemas.microsoft.com/office/drawing/2014/main" id="{0CE763D7-F8A1-F641-6FDC-F5FC5DA1FCA5}"/>
              </a:ext>
            </a:extLst>
          </p:cNvPr>
          <p:cNvSpPr/>
          <p:nvPr/>
        </p:nvSpPr>
        <p:spPr>
          <a:xfrm>
            <a:off x="7698614" y="1918790"/>
            <a:ext cx="213120" cy="531799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BFECFF"/>
              </a:gs>
              <a:gs pos="100000">
                <a:srgbClr val="E6F7FF"/>
              </a:gs>
            </a:gsLst>
            <a:lin ang="16200000"/>
          </a:gradFill>
          <a:ln>
            <a:solidFill>
              <a:schemeClr val="accent1">
                <a:lumMod val="75000"/>
              </a:schemeClr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/>
          <a:lstStyle/>
          <a:p>
            <a:endParaRPr lang="ru-RU" dirty="0"/>
          </a:p>
        </p:txBody>
      </p:sp>
      <p:pic>
        <p:nvPicPr>
          <p:cNvPr id="5124" name="Picture 4" descr="Вопросительный знак ">
            <a:extLst>
              <a:ext uri="{FF2B5EF4-FFF2-40B4-BE49-F238E27FC236}">
                <a16:creationId xmlns:a16="http://schemas.microsoft.com/office/drawing/2014/main" id="{1B3F91B1-03A7-5ADF-ED86-5012FE70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0" y="138546"/>
            <a:ext cx="682729" cy="68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6815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Заголовок 1"/>
          <p:cNvSpPr txBox="1">
            <a:spLocks noGrp="1"/>
          </p:cNvSpPr>
          <p:nvPr>
            <p:ph type="title"/>
          </p:nvPr>
        </p:nvSpPr>
        <p:spPr>
          <a:xfrm>
            <a:off x="830477" y="626255"/>
            <a:ext cx="4710989" cy="825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sz="3300"/>
            </a:lvl1pPr>
          </a:lstStyle>
          <a:p>
            <a:r>
              <a:rPr lang="ru-RU" dirty="0"/>
              <a:t>Организация работы </a:t>
            </a:r>
            <a:r>
              <a:rPr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dirty="0"/>
              <a:t>в </a:t>
            </a:r>
            <a:r>
              <a:rPr dirty="0" err="1"/>
              <a:t>рамках</a:t>
            </a:r>
            <a:r>
              <a:rPr dirty="0"/>
              <a:t> </a:t>
            </a:r>
            <a:r>
              <a:rPr lang="ru-RU" dirty="0"/>
              <a:t>практики </a:t>
            </a:r>
            <a:r>
              <a:rPr dirty="0"/>
              <a:t>«</a:t>
            </a:r>
            <a:r>
              <a:rPr dirty="0" err="1"/>
              <a:t>ФинОК</a:t>
            </a:r>
            <a:r>
              <a:rPr dirty="0"/>
              <a:t>»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65E50F2-A69A-7358-5206-B0E61423DCE4}"/>
              </a:ext>
            </a:extLst>
          </p:cNvPr>
          <p:cNvSpPr txBox="1">
            <a:spLocks/>
          </p:cNvSpPr>
          <p:nvPr/>
        </p:nvSpPr>
        <p:spPr>
          <a:xfrm>
            <a:off x="5659999" y="854855"/>
            <a:ext cx="4710989" cy="82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7500"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800" dirty="0"/>
              <a:t>Цикл </a:t>
            </a:r>
          </a:p>
          <a:p>
            <a:pPr hangingPunct="1"/>
            <a:r>
              <a:rPr lang="ru-RU" sz="1800" dirty="0"/>
              <a:t>из 6 занятий</a:t>
            </a:r>
            <a:endParaRPr lang="ru-RU" sz="14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18B31C9-9DE6-BEA1-D57B-DD441885EE1F}"/>
              </a:ext>
            </a:extLst>
          </p:cNvPr>
          <p:cNvSpPr txBox="1">
            <a:spLocks/>
          </p:cNvSpPr>
          <p:nvPr/>
        </p:nvSpPr>
        <p:spPr>
          <a:xfrm>
            <a:off x="5659998" y="2474614"/>
            <a:ext cx="4710989" cy="82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7500"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800" dirty="0"/>
              <a:t>Теория</a:t>
            </a:r>
          </a:p>
          <a:p>
            <a:pPr hangingPunct="1"/>
            <a:r>
              <a:rPr lang="ru-RU" sz="1800" dirty="0"/>
              <a:t> и практика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95E4BFA-5108-87C4-3163-5682266062E9}"/>
              </a:ext>
            </a:extLst>
          </p:cNvPr>
          <p:cNvSpPr txBox="1">
            <a:spLocks/>
          </p:cNvSpPr>
          <p:nvPr/>
        </p:nvSpPr>
        <p:spPr>
          <a:xfrm>
            <a:off x="5461745" y="3754967"/>
            <a:ext cx="4710989" cy="82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7500"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800" dirty="0"/>
              <a:t>1 занятие =</a:t>
            </a:r>
          </a:p>
          <a:p>
            <a:pPr hangingPunct="1"/>
            <a:r>
              <a:rPr lang="ru-RU" sz="1800" dirty="0"/>
              <a:t> 50 минут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A94FC31-AC02-A45E-D937-2A1D40618F92}"/>
              </a:ext>
            </a:extLst>
          </p:cNvPr>
          <p:cNvSpPr txBox="1">
            <a:spLocks/>
          </p:cNvSpPr>
          <p:nvPr/>
        </p:nvSpPr>
        <p:spPr>
          <a:xfrm>
            <a:off x="4132477" y="260412"/>
            <a:ext cx="4710989" cy="82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7500"/>
          </a:bodyPr>
          <a:lstStyle>
            <a:lvl1pPr marL="0" marR="0" indent="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FFFFFF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1pPr>
            <a:lvl2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2pPr>
            <a:lvl3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3pPr>
            <a:lvl4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4pPr>
            <a:lvl5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5pPr>
            <a:lvl6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6pPr>
            <a:lvl7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7pPr>
            <a:lvl8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8pPr>
            <a:lvl9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/>
                <a:ea typeface="Proxima Nova Rg"/>
                <a:cs typeface="Proxima Nova Rg"/>
                <a:sym typeface="Proxima Nova Rg"/>
              </a:defRPr>
            </a:lvl9pPr>
          </a:lstStyle>
          <a:p>
            <a:pPr hangingPunct="1"/>
            <a:r>
              <a:rPr lang="ru-RU" sz="1800" dirty="0"/>
              <a:t>Работа</a:t>
            </a:r>
          </a:p>
          <a:p>
            <a:pPr hangingPunct="1"/>
            <a:r>
              <a:rPr lang="ru-RU" sz="1800" dirty="0"/>
              <a:t> в группе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66EEFD-B835-00E8-C4D1-DFFD1D1E8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8" t="11123" r="15970"/>
          <a:stretch/>
        </p:blipFill>
        <p:spPr>
          <a:xfrm>
            <a:off x="1642534" y="2887114"/>
            <a:ext cx="3429000" cy="21842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«Копейка рубль бережет»"/>
          <p:cNvSpPr txBox="1">
            <a:spLocks noGrp="1"/>
          </p:cNvSpPr>
          <p:nvPr>
            <p:ph type="title"/>
          </p:nvPr>
        </p:nvSpPr>
        <p:spPr>
          <a:xfrm>
            <a:off x="105759" y="470482"/>
            <a:ext cx="4300943" cy="1434824"/>
          </a:xfrm>
          <a:prstGeom prst="rect">
            <a:avLst/>
          </a:prstGeom>
        </p:spPr>
        <p:txBody>
          <a:bodyPr>
            <a:normAutofit/>
          </a:bodyPr>
          <a:lstStyle>
            <a:lvl1pPr defTabSz="243557">
              <a:defRPr sz="4185"/>
            </a:lvl1pPr>
          </a:lstStyle>
          <a:p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Копейка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рубль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бережет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sp>
        <p:nvSpPr>
          <p:cNvPr id="173" name="Изучение принципов работы банковской системы и предлагаемых гражданам банковских услуг"/>
          <p:cNvSpPr txBox="1">
            <a:spLocks noGrp="1"/>
          </p:cNvSpPr>
          <p:nvPr>
            <p:ph type="body" sz="quarter" idx="1"/>
          </p:nvPr>
        </p:nvSpPr>
        <p:spPr>
          <a:xfrm>
            <a:off x="0" y="926457"/>
            <a:ext cx="4300943" cy="893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267461">
              <a:spcBef>
                <a:spcPts val="300"/>
              </a:spcBef>
              <a:buSzTx/>
              <a:buNone/>
              <a:defRPr sz="1700"/>
            </a:lvl1pPr>
          </a:lstStyle>
          <a:p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Изучение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принципов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работы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банковской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системы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и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предлагаемых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гражданам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банковских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услуг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74" name="Банк"/>
          <p:cNvSpPr/>
          <p:nvPr/>
        </p:nvSpPr>
        <p:spPr>
          <a:xfrm>
            <a:off x="5400861" y="1508935"/>
            <a:ext cx="1962036" cy="1861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4"/>
            </a:solidFill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BF719-F6FB-76BB-FDCB-C1E71B2D891C}"/>
              </a:ext>
            </a:extLst>
          </p:cNvPr>
          <p:cNvSpPr txBox="1"/>
          <p:nvPr/>
        </p:nvSpPr>
        <p:spPr>
          <a:xfrm>
            <a:off x="0" y="1889021"/>
            <a:ext cx="3141061" cy="6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1800" dirty="0" err="1">
                <a:solidFill>
                  <a:schemeClr val="bg1"/>
                </a:solidFill>
              </a:rPr>
              <a:t>Теоретическая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" name="Краткая история появления банков">
            <a:extLst>
              <a:ext uri="{FF2B5EF4-FFF2-40B4-BE49-F238E27FC236}">
                <a16:creationId xmlns:a16="http://schemas.microsoft.com/office/drawing/2014/main" id="{D4BE04AD-13DA-894D-41B2-71CF089A828C}"/>
              </a:ext>
            </a:extLst>
          </p:cNvPr>
          <p:cNvSpPr txBox="1"/>
          <p:nvPr/>
        </p:nvSpPr>
        <p:spPr>
          <a:xfrm>
            <a:off x="305646" y="2190606"/>
            <a:ext cx="333905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</a:t>
            </a:r>
            <a:r>
              <a:rPr sz="1400" dirty="0" err="1">
                <a:solidFill>
                  <a:schemeClr val="bg1"/>
                </a:solidFill>
              </a:rPr>
              <a:t>раткая</a:t>
            </a:r>
            <a:r>
              <a:rPr sz="1400" dirty="0">
                <a:solidFill>
                  <a:schemeClr val="bg1"/>
                </a:solidFill>
              </a:rPr>
              <a:t> </a:t>
            </a:r>
            <a:r>
              <a:rPr sz="1400" dirty="0" err="1">
                <a:solidFill>
                  <a:schemeClr val="bg1"/>
                </a:solidFill>
              </a:rPr>
              <a:t>история</a:t>
            </a:r>
            <a:r>
              <a:rPr sz="1400" dirty="0">
                <a:solidFill>
                  <a:schemeClr val="bg1"/>
                </a:solidFill>
              </a:rPr>
              <a:t> </a:t>
            </a:r>
            <a:r>
              <a:rPr sz="1400" dirty="0" err="1">
                <a:solidFill>
                  <a:schemeClr val="bg1"/>
                </a:solidFill>
              </a:rPr>
              <a:t>появления</a:t>
            </a:r>
            <a:r>
              <a:rPr sz="1400" dirty="0">
                <a:solidFill>
                  <a:schemeClr val="bg1"/>
                </a:solidFill>
              </a:rPr>
              <a:t> </a:t>
            </a:r>
            <a:r>
              <a:rPr sz="1400" dirty="0" err="1">
                <a:solidFill>
                  <a:schemeClr val="bg1"/>
                </a:solidFill>
              </a:rPr>
              <a:t>банков</a:t>
            </a:r>
            <a:endParaRPr lang="ru-RU" sz="14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современная банковская система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банковские услуги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мобильные приложения банка</a:t>
            </a:r>
          </a:p>
          <a:p>
            <a:endParaRPr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01C2106-3496-253A-312F-6F6DC5662103}"/>
              </a:ext>
            </a:extLst>
          </p:cNvPr>
          <p:cNvSpPr txBox="1"/>
          <p:nvPr/>
        </p:nvSpPr>
        <p:spPr>
          <a:xfrm>
            <a:off x="-1" y="3563993"/>
            <a:ext cx="3141061" cy="31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Практическая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5" name="Краткая история появления банков">
            <a:extLst>
              <a:ext uri="{FF2B5EF4-FFF2-40B4-BE49-F238E27FC236}">
                <a16:creationId xmlns:a16="http://schemas.microsoft.com/office/drawing/2014/main" id="{BCF8C1A2-DD15-23B5-5CD4-43978D046C49}"/>
              </a:ext>
            </a:extLst>
          </p:cNvPr>
          <p:cNvSpPr txBox="1"/>
          <p:nvPr/>
        </p:nvSpPr>
        <p:spPr>
          <a:xfrm>
            <a:off x="353504" y="3998023"/>
            <a:ext cx="359393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викторины, конкурсы по теме занятий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«Береженного Бог бережет»"/>
          <p:cNvSpPr txBox="1">
            <a:spLocks noGrp="1"/>
          </p:cNvSpPr>
          <p:nvPr>
            <p:ph type="title"/>
          </p:nvPr>
        </p:nvSpPr>
        <p:spPr>
          <a:xfrm>
            <a:off x="-99572" y="344208"/>
            <a:ext cx="4492200" cy="48881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53532">
              <a:defRPr sz="4095"/>
            </a:lvl1pPr>
          </a:lstStyle>
          <a:p>
            <a:r>
              <a:rPr sz="2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sz="23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Береженого</a:t>
            </a:r>
            <a:r>
              <a:rPr lang="ru-RU" sz="2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3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Бог</a:t>
            </a:r>
            <a:r>
              <a:rPr sz="2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3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бережет</a:t>
            </a:r>
            <a:r>
              <a:rPr sz="2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sp>
        <p:nvSpPr>
          <p:cNvPr id="188" name="Рассмотрение работы системы страхования в Российской Федерации"/>
          <p:cNvSpPr txBox="1">
            <a:spLocks noGrp="1"/>
          </p:cNvSpPr>
          <p:nvPr>
            <p:ph type="body" sz="quarter" idx="1"/>
          </p:nvPr>
        </p:nvSpPr>
        <p:spPr>
          <a:xfrm>
            <a:off x="73664" y="855445"/>
            <a:ext cx="4139658" cy="6940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sz="1700"/>
            </a:lvl1pPr>
          </a:lstStyle>
          <a:p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Рассмотрение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работы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системы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страхования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Российской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Федерации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9" name="Утвержденный документ"/>
          <p:cNvSpPr/>
          <p:nvPr/>
        </p:nvSpPr>
        <p:spPr>
          <a:xfrm>
            <a:off x="5743816" y="1666300"/>
            <a:ext cx="1397303" cy="18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3" y="21600"/>
                  <a:pt x="21599" y="21528"/>
                  <a:pt x="21599" y="21438"/>
                </a:cubicBezTo>
                <a:lnTo>
                  <a:pt x="21599" y="5895"/>
                </a:lnTo>
                <a:cubicBezTo>
                  <a:pt x="21600" y="5863"/>
                  <a:pt x="21564" y="5837"/>
                  <a:pt x="21522" y="5837"/>
                </a:cubicBezTo>
                <a:lnTo>
                  <a:pt x="14254" y="5837"/>
                </a:lnTo>
                <a:cubicBezTo>
                  <a:pt x="14137" y="5837"/>
                  <a:pt x="14043" y="5765"/>
                  <a:pt x="14043" y="5674"/>
                </a:cubicBezTo>
                <a:lnTo>
                  <a:pt x="14043" y="58"/>
                </a:lnTo>
                <a:cubicBezTo>
                  <a:pt x="14043" y="26"/>
                  <a:pt x="14009" y="0"/>
                  <a:pt x="13968" y="0"/>
                </a:cubicBezTo>
                <a:lnTo>
                  <a:pt x="213" y="0"/>
                </a:lnTo>
                <a:close/>
                <a:moveTo>
                  <a:pt x="15017" y="86"/>
                </a:moveTo>
                <a:cubicBezTo>
                  <a:pt x="14991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5" y="5120"/>
                  <a:pt x="15182" y="5120"/>
                </a:cubicBezTo>
                <a:lnTo>
                  <a:pt x="21418" y="5120"/>
                </a:lnTo>
                <a:cubicBezTo>
                  <a:pt x="21485" y="5120"/>
                  <a:pt x="21518" y="5058"/>
                  <a:pt x="21471" y="5021"/>
                </a:cubicBezTo>
                <a:lnTo>
                  <a:pt x="15100" y="99"/>
                </a:lnTo>
                <a:cubicBezTo>
                  <a:pt x="15076" y="81"/>
                  <a:pt x="15044" y="78"/>
                  <a:pt x="15017" y="86"/>
                </a:cubicBezTo>
                <a:close/>
                <a:moveTo>
                  <a:pt x="16386" y="8273"/>
                </a:moveTo>
                <a:cubicBezTo>
                  <a:pt x="16406" y="8273"/>
                  <a:pt x="16425" y="8279"/>
                  <a:pt x="16441" y="8291"/>
                </a:cubicBezTo>
                <a:lnTo>
                  <a:pt x="18003" y="9497"/>
                </a:lnTo>
                <a:cubicBezTo>
                  <a:pt x="18034" y="9522"/>
                  <a:pt x="18034" y="9560"/>
                  <a:pt x="18003" y="9585"/>
                </a:cubicBezTo>
                <a:lnTo>
                  <a:pt x="8629" y="16827"/>
                </a:lnTo>
                <a:cubicBezTo>
                  <a:pt x="8597" y="16852"/>
                  <a:pt x="8547" y="16852"/>
                  <a:pt x="8515" y="16827"/>
                </a:cubicBezTo>
                <a:lnTo>
                  <a:pt x="3592" y="13027"/>
                </a:lnTo>
                <a:cubicBezTo>
                  <a:pt x="3560" y="13002"/>
                  <a:pt x="3560" y="12962"/>
                  <a:pt x="3592" y="12937"/>
                </a:cubicBezTo>
                <a:lnTo>
                  <a:pt x="5153" y="11731"/>
                </a:lnTo>
                <a:cubicBezTo>
                  <a:pt x="5185" y="11707"/>
                  <a:pt x="5238" y="11707"/>
                  <a:pt x="5269" y="11731"/>
                </a:cubicBezTo>
                <a:lnTo>
                  <a:pt x="8513" y="14238"/>
                </a:lnTo>
                <a:cubicBezTo>
                  <a:pt x="8545" y="14263"/>
                  <a:pt x="8595" y="14263"/>
                  <a:pt x="8627" y="14238"/>
                </a:cubicBezTo>
                <a:lnTo>
                  <a:pt x="16328" y="8291"/>
                </a:lnTo>
                <a:cubicBezTo>
                  <a:pt x="16343" y="8279"/>
                  <a:pt x="16365" y="8273"/>
                  <a:pt x="16386" y="8273"/>
                </a:cubicBezTo>
                <a:close/>
              </a:path>
            </a:pathLst>
          </a:custGeom>
          <a:solidFill>
            <a:schemeClr val="accent6"/>
          </a:solidFill>
          <a:ln w="25400">
            <a:solidFill>
              <a:schemeClr val="accent6">
                <a:satOff val="-2462"/>
                <a:lumOff val="-14627"/>
              </a:schemeClr>
            </a:solidFill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F6A26-971B-1502-2C1E-5E5A5F9C14C4}"/>
              </a:ext>
            </a:extLst>
          </p:cNvPr>
          <p:cNvSpPr txBox="1"/>
          <p:nvPr/>
        </p:nvSpPr>
        <p:spPr>
          <a:xfrm>
            <a:off x="0" y="1566510"/>
            <a:ext cx="3141061" cy="30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1800" dirty="0" err="1">
                <a:solidFill>
                  <a:schemeClr val="bg1"/>
                </a:solidFill>
              </a:rPr>
              <a:t>Теоретическая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" name="Краткая история появления банков">
            <a:extLst>
              <a:ext uri="{FF2B5EF4-FFF2-40B4-BE49-F238E27FC236}">
                <a16:creationId xmlns:a16="http://schemas.microsoft.com/office/drawing/2014/main" id="{86B1595E-11FA-E4E4-CA1E-841944D91C4B}"/>
              </a:ext>
            </a:extLst>
          </p:cNvPr>
          <p:cNvSpPr txBox="1"/>
          <p:nvPr/>
        </p:nvSpPr>
        <p:spPr>
          <a:xfrm>
            <a:off x="311096" y="1961148"/>
            <a:ext cx="4193456" cy="1749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принципы работы системы страхования в России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виды страхования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страховые организации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услуги страхования для граждан пожилого </a:t>
            </a:r>
          </a:p>
          <a:p>
            <a:pPr algn="l"/>
            <a:r>
              <a:rPr lang="ru-RU" sz="1300" dirty="0">
                <a:solidFill>
                  <a:schemeClr val="bg1"/>
                </a:solidFill>
              </a:rPr>
              <a:t> возраста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44E6CE-FDC9-853A-2608-5D82F7509CA5}"/>
              </a:ext>
            </a:extLst>
          </p:cNvPr>
          <p:cNvSpPr txBox="1"/>
          <p:nvPr/>
        </p:nvSpPr>
        <p:spPr>
          <a:xfrm>
            <a:off x="-99572" y="3200585"/>
            <a:ext cx="3141061" cy="31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Практическая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5" name="Краткая история появления банков">
            <a:extLst>
              <a:ext uri="{FF2B5EF4-FFF2-40B4-BE49-F238E27FC236}">
                <a16:creationId xmlns:a16="http://schemas.microsoft.com/office/drawing/2014/main" id="{E6779F36-961B-3094-50CF-B78C972E7587}"/>
              </a:ext>
            </a:extLst>
          </p:cNvPr>
          <p:cNvSpPr txBox="1"/>
          <p:nvPr/>
        </p:nvSpPr>
        <p:spPr>
          <a:xfrm>
            <a:off x="226429" y="3599066"/>
            <a:ext cx="359393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викторины, конкурсы по теме занятий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«Речист, да на руку не чист»"/>
          <p:cNvSpPr txBox="1">
            <a:spLocks noGrp="1"/>
          </p:cNvSpPr>
          <p:nvPr>
            <p:ph type="title"/>
          </p:nvPr>
        </p:nvSpPr>
        <p:spPr>
          <a:xfrm>
            <a:off x="-99572" y="240200"/>
            <a:ext cx="4556961" cy="8388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39601">
              <a:defRPr sz="4500"/>
            </a:lvl1pPr>
          </a:lstStyle>
          <a:p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Речист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да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на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руку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нечист</a:t>
            </a:r>
            <a:r>
              <a:rPr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sp>
        <p:nvSpPr>
          <p:cNvPr id="203" name="Рассмотрение основных схем финансового мошенничества и способов защиты от них"/>
          <p:cNvSpPr txBox="1">
            <a:spLocks noGrp="1"/>
          </p:cNvSpPr>
          <p:nvPr>
            <p:ph type="body" sz="quarter" idx="1"/>
          </p:nvPr>
        </p:nvSpPr>
        <p:spPr>
          <a:xfrm>
            <a:off x="179696" y="1145320"/>
            <a:ext cx="4611760" cy="3762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 sz="1700"/>
            </a:lvl1pPr>
          </a:lstStyle>
          <a:p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Рассмотрение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основных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схем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финансового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мошенничества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и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способов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защиты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от</a:t>
            </a:r>
            <a:r>
              <a:rPr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них</a:t>
            </a:r>
            <a:endParaRPr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4" name="Копилка"/>
          <p:cNvSpPr/>
          <p:nvPr/>
        </p:nvSpPr>
        <p:spPr>
          <a:xfrm>
            <a:off x="5238063" y="1912467"/>
            <a:ext cx="2100642" cy="1318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4" h="21600" extrusionOk="0">
                <a:moveTo>
                  <a:pt x="12587" y="0"/>
                </a:moveTo>
                <a:cubicBezTo>
                  <a:pt x="8555" y="0"/>
                  <a:pt x="6723" y="2256"/>
                  <a:pt x="6086" y="3315"/>
                </a:cubicBezTo>
                <a:cubicBezTo>
                  <a:pt x="5935" y="3565"/>
                  <a:pt x="5683" y="3543"/>
                  <a:pt x="5548" y="3269"/>
                </a:cubicBezTo>
                <a:cubicBezTo>
                  <a:pt x="5210" y="2580"/>
                  <a:pt x="4579" y="1527"/>
                  <a:pt x="3884" y="1527"/>
                </a:cubicBezTo>
                <a:cubicBezTo>
                  <a:pt x="2850" y="1527"/>
                  <a:pt x="3652" y="4548"/>
                  <a:pt x="3652" y="4548"/>
                </a:cubicBezTo>
                <a:cubicBezTo>
                  <a:pt x="3652" y="4548"/>
                  <a:pt x="2493" y="5921"/>
                  <a:pt x="2229" y="7581"/>
                </a:cubicBezTo>
                <a:cubicBezTo>
                  <a:pt x="2033" y="8805"/>
                  <a:pt x="641" y="8562"/>
                  <a:pt x="364" y="8562"/>
                </a:cubicBezTo>
                <a:cubicBezTo>
                  <a:pt x="-65" y="8562"/>
                  <a:pt x="-90" y="9711"/>
                  <a:pt x="162" y="10817"/>
                </a:cubicBezTo>
                <a:cubicBezTo>
                  <a:pt x="414" y="11924"/>
                  <a:pt x="1121" y="12374"/>
                  <a:pt x="1121" y="12374"/>
                </a:cubicBezTo>
                <a:cubicBezTo>
                  <a:pt x="995" y="12579"/>
                  <a:pt x="940" y="12757"/>
                  <a:pt x="1397" y="13358"/>
                </a:cubicBezTo>
                <a:cubicBezTo>
                  <a:pt x="1708" y="13767"/>
                  <a:pt x="2573" y="15312"/>
                  <a:pt x="4854" y="16551"/>
                </a:cubicBezTo>
                <a:cubicBezTo>
                  <a:pt x="5082" y="16675"/>
                  <a:pt x="5218" y="17057"/>
                  <a:pt x="5167" y="17439"/>
                </a:cubicBezTo>
                <a:lnTo>
                  <a:pt x="4702" y="20912"/>
                </a:lnTo>
                <a:cubicBezTo>
                  <a:pt x="4655" y="21267"/>
                  <a:pt x="4822" y="21600"/>
                  <a:pt x="5046" y="21600"/>
                </a:cubicBezTo>
                <a:lnTo>
                  <a:pt x="6770" y="21600"/>
                </a:lnTo>
                <a:cubicBezTo>
                  <a:pt x="6952" y="21600"/>
                  <a:pt x="7117" y="21432"/>
                  <a:pt x="7195" y="21165"/>
                </a:cubicBezTo>
                <a:lnTo>
                  <a:pt x="8037" y="18272"/>
                </a:lnTo>
                <a:cubicBezTo>
                  <a:pt x="8124" y="17974"/>
                  <a:pt x="8318" y="17798"/>
                  <a:pt x="8520" y="17839"/>
                </a:cubicBezTo>
                <a:cubicBezTo>
                  <a:pt x="9682" y="18075"/>
                  <a:pt x="11029" y="18218"/>
                  <a:pt x="12587" y="18218"/>
                </a:cubicBezTo>
                <a:cubicBezTo>
                  <a:pt x="13307" y="18218"/>
                  <a:pt x="13973" y="18115"/>
                  <a:pt x="14586" y="17928"/>
                </a:cubicBezTo>
                <a:cubicBezTo>
                  <a:pt x="14785" y="17867"/>
                  <a:pt x="14987" y="18016"/>
                  <a:pt x="15087" y="18304"/>
                </a:cubicBezTo>
                <a:lnTo>
                  <a:pt x="16087" y="21210"/>
                </a:lnTo>
                <a:cubicBezTo>
                  <a:pt x="16170" y="21452"/>
                  <a:pt x="16326" y="21600"/>
                  <a:pt x="16497" y="21600"/>
                </a:cubicBezTo>
                <a:lnTo>
                  <a:pt x="18243" y="21600"/>
                </a:lnTo>
                <a:cubicBezTo>
                  <a:pt x="18466" y="21600"/>
                  <a:pt x="18632" y="21267"/>
                  <a:pt x="18585" y="20912"/>
                </a:cubicBezTo>
                <a:lnTo>
                  <a:pt x="17934" y="16027"/>
                </a:lnTo>
                <a:cubicBezTo>
                  <a:pt x="17898" y="15757"/>
                  <a:pt x="17954" y="15477"/>
                  <a:pt x="18081" y="15293"/>
                </a:cubicBezTo>
                <a:cubicBezTo>
                  <a:pt x="19709" y="12937"/>
                  <a:pt x="20209" y="9534"/>
                  <a:pt x="19579" y="6535"/>
                </a:cubicBezTo>
                <a:cubicBezTo>
                  <a:pt x="19542" y="6361"/>
                  <a:pt x="19606" y="6175"/>
                  <a:pt x="19716" y="6132"/>
                </a:cubicBezTo>
                <a:cubicBezTo>
                  <a:pt x="20422" y="5855"/>
                  <a:pt x="21510" y="5137"/>
                  <a:pt x="21057" y="3409"/>
                </a:cubicBezTo>
                <a:cubicBezTo>
                  <a:pt x="21016" y="3254"/>
                  <a:pt x="20894" y="3213"/>
                  <a:pt x="20817" y="3325"/>
                </a:cubicBezTo>
                <a:cubicBezTo>
                  <a:pt x="20744" y="3432"/>
                  <a:pt x="20690" y="3550"/>
                  <a:pt x="20648" y="3659"/>
                </a:cubicBezTo>
                <a:cubicBezTo>
                  <a:pt x="20608" y="3765"/>
                  <a:pt x="20510" y="3756"/>
                  <a:pt x="20481" y="3640"/>
                </a:cubicBezTo>
                <a:cubicBezTo>
                  <a:pt x="20393" y="3281"/>
                  <a:pt x="20178" y="2828"/>
                  <a:pt x="19658" y="2927"/>
                </a:cubicBezTo>
                <a:cubicBezTo>
                  <a:pt x="19214" y="3013"/>
                  <a:pt x="19022" y="3455"/>
                  <a:pt x="18950" y="3944"/>
                </a:cubicBezTo>
                <a:cubicBezTo>
                  <a:pt x="18926" y="4113"/>
                  <a:pt x="18794" y="4163"/>
                  <a:pt x="18727" y="4027"/>
                </a:cubicBezTo>
                <a:cubicBezTo>
                  <a:pt x="17574" y="1683"/>
                  <a:pt x="15528" y="0"/>
                  <a:pt x="12587" y="0"/>
                </a:cubicBezTo>
                <a:close/>
                <a:moveTo>
                  <a:pt x="12448" y="1027"/>
                </a:moveTo>
                <a:cubicBezTo>
                  <a:pt x="13136" y="1027"/>
                  <a:pt x="13772" y="1163"/>
                  <a:pt x="14343" y="1427"/>
                </a:cubicBezTo>
                <a:cubicBezTo>
                  <a:pt x="14395" y="1452"/>
                  <a:pt x="14423" y="1545"/>
                  <a:pt x="14402" y="1626"/>
                </a:cubicBezTo>
                <a:lnTo>
                  <a:pt x="14271" y="2126"/>
                </a:lnTo>
                <a:cubicBezTo>
                  <a:pt x="14254" y="2195"/>
                  <a:pt x="14208" y="2230"/>
                  <a:pt x="14164" y="2210"/>
                </a:cubicBezTo>
                <a:cubicBezTo>
                  <a:pt x="13649" y="1978"/>
                  <a:pt x="13073" y="1858"/>
                  <a:pt x="12448" y="1858"/>
                </a:cubicBezTo>
                <a:cubicBezTo>
                  <a:pt x="11524" y="1858"/>
                  <a:pt x="10708" y="2034"/>
                  <a:pt x="10012" y="2382"/>
                </a:cubicBezTo>
                <a:cubicBezTo>
                  <a:pt x="9968" y="2404"/>
                  <a:pt x="9920" y="2371"/>
                  <a:pt x="9902" y="2301"/>
                </a:cubicBezTo>
                <a:lnTo>
                  <a:pt x="9773" y="1801"/>
                </a:lnTo>
                <a:cubicBezTo>
                  <a:pt x="9752" y="1721"/>
                  <a:pt x="9776" y="1628"/>
                  <a:pt x="9827" y="1602"/>
                </a:cubicBezTo>
                <a:cubicBezTo>
                  <a:pt x="10483" y="1268"/>
                  <a:pt x="11341" y="1027"/>
                  <a:pt x="12448" y="1027"/>
                </a:cubicBezTo>
                <a:close/>
                <a:moveTo>
                  <a:pt x="19754" y="3828"/>
                </a:moveTo>
                <a:cubicBezTo>
                  <a:pt x="19782" y="3821"/>
                  <a:pt x="19813" y="3823"/>
                  <a:pt x="19842" y="3836"/>
                </a:cubicBezTo>
                <a:cubicBezTo>
                  <a:pt x="19958" y="3890"/>
                  <a:pt x="20023" y="4100"/>
                  <a:pt x="19987" y="4307"/>
                </a:cubicBezTo>
                <a:cubicBezTo>
                  <a:pt x="19929" y="4638"/>
                  <a:pt x="19691" y="4699"/>
                  <a:pt x="19691" y="4699"/>
                </a:cubicBezTo>
                <a:cubicBezTo>
                  <a:pt x="19691" y="4699"/>
                  <a:pt x="19502" y="4478"/>
                  <a:pt x="19565" y="4113"/>
                </a:cubicBezTo>
                <a:cubicBezTo>
                  <a:pt x="19592" y="3958"/>
                  <a:pt x="19669" y="3850"/>
                  <a:pt x="19754" y="3828"/>
                </a:cubicBezTo>
                <a:close/>
              </a:path>
            </a:pathLst>
          </a:custGeom>
          <a:solidFill>
            <a:schemeClr val="accent3"/>
          </a:solidFill>
          <a:ln w="25400">
            <a:solidFill>
              <a:schemeClr val="accent5"/>
            </a:solidFill>
          </a:ln>
        </p:spPr>
        <p:txBody>
          <a:bodyPr lIns="0" tIns="0" rIns="0" bIns="0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3AC2B-04EE-4EBC-79CC-BAB5D3E11A26}"/>
              </a:ext>
            </a:extLst>
          </p:cNvPr>
          <p:cNvSpPr txBox="1"/>
          <p:nvPr/>
        </p:nvSpPr>
        <p:spPr>
          <a:xfrm>
            <a:off x="0" y="1654019"/>
            <a:ext cx="3141061" cy="30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sz="1800" dirty="0" err="1">
                <a:solidFill>
                  <a:schemeClr val="bg1"/>
                </a:solidFill>
              </a:rPr>
              <a:t>Теоретическая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0CF76A7-E441-73F9-C72C-CFB0DF4D9E1C}"/>
              </a:ext>
            </a:extLst>
          </p:cNvPr>
          <p:cNvSpPr txBox="1"/>
          <p:nvPr/>
        </p:nvSpPr>
        <p:spPr>
          <a:xfrm>
            <a:off x="-99572" y="3167486"/>
            <a:ext cx="3141061" cy="31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56318">
              <a:defRPr sz="4000" b="1">
                <a:solidFill>
                  <a:srgbClr val="009656"/>
                </a:solidFill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Практическая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часть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4" name="Краткая история появления банков">
            <a:extLst>
              <a:ext uri="{FF2B5EF4-FFF2-40B4-BE49-F238E27FC236}">
                <a16:creationId xmlns:a16="http://schemas.microsoft.com/office/drawing/2014/main" id="{C3FD2558-07C1-201F-494B-39003E32E067}"/>
              </a:ext>
            </a:extLst>
          </p:cNvPr>
          <p:cNvSpPr txBox="1"/>
          <p:nvPr/>
        </p:nvSpPr>
        <p:spPr>
          <a:xfrm>
            <a:off x="168648" y="1959558"/>
            <a:ext cx="4020519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понятие финансового мошенничества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виды финансового мошенничества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правила обеспечения финансовой безопасности</a:t>
            </a:r>
            <a:endParaRPr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Краткая история появления банков">
            <a:extLst>
              <a:ext uri="{FF2B5EF4-FFF2-40B4-BE49-F238E27FC236}">
                <a16:creationId xmlns:a16="http://schemas.microsoft.com/office/drawing/2014/main" id="{341A95D5-2C34-91BC-1521-DCC81DAB49B7}"/>
              </a:ext>
            </a:extLst>
          </p:cNvPr>
          <p:cNvSpPr txBox="1"/>
          <p:nvPr/>
        </p:nvSpPr>
        <p:spPr>
          <a:xfrm>
            <a:off x="213791" y="3609957"/>
            <a:ext cx="282769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«Своя игра» по теме занятий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3219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219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3219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219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528</Words>
  <Application>Microsoft Office PowerPoint</Application>
  <PresentationFormat>Экран (16:9)</PresentationFormat>
  <Paragraphs>144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Microsoft YaHei</vt:lpstr>
      <vt:lpstr>Arial</vt:lpstr>
      <vt:lpstr>Helvetica</vt:lpstr>
      <vt:lpstr>Helvetica Neue</vt:lpstr>
      <vt:lpstr>Helvetica Neue Light</vt:lpstr>
      <vt:lpstr>Helvetica Neue Medium</vt:lpstr>
      <vt:lpstr>Proxima Nova Rg</vt:lpstr>
      <vt:lpstr>Tahoma</vt:lpstr>
      <vt:lpstr>Times New Roman</vt:lpstr>
      <vt:lpstr>White</vt:lpstr>
      <vt:lpstr>Презентация PowerPoint</vt:lpstr>
      <vt:lpstr>Актуальность практики</vt:lpstr>
      <vt:lpstr>Цель практики</vt:lpstr>
      <vt:lpstr>Презентация PowerPoint</vt:lpstr>
      <vt:lpstr>Презентация PowerPoint</vt:lpstr>
      <vt:lpstr>Организация работы   в рамках практики «ФинОК»</vt:lpstr>
      <vt:lpstr>«Копейка рубль бережет»</vt:lpstr>
      <vt:lpstr>«Береженого Бог бережет»</vt:lpstr>
      <vt:lpstr>«Речист, да на руку  нечист»</vt:lpstr>
      <vt:lpstr>«Свой грош - делай  что хошь»</vt:lpstr>
      <vt:lpstr>«Что написано пером - не вырубишь топором»</vt:lpstr>
      <vt:lpstr>Презентация PowerPoint</vt:lpstr>
      <vt:lpstr>Презентация PowerPoint</vt:lpstr>
      <vt:lpstr>Мониторинг результатов реализуемой практики (120 респондентов)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«ФинОК»</dc:title>
  <dc:creator>User</dc:creator>
  <cp:lastModifiedBy>Pixel</cp:lastModifiedBy>
  <cp:revision>18</cp:revision>
  <cp:lastPrinted>2023-10-23T09:33:17Z</cp:lastPrinted>
  <dcterms:modified xsi:type="dcterms:W3CDTF">2023-11-02T12:15:10Z</dcterms:modified>
</cp:coreProperties>
</file>