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B75A5-2B58-4ED4-A362-77402EA539DE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EA15B-1998-41EF-8A2D-BF4973B83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4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A15B-1998-41EF-8A2D-BF4973B831B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2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F7E5-906E-40C1-BE7D-4434A99EE27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124-853D-40C5-BF76-AC1FFABF4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28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F7E5-906E-40C1-BE7D-4434A99EE27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124-853D-40C5-BF76-AC1FFABF4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7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F7E5-906E-40C1-BE7D-4434A99EE27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124-853D-40C5-BF76-AC1FFABF4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08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F7E5-906E-40C1-BE7D-4434A99EE27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124-853D-40C5-BF76-AC1FFABF4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57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F7E5-906E-40C1-BE7D-4434A99EE27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124-853D-40C5-BF76-AC1FFABF4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6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F7E5-906E-40C1-BE7D-4434A99EE27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124-853D-40C5-BF76-AC1FFABF4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F7E5-906E-40C1-BE7D-4434A99EE27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124-853D-40C5-BF76-AC1FFABF4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F7E5-906E-40C1-BE7D-4434A99EE27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124-853D-40C5-BF76-AC1FFABF4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72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F7E5-906E-40C1-BE7D-4434A99EE27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124-853D-40C5-BF76-AC1FFABF4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47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F7E5-906E-40C1-BE7D-4434A99EE27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124-853D-40C5-BF76-AC1FFABF4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45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F7E5-906E-40C1-BE7D-4434A99EE27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124-853D-40C5-BF76-AC1FFABF4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62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3F7E5-906E-40C1-BE7D-4434A99EE27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A1124-853D-40C5-BF76-AC1FFABF4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82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4703" y="1415761"/>
            <a:ext cx="4965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ЖЕСТОКОЕ ОБРАЩЕНИЕ С ДЕТЬМИ. ПРИЧИНЫ И ПОСЛЕДСТВИЯ.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1" y="1415761"/>
            <a:ext cx="6353211" cy="3573681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0812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0809" y="405611"/>
            <a:ext cx="107249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детей,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подвергающихся эмоциональному (психологическому) насилию: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817" y="1215760"/>
            <a:ext cx="1137036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психического развития;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сконцентрироваться, плохая успеваемость;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самооценка;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Эмоциональные нарушения в виде агрессии, гнева (часто обращенных против самого себя), подавленное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остояние;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Избыточная потребность во внимании;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Депрессия, попытки суицида;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общаться со сверстниками (заискивающее поведение, чрезмерная уступчивость или агрессивность);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Ложь, воровство,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(или «отклоняющееся», асоциальное) поведение;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Нервно-психические и психосоматические заболевания: неврозы,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энурез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тики, расстройства сна, нарушения аппетита, ожирение, кожные заболевания, астма и т.д.)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8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5655" y="471790"/>
            <a:ext cx="94843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риска детей по эмоциональному насилию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3638" y="1329996"/>
            <a:ext cx="92143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от нежеланной беременности, похожие на нелюбимых родственников жены или мужа;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раннего возраста;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Дети-инвалиды, дети с наследственными заболеваниями или другими особенностями;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 семей с деспотичным, авторитарным, контролирующим стилем воспитания и взаимоотношений;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 семей, где внутрисемейное насилие является стилем жизни;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родители (или один из родителей) которых употребляют алкоголь, наркотики, страдают депрессией;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в семье которых много  социально-экономических и психологических проблем.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43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3397" y="385127"/>
            <a:ext cx="65926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поведения взрослых,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совершающих эмоциональное насилие.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576" y="1905506"/>
            <a:ext cx="11275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утешают ребенка, когда тот в этом нуждается;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 оскорбляют, бранят, унижают, осмеивают;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Сравнивают с другими детьми не в его пользу, постоянно сверхкритично относятся к нему;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Обвиняют его во всех своих неудачах, делают из него «козла отпущения».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80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3930" y="467139"/>
            <a:ext cx="7409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Сексуальное насилие над детьми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4887" y="1371600"/>
            <a:ext cx="105951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вид насилия характеризуется или как вовлечение зависимых, психически и физиологически незрелых детей и подростков в сексуальные действия, нарушающие общественные табу семейных ролей, которые они еще не могут полностью понять и на которые не в состоянии дать осмысленного согласия.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Сексуальное насилие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как вариант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 жестокого обращения с детьми.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40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8862" y="191004"/>
            <a:ext cx="11469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Сексуальное насилие чаще всего происходит в  семьях, где: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4767" y="1536174"/>
            <a:ext cx="1211325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Патриархально-авторитарный уклад;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Плохие взаимоотношения ребенка с родителями, особенно с матерью;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Конфликтные отношения между родителями;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Мать ребенка чрезмерно занята на работе;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долгое время жил без родного отца;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родного отца – отчим или сожитель матери;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Мать имеет хронические заболевания или инвалидность и подолгу лежит в больнице;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(или один из них) являются алкоголиками, наркоманами, токсикоманами и пр.;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(или один из них) имеют психические заболевания;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Мать в детстве подвергалась сексуальному насилию 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15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extBox 2"/>
          <p:cNvSpPr txBox="1"/>
          <p:nvPr/>
        </p:nvSpPr>
        <p:spPr>
          <a:xfrm>
            <a:off x="4618892" y="797169"/>
            <a:ext cx="4600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насилие.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612" y="1455765"/>
            <a:ext cx="1179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насилие – это преднамеренное нанесение травм 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повреждений ребенку, которые вызывают серьезные (требующие медицинской помощи) нарушения физического, психического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доровья, отставание в развитии.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22" y="3454374"/>
            <a:ext cx="4529759" cy="3021445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061693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383" y="571626"/>
            <a:ext cx="116876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это происходит в семьях, где: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беждены, что физическое наказание является методом выбора для воспитания детей;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 (или один из них) являются алкоголиками, наркоманами, токсикоманами;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 (или один из них) имеют психическое заболевания;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арушен эмоционально-психологический климат (частые ссоры, скандалы, отсутствие уважения друг к другу);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 находятся в состоянии стресса в связи со смертью близких, потерей работы,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кономическим кризисом и пр.);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 предъявляют чрезмерные требования к детям, несоответствующие их возрасту и уровню развития;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имеют особенности: недоношенность в анамнезе, наличие соматических или психических заболеваний; они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гепирактивны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неусидчивы.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32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272" y="351438"/>
            <a:ext cx="1036303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насилие проявляется как:</a:t>
            </a:r>
          </a:p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Удары по лицу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Тряски, толчки;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Затрещины;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Удушения;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запертом помещении, где они удерживаются силой;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Избиение ремнем, веревками;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Нанесение увечий тяжелыми предметами, даже ножом.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5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517" y="440126"/>
            <a:ext cx="10995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Распознавание факта физического насилия над ребенком.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369" y="1166842"/>
            <a:ext cx="1005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повреждений: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иняки, ссадины, раны, следы от ударов ремнем, укусов, прижигания горячими предметами, сигаретами, располагающиеся на лице, теле, конечностях;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жоги горячими жидкостями кистей и ног в виде перчатки или носка (от погружения в горячую воду), а также на ягодицах.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овреждения и переломы костей, припухлость и болезненность суставов;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ыбитые и расшатанные зубы, разрывы или порезы во рту, на губах;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 облысения, кровоподтеки на голове;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овреждения внутренних органов;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36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632" y="203537"/>
            <a:ext cx="11217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психического состояния и поведения детей, позволяющие заподозрить физическое насилие в зависимости от поведения ребенка: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99093" y="1406769"/>
            <a:ext cx="75041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0-6 месяцев: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-малоподвижность;</a:t>
            </a:r>
          </a:p>
          <a:p>
            <a:pPr marL="285750" indent="-285750" algn="ctr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Безразличие к окружающему миру;</a:t>
            </a:r>
          </a:p>
          <a:p>
            <a:pPr marL="285750" indent="-285750" algn="ctr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или слабая реакция на внешние стимулы;</a:t>
            </a:r>
          </a:p>
          <a:p>
            <a:pPr marL="285750" indent="-285750" algn="ctr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Редкая улыбка в возрасте 3-6 месяцев.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0225" y="2597050"/>
            <a:ext cx="642720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месяцев -1,5 года: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оязнь родителей;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оязнь физического контакта со взрослыми;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остоянная беспричинная настороженность;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лаксивость, постоянное хныканье, замкнутость;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спуг или подавленность при попытке взрослых взять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руки.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722" y="4545981"/>
            <a:ext cx="101224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 – 3 года:</a:t>
            </a:r>
          </a:p>
          <a:p>
            <a:pPr marL="285750" indent="-2857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оязнь взрослых;</a:t>
            </a:r>
          </a:p>
          <a:p>
            <a:pPr marL="285750" indent="-2857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едкие проявления радости, плаксивость;</a:t>
            </a:r>
          </a:p>
          <a:p>
            <a:pPr marL="285750" indent="-2857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еакция испуга на плач других детей;</a:t>
            </a:r>
          </a:p>
          <a:p>
            <a:pPr marL="285750" indent="-2857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райности в поведении – от чрезмерной агрессивности до безучастности.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9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246"/>
            <a:ext cx="12192000" cy="7141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601" y="439192"/>
            <a:ext cx="78867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в той или иной форме совершается в каждой четвертой российской семье.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около 2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млн.детей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возрасте до 14 лет избиваются родителями;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10% этих детей исходом становится смерть, а для 2 тыс.-самоубийством;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тыс.детей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течение года уходят из дома, спасаясь от собственных родителей,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25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тыс.несовершеннолетних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находятся в розыске.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01" y="1828800"/>
            <a:ext cx="3948891" cy="26339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862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585" y="422031"/>
            <a:ext cx="95249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года – 6 лет: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Примирение со случившимся, отсутствие сопротивления;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Пассивная реакция на боль;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Болезненное отношение к критике, замечаниям;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Заискивающее поведение, чрезмерная уступчивость;</a:t>
            </a:r>
          </a:p>
          <a:p>
            <a:pPr marL="285750" indent="-285750"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Псевдовзрослое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(внешне копирует поведение взрослых);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Негативизм, агрессивность;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Лживость, воровство;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Жестокость по отношению к животным;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50" y="3140765"/>
            <a:ext cx="4774116" cy="3178765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73260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073" y="414385"/>
            <a:ext cx="95149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школьный возраст: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тремление скрыть причину повреждений и травм;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диночество, отсутствие друзей;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оязнь идти домой после школы;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395" y="3286285"/>
            <a:ext cx="1128943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Подростковый возраст: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обеги из дома;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уицидальные попытки;</a:t>
            </a:r>
          </a:p>
          <a:p>
            <a:pPr marL="285750" indent="-285750">
              <a:buFontTx/>
              <a:buChar char="-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елинквентное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/>
              <a:t>антиобщественное</a:t>
            </a:r>
            <a:r>
              <a:rPr lang="ru-RU" dirty="0"/>
              <a:t> </a:t>
            </a:r>
            <a:r>
              <a:rPr lang="ru-RU" b="1" dirty="0" smtClean="0"/>
              <a:t>противоправное</a:t>
            </a:r>
            <a:r>
              <a:rPr lang="ru-RU" dirty="0"/>
              <a:t> </a:t>
            </a:r>
            <a:r>
              <a:rPr lang="ru-RU" b="1" dirty="0"/>
              <a:t>поведение</a:t>
            </a:r>
            <a:r>
              <a:rPr lang="ru-RU" dirty="0"/>
              <a:t> </a:t>
            </a:r>
            <a:r>
              <a:rPr lang="ru-RU" b="1" dirty="0" smtClean="0"/>
              <a:t>человека</a:t>
            </a:r>
            <a:r>
              <a:rPr lang="ru-RU" dirty="0" smtClean="0"/>
              <a:t>)</a:t>
            </a:r>
            <a:r>
              <a:rPr lang="ru-RU" dirty="0"/>
              <a:t> 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алкоголя, наркотиков.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09" y="1849932"/>
            <a:ext cx="4578018" cy="2872706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13634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226" y="656746"/>
            <a:ext cx="119430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жестокого обращения с детьми в семье:</a:t>
            </a: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уход в религиозные секты;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объединения в неформальные группы криминальной и фашистской направленностью;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агрессивное, преступное поведение детей;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сбежавшие из дома дети умирают от холода, голода, становятся жертвами других детей,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акже сбежавших от домашнего насилия.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35" y="3589131"/>
            <a:ext cx="4508223" cy="3005482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698788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" y="89450"/>
            <a:ext cx="12056165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российском законодательстве существует несколько видов ответственности лиц, допускающих жестокое обращение с ребенком.</a:t>
            </a:r>
          </a:p>
          <a:p>
            <a:pPr marL="457200" algn="just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</a:t>
            </a:r>
          </a:p>
          <a:p>
            <a:pPr marL="457200" algn="just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допустившие пренебрежение основными потребностями ребенка, не исполняющие обязанности по содержанию и воспитанию несовершеннолетних, подлежат административной ответственности в соответствии с Кодексом Российской Федерации об административных правонарушениях (ст. 5.35.). Рассмотрение дел по указанной статье относится к компетенции комиссий по делам несовершеннолетних и защите их прав.</a:t>
            </a:r>
          </a:p>
          <a:p>
            <a:pPr marL="457200" algn="just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 </a:t>
            </a:r>
          </a:p>
          <a:p>
            <a:pPr marL="457200" algn="just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Российское уголовное законодательство предусматривает ответственность лиц за все виды физического и сексуального насилия над детьми, а также по ряду статей за психическое насилие и за пренебрежение основными потребностями детей, отсутствие заботы о них (ст.ст.110-113, 115-119, 124, 125, 131-135, 156, 157 УК РФ).</a:t>
            </a:r>
          </a:p>
          <a:p>
            <a:pPr marL="457200" algn="just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Гражданско-правовая ответственность</a:t>
            </a:r>
          </a:p>
          <a:p>
            <a:pPr marL="457200" algn="just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Жестокое обращение с ребенком может послужить основанием для привлечения родителей (лиц, их заменяющих) к ответственности в соответствии с Семейным кодексом Российской Федерации.</a:t>
            </a:r>
          </a:p>
          <a:p>
            <a:pPr marL="457200" algn="just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69 Семейного кодекса РФ (лишение родительских прав),</a:t>
            </a:r>
          </a:p>
          <a:p>
            <a:pPr marL="457200" algn="just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73 Семейного кодекса РФ (ограничение родительских прав),</a:t>
            </a:r>
          </a:p>
          <a:p>
            <a:pPr marL="457200" algn="just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77 Семейного кодекса РФ (отобрание ребенка при непосредственной угрозе жизни ребенка или его здоровью).</a:t>
            </a:r>
          </a:p>
          <a:p>
            <a:pPr marL="457200" algn="just">
              <a:lnSpc>
                <a:spcPts val="204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Дисциплинарной ответственности могут быть подвергнуты должностные лица, в чьи обязанности входит обеспечение воспитания, содержания, обучения детей, допустившие сокрытие или оставление без внимания фактов жестокого обращения с детьми.</a:t>
            </a:r>
          </a:p>
        </p:txBody>
      </p:sp>
    </p:spTree>
    <p:extLst>
      <p:ext uri="{BB962C8B-B14F-4D97-AF65-F5344CB8AC3E}">
        <p14:creationId xmlns:p14="http://schemas.microsoft.com/office/powerpoint/2010/main" val="191683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2283" y="1004047"/>
            <a:ext cx="7930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причина жестокого обращения с детьми – внутренняя агрессивность -  эмоциональное состояние, возникающее как реакция на переживание  непреодолимости каких-то барьеров или недоступность чего-то желанного.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75" y="3681703"/>
            <a:ext cx="4368837" cy="2899816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35878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64887" cy="6898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7" y="305209"/>
            <a:ext cx="4586810" cy="5936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1" y="1321089"/>
            <a:ext cx="62808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насилие;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Пренебрежение;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Сексуальное насилие;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жестокое обращение. 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6931" y="344774"/>
            <a:ext cx="4960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ПРЕНЕБРЕЖЕНИЕ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71" y="1708132"/>
            <a:ext cx="7026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Пренебрежение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основными нуждами ребенка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(моральная жестокость) – это отсутствие со стороны  родителей или лиц, их заменяющих, элементарной заботы о нем, а также недобросовестное выполнение обязанностей по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оспитанию ребенка, в результате чего его здоровье и развитие нарушаются.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538" y="1708132"/>
            <a:ext cx="5163410" cy="3441735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6814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934" y="576724"/>
            <a:ext cx="62323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пренебрегают основными нуждами детей родители или лица, их заменяющие: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алкоголики, наркоманы;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лица с психическими расстройствами;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юные родители, не имеющие опыта и навыков родительства;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низким социальным-экономическим уровнем жизни;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хронические заболевания, инвалидность, умственную отсталость;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перенесшие жестокое обращение в детстве;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 изолированные.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26" y="2046584"/>
            <a:ext cx="5080539" cy="2843674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44012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433" y="117693"/>
            <a:ext cx="9488367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пренебрежения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проявления: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Утомленный сонный вид, бледное лицо, опухшие веки;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грудных детей обезвоживание, опрелости, сыпи;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Неряшливая одежда, не соответствует сезону и размеру ребенка;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Нечистоплотность, несвежий запах.</a:t>
            </a: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признаки: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 в весе и росте от сверстников;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Педикулез, чесотка;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«несчастные случаи», гнойные и хронические инфекции;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Запущенный кариес;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надлежащих прививок;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речевого и психического развития.</a:t>
            </a: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поведения: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голод и жажда,; может красть пищу, рыться в отбросах;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Воровство;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неумение играть и взаимодействовать со сверстниками.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3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3930" y="327992"/>
            <a:ext cx="7697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НАСИЛИЕ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101" y="1302314"/>
            <a:ext cx="622826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Эмоциональным (психологическим)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насилием является однократное или хроническое психическое воздействие на ребенка или его отвержение со стороны родителей и других взрослых, вследствие чего у ребенка нарушаются эмоциональное  развитие, поведение и способность к социализации.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69" y="1951473"/>
            <a:ext cx="4750905" cy="3167270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6180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4887" y="178904"/>
            <a:ext cx="10515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психологическому насилию относится:</a:t>
            </a: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грозы в адрес ребенка, проявляющиеся в словесной форме без применения физической силы; 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оскорбление и унижение его достоинства;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ткрытое неприятие и постоянная критика;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ишение ребенка необходимой стимуляции, игнорирование его основных нужд в безопасном окружении, родительской любви;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редъявление к ребенку чрезмерных требований, не соответствующих его возрасту или возможностям;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днократное грубое психическое воздействие, вызвавшее у ребенка психическую травму;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реднамеренная изоляция ребенка, лишение его социальных контактов;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овлечение ребенка или поощрение км антисоциальному или деструктивному поведению (алкоголизм, наркомания и др.)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23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1462</Words>
  <Application>Microsoft Office PowerPoint</Application>
  <PresentationFormat>Широкоэкранный</PresentationFormat>
  <Paragraphs>178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Снегири</dc:creator>
  <cp:lastModifiedBy>Снегири</cp:lastModifiedBy>
  <cp:revision>53</cp:revision>
  <dcterms:created xsi:type="dcterms:W3CDTF">2022-06-07T06:55:45Z</dcterms:created>
  <dcterms:modified xsi:type="dcterms:W3CDTF">2022-06-07T10:50:29Z</dcterms:modified>
</cp:coreProperties>
</file>