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75" r:id="rId4"/>
    <p:sldId id="262" r:id="rId5"/>
    <p:sldId id="269" r:id="rId6"/>
    <p:sldId id="270" r:id="rId7"/>
    <p:sldId id="260" r:id="rId8"/>
    <p:sldId id="283" r:id="rId9"/>
    <p:sldId id="266" r:id="rId10"/>
    <p:sldId id="284" r:id="rId11"/>
    <p:sldId id="273" r:id="rId12"/>
    <p:sldId id="276" r:id="rId13"/>
    <p:sldId id="281" r:id="rId14"/>
  </p:sldIdLst>
  <p:sldSz cx="18288000" cy="10287000"/>
  <p:notesSz cx="6858000" cy="9144000"/>
  <p:embeddedFontLst>
    <p:embeddedFont>
      <p:font typeface="Rubik" panose="020B0604020202020204" charset="-79"/>
      <p:regular r:id="rId16"/>
    </p:embeddedFont>
    <p:embeddedFont>
      <p:font typeface="Bebas Neue" panose="020B0604020202020204" charset="-52"/>
      <p:regular r:id="rId17"/>
    </p:embeddedFont>
    <p:embeddedFont>
      <p:font typeface="Bebas Neue Bold" panose="020B0604020202020204" charset="-5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51CB"/>
    <a:srgbClr val="FF66FF"/>
    <a:srgbClr val="7B5CEE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22" autoAdjust="0"/>
  </p:normalViewPr>
  <p:slideViewPr>
    <p:cSldViewPr>
      <p:cViewPr varScale="1">
        <p:scale>
          <a:sx n="78" d="100"/>
          <a:sy n="78" d="100"/>
        </p:scale>
        <p:origin x="39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Знаете ли вы о движении ЮИД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8B7-4497-A2A6-C76B4312D4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8B7-4497-A2A6-C76B4312D4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8B7-4497-A2A6-C76B4312D4DC}"/>
              </c:ext>
            </c:extLst>
          </c:dPt>
          <c:dLbls>
            <c:dLbl>
              <c:idx val="0"/>
              <c:layout>
                <c:manualLayout>
                  <c:x val="0.16138007790762374"/>
                  <c:y val="-3.64132908511606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AE9C2C0-0BED-49F7-BD62-8117C95E26A5}" type="PERCENTAGE">
                      <a:rPr lang="en-US" sz="1800">
                        <a:solidFill>
                          <a:sysClr val="windowText" lastClr="000000"/>
                        </a:solidFill>
                      </a:rPr>
                      <a:pPr>
                        <a:defRPr sz="1800"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84140233722872"/>
                      <c:h val="9.096513140682176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8B7-4497-A2A6-C76B4312D4DC}"/>
                </c:ext>
              </c:extLst>
            </c:dLbl>
            <c:dLbl>
              <c:idx val="1"/>
              <c:layout>
                <c:manualLayout>
                  <c:x val="0.14468558708959375"/>
                  <c:y val="0.12972234865725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7749968-A12E-4074-B3B3-16E073BAE232}" type="PERCENTAGE">
                      <a:rPr lang="en-US" sz="1800">
                        <a:solidFill>
                          <a:sysClr val="windowText" lastClr="000000"/>
                        </a:solidFill>
                      </a:rPr>
                      <a:pPr>
                        <a:defRPr sz="1800"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10072342793544"/>
                      <c:h val="0.122826760901587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8B7-4497-A2A6-C76B4312D4DC}"/>
                </c:ext>
              </c:extLst>
            </c:dLbl>
            <c:dLbl>
              <c:idx val="2"/>
              <c:layout>
                <c:manualLayout>
                  <c:x val="-0.13355592654424039"/>
                  <c:y val="-7.055075102412380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031FEF8-CD75-47DE-8E2E-D07BC2ABC10B}" type="PERCENTAGE">
                      <a:rPr lang="en-US" sz="1800">
                        <a:solidFill>
                          <a:sysClr val="windowText" lastClr="000000"/>
                        </a:solidFill>
                      </a:rPr>
                      <a:pPr>
                        <a:defRPr sz="1800"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97106288258208"/>
                      <c:h val="0.1137234381887971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8B7-4497-A2A6-C76B4312D4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Да, знаем </c:v>
                </c:pt>
                <c:pt idx="1">
                  <c:v>Знаем и активно принимаем участие </c:v>
                </c:pt>
                <c:pt idx="2">
                  <c:v>Нет, не знаем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3.3</c:v>
                </c:pt>
                <c:pt idx="1">
                  <c:v>2.2999999999999998</c:v>
                </c:pt>
                <c:pt idx="2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B7-4497-A2A6-C76B4312D4D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05"/>
          <c:y val="2.7309968138370506E-2"/>
          <c:w val="0.9"/>
          <c:h val="0.25217846095964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Интересуются ли юные члены отрядов ЮИД организованными конкурсами и акциями самостоятельно?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C27-4F32-8F77-93203C87E0F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C27-4F32-8F77-93203C87E0F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C27-4F32-8F77-93203C87E0F8}"/>
              </c:ext>
            </c:extLst>
          </c:dPt>
          <c:dLbls>
            <c:dLbl>
              <c:idx val="0"/>
              <c:layout>
                <c:manualLayout>
                  <c:x val="0.12919629539699598"/>
                  <c:y val="-3.82818015977406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188041-A9BA-4113-8101-A24A8908D44F}" type="PERCENTAGE">
                      <a:rPr lang="en-US" sz="1800">
                        <a:solidFill>
                          <a:sysClr val="windowText" lastClr="000000"/>
                        </a:solidFill>
                      </a:rPr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05555555555556"/>
                      <c:h val="9.121047369078863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C27-4F32-8F77-93203C87E0F8}"/>
                </c:ext>
              </c:extLst>
            </c:dLbl>
            <c:dLbl>
              <c:idx val="1"/>
              <c:layout>
                <c:manualLayout>
                  <c:x val="0.10995370370370371"/>
                  <c:y val="0.144841269841269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F552596-32B6-4A54-BC59-C2B1BD10751C}" type="PERCENTAGE">
                      <a:rPr lang="en-US" sz="1800">
                        <a:solidFill>
                          <a:sysClr val="windowText" lastClr="000000"/>
                        </a:solidFill>
                      </a:rPr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05555555555556"/>
                      <c:h val="9.121047369078863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C27-4F32-8F77-93203C87E0F8}"/>
                </c:ext>
              </c:extLst>
            </c:dLbl>
            <c:dLbl>
              <c:idx val="2"/>
              <c:layout>
                <c:manualLayout>
                  <c:x val="-0.12962962962962965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683BCB-039C-4408-9836-C87CB29AE8F2}" type="PERCENTAGE">
                      <a:rPr lang="en-US" sz="1800">
                        <a:solidFill>
                          <a:sysClr val="windowText" lastClr="000000"/>
                        </a:solidFill>
                      </a:rPr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11111111111111"/>
                      <c:h val="0.11105174353205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C27-4F32-8F77-93203C87E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Да, интересуются </c:v>
                </c:pt>
                <c:pt idx="1">
                  <c:v>Нет, не интересуются</c:v>
                </c:pt>
                <c:pt idx="2">
                  <c:v>Участвуют во всем только с подачи родителей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27-4F32-8F77-93203C87E0F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05"/>
          <c:y val="2.3809523809523808E-2"/>
          <c:w val="0.9"/>
          <c:h val="0.243896265418471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02284858371759"/>
          <c:y val="0.26254580833857044"/>
          <c:w val="0.41883108852231177"/>
          <c:h val="0.639089003422632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Знаете ли вы о членах регионального штаба и их деятельности вне слетов и профильных смен ЮИД?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A7F-4BEA-AE72-CEC260EC083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A7F-4BEA-AE72-CEC260EC083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A7F-4BEA-AE72-CEC260EC083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A7F-4BEA-AE72-CEC260EC0838}"/>
              </c:ext>
            </c:extLst>
          </c:dPt>
          <c:dLbls>
            <c:dLbl>
              <c:idx val="0"/>
              <c:layout>
                <c:manualLayout>
                  <c:x val="0.14210919970082284"/>
                  <c:y val="-1.67785234899329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A7F-4BEA-AE72-CEC260EC0838}"/>
                </c:ext>
              </c:extLst>
            </c:dLbl>
            <c:dLbl>
              <c:idx val="1"/>
              <c:layout>
                <c:manualLayout>
                  <c:x val="0.13961605584642225"/>
                  <c:y val="0.119692388431945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A7F-4BEA-AE72-CEC260EC0838}"/>
                </c:ext>
              </c:extLst>
            </c:dLbl>
            <c:dLbl>
              <c:idx val="2"/>
              <c:layout>
                <c:manualLayout>
                  <c:x val="-0.14958863126402394"/>
                  <c:y val="0.121253930815254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A7F-4BEA-AE72-CEC260EC0838}"/>
                </c:ext>
              </c:extLst>
            </c:dLbl>
            <c:dLbl>
              <c:idx val="3"/>
              <c:layout>
                <c:manualLayout>
                  <c:x val="-0.11468461730241834"/>
                  <c:y val="-7.5503355704698058E-2"/>
                </c:manualLayout>
              </c:layout>
              <c:tx>
                <c:rich>
                  <a:bodyPr/>
                  <a:lstStyle/>
                  <a:p>
                    <a:fld id="{6D9B57BB-AB27-481B-B7B8-DD03426E13FE}" type="PERCENTAG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A7F-4BEA-AE72-CEC260EC08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Да, знаем</c:v>
                </c:pt>
                <c:pt idx="1">
                  <c:v>Нет, не знаем</c:v>
                </c:pt>
                <c:pt idx="2">
                  <c:v>Не интересуемся</c:v>
                </c:pt>
                <c:pt idx="3">
                  <c:v>Хотели бы узнать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6.3</c:v>
                </c:pt>
                <c:pt idx="2">
                  <c:v>1.4</c:v>
                </c:pt>
                <c:pt idx="3">
                  <c:v>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7F-4BEA-AE72-CEC260EC08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4262137389894332E-2"/>
          <c:y val="2.5167785234899327E-2"/>
          <c:w val="0.92144830063781291"/>
          <c:h val="0.199407434655157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02284858371759"/>
          <c:y val="0.26254580833857044"/>
          <c:w val="0.41883108852231177"/>
          <c:h val="0.63908900342263264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4262137389894332E-2"/>
          <c:y val="2.5167785234899327E-2"/>
          <c:w val="0.92144830063781291"/>
          <c:h val="0.199407434655157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0B43F-9C8E-436D-82CA-4897CA980380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CA969-147E-4246-B0F9-A14C839C2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28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A969-147E-4246-B0F9-A14C839C251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68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chart" Target="../charts/chart4.xml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hyperlink" Target="https://vk.com/feed?section=search&amp;q=#%D0%91%D0%95%D0%97%D0%9E%D0%9F%D0%90%D0%A1%D0%9D%D0%9E%D0%A1%D0%A2%D0%AC_%D0%9D%D0%90_%D0%94%D0%9E%D0%A0%D0%9E%D0%93%D0%90%D0%A5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hyperlink" Target="https://vk.com/feed?section=search&amp;q=#%D0%BE%D0%BF%D1%80%D0%BE%D1%81%D0%AE%D0%98%D0%9463" TargetMode="External"/><Relationship Id="rId5" Type="http://schemas.openxmlformats.org/officeDocument/2006/relationships/image" Target="../media/image25.svg"/><Relationship Id="rId10" Type="http://schemas.openxmlformats.org/officeDocument/2006/relationships/hyperlink" Target="https://vk.com/feed?section=search&amp;q=#%D0%A1%D0%A2%D0%98%D0%A5%D0%98%D0%AE%D0%98%D0%94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vk.com/feed?section=search&amp;q=#%D0%A8%D1%83%D1%82%D0%BA%D0%B8%D0%AE%D0%98%D0%9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6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5" y="-1"/>
            <a:ext cx="14630401" cy="10477499"/>
            <a:chOff x="0" y="0"/>
            <a:chExt cx="34108898" cy="34898951"/>
          </a:xfrm>
        </p:grpSpPr>
        <p:sp>
          <p:nvSpPr>
            <p:cNvPr id="3" name="AutoShape 3"/>
            <p:cNvSpPr/>
            <p:nvPr/>
          </p:nvSpPr>
          <p:spPr>
            <a:xfrm>
              <a:off x="2153886" y="0"/>
              <a:ext cx="31955012" cy="34898951"/>
            </a:xfrm>
            <a:prstGeom prst="rect">
              <a:avLst/>
            </a:prstGeom>
            <a:solidFill>
              <a:srgbClr val="DDEFF0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0" y="96235"/>
              <a:ext cx="4307772" cy="4307772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DEFF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13000533"/>
              <a:ext cx="4307772" cy="430777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DEFF0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4397668"/>
              <a:ext cx="4307772" cy="430777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DEFF0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17301966"/>
              <a:ext cx="4307772" cy="430777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DEFF0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25904831"/>
              <a:ext cx="4307772" cy="4307772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DEFF0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0" y="8699101"/>
              <a:ext cx="4307772" cy="4307772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DEFF0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21603399"/>
              <a:ext cx="4307772" cy="4307772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DEFF0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30206264"/>
              <a:ext cx="4307772" cy="4307772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DEFF0"/>
              </a:solidFill>
            </p:spPr>
          </p:sp>
        </p:grpSp>
      </p:grpSp>
      <p:sp>
        <p:nvSpPr>
          <p:cNvPr id="20" name="TextBox 20"/>
          <p:cNvSpPr txBox="1"/>
          <p:nvPr/>
        </p:nvSpPr>
        <p:spPr>
          <a:xfrm>
            <a:off x="2617809" y="1787854"/>
            <a:ext cx="9972583" cy="350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b="1" dirty="0"/>
              <a:t> </a:t>
            </a:r>
            <a:endParaRPr lang="ru-RU" dirty="0" smtClean="0"/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онкурс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практик субъектов Российской Федерации и муниципальных образований в рамках Десятилетия детства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проекта: «Создание Регионального пресс-центра ЮИД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</a:p>
          <a:p>
            <a:endParaRPr lang="ru-RU" sz="2800" dirty="0"/>
          </a:p>
          <a:p>
            <a:pPr algn="l">
              <a:lnSpc>
                <a:spcPts val="5485"/>
              </a:lnSpc>
            </a:pPr>
            <a:endParaRPr lang="en-US" sz="3918" spc="587" dirty="0">
              <a:solidFill>
                <a:srgbClr val="7C6CE3"/>
              </a:solidFill>
              <a:latin typeface="Bebas Neue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0569" y="322161"/>
            <a:ext cx="13124601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Государственное бюджетное образовательное учреждение дополнительного образования Самарской области "Самарский областной центр детско-юношеского технического творчества"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53259" y="9658010"/>
            <a:ext cx="1915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Самара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2023</a:t>
            </a:r>
            <a:endParaRPr lang="ru-RU" sz="24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240">
            <a:off x="13297669" y="833691"/>
            <a:ext cx="4494581" cy="290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sun9-31.userapi.com/impg/0lFut1jGNrPPufBxOHNzuyZiu3f095oVNINzkg/WxXHa638j9k.jpg?size=1280x960&amp;quality=95&amp;sign=494fa2a667a7db1ac1d7f5e822055f10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3" t="18046" r="20747" b="41324"/>
          <a:stretch/>
        </p:blipFill>
        <p:spPr bwMode="auto">
          <a:xfrm rot="680706">
            <a:off x="12728614" y="3991671"/>
            <a:ext cx="4436550" cy="2576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3.userapi.com/impg/iiSH4XBr1w1FwNgxGVCGstU00XzvltjwH1KUSg/Q_jmlwjke9c.jpg?size=1280x960&amp;quality=95&amp;sign=2a061607661baaef969c3106981808f0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23420" r="13151" b="681"/>
          <a:stretch/>
        </p:blipFill>
        <p:spPr bwMode="auto">
          <a:xfrm rot="657969">
            <a:off x="12072838" y="6903979"/>
            <a:ext cx="4486212" cy="2814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8753979" y="3340282"/>
            <a:ext cx="780042" cy="8812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5485"/>
              </a:lnSpc>
              <a:spcBef>
                <a:spcPct val="0"/>
              </a:spcBef>
            </a:pPr>
            <a:endParaRPr lang="en-US" sz="3918" u="none" spc="587" dirty="0">
              <a:solidFill>
                <a:srgbClr val="000000"/>
              </a:solidFill>
              <a:latin typeface="Bebas Neue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1418721" y="495300"/>
            <a:ext cx="1623060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ru-RU" sz="6000" b="1" spc="713" dirty="0" smtClean="0">
                <a:solidFill>
                  <a:srgbClr val="7C6C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проекта: 3 этапа работы</a:t>
            </a:r>
            <a:endParaRPr lang="en-US" sz="6000" b="1" u="none" spc="713" dirty="0">
              <a:solidFill>
                <a:srgbClr val="7C6C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08" y="0"/>
            <a:ext cx="1869982" cy="1870829"/>
          </a:xfrm>
          <a:prstGeom prst="rect">
            <a:avLst/>
          </a:prstGeom>
        </p:spPr>
      </p:pic>
      <p:pic>
        <p:nvPicPr>
          <p:cNvPr id="13" name="Рисунок 12" descr="https://sun9-54.userapi.com/impg/QjzyVG56kxcrLGrrSeggm8OlTo8AilWZsnJD3g/sRCl3Fmbj4Y.jpg?size=997x1080&amp;quality=95&amp;sign=649d456c675f40f9457c54c28b9ffb28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297" y="3162300"/>
            <a:ext cx="3849406" cy="4398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042" y="3162300"/>
            <a:ext cx="3946925" cy="4404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3463" r="14990"/>
          <a:stretch/>
        </p:blipFill>
        <p:spPr>
          <a:xfrm>
            <a:off x="12115800" y="3162300"/>
            <a:ext cx="4196022" cy="4398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7929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2"/>
          <p:cNvSpPr txBox="1"/>
          <p:nvPr/>
        </p:nvSpPr>
        <p:spPr>
          <a:xfrm>
            <a:off x="1006862" y="302718"/>
            <a:ext cx="16230600" cy="93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ru-RU" sz="6000" b="1" spc="713" dirty="0" smtClean="0">
                <a:solidFill>
                  <a:srgbClr val="7C6C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проекта</a:t>
            </a:r>
            <a:endParaRPr lang="en-US" sz="6000" b="1" u="none" spc="713" dirty="0">
              <a:solidFill>
                <a:srgbClr val="7C6C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08" y="0"/>
            <a:ext cx="1869982" cy="187082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17875" y="2086271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Неоновая вывеска «Региональный пресс-центр ЮИД»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53034" y="221695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Кресла-мешки размер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XL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23919" y="1870829"/>
            <a:ext cx="2723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съемки и записи фото- и видео-контента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786154" y="1870829"/>
            <a:ext cx="42295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ресурсы, связанные с оформлением студии (краски, бумага, синтепон, глина, клей и т.д.)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5.userapi.com/impg/wqvJxmnDX-jpKd__neQa9fKnF668thLAuMmglQ/Qe70kBtTurI.jpg?size=1280x865&amp;quality=95&amp;sign=54f18cc694bf0ca90d6d4e43f579e4f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4" y="4594168"/>
            <a:ext cx="4919518" cy="32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5650556" y="1916512"/>
            <a:ext cx="79740" cy="7646588"/>
          </a:xfrm>
          <a:prstGeom prst="line">
            <a:avLst/>
          </a:prstGeom>
          <a:ln w="38100">
            <a:solidFill>
              <a:srgbClr val="7B5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0680974" y="1893670"/>
            <a:ext cx="21754" cy="7692271"/>
          </a:xfrm>
          <a:prstGeom prst="line">
            <a:avLst/>
          </a:prstGeom>
          <a:ln w="38100">
            <a:solidFill>
              <a:srgbClr val="7B5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3763564" y="1916512"/>
            <a:ext cx="22590" cy="7646588"/>
          </a:xfrm>
          <a:prstGeom prst="line">
            <a:avLst/>
          </a:prstGeom>
          <a:ln w="38100">
            <a:solidFill>
              <a:srgbClr val="7B5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28600" y="4117598"/>
            <a:ext cx="17787125" cy="45683"/>
          </a:xfrm>
          <a:prstGeom prst="line">
            <a:avLst/>
          </a:prstGeom>
          <a:ln w="38100">
            <a:solidFill>
              <a:srgbClr val="7B5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735574" y="8888766"/>
            <a:ext cx="249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26 300 рублей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58186" y="8888766"/>
            <a:ext cx="249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10 000 рублей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un9-36.userapi.com/impg/V0GQHnIkvXvEUr_Jimav5CIqES0G4xFznCwDHg/tTp1MH9n8Qk.jpg?size=1280x960&amp;quality=95&amp;sign=fe90ba221ade85a04275eb5b0874c5b9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6753" r="14401" b="23247"/>
          <a:stretch/>
        </p:blipFill>
        <p:spPr bwMode="auto">
          <a:xfrm>
            <a:off x="5938070" y="4528873"/>
            <a:ext cx="4535130" cy="32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14653491" y="8866120"/>
            <a:ext cx="249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10 000 рублей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s://sun9-6.userapi.com/impg/t1XtuBghD2B3VhpiDoOlLKSAREDGwhzZv8wGhg/vRrTaKIEmFg.jpg?size=949x1080&amp;quality=95&amp;sign=539f46ecaf770abc3abd4f819c63680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210" y="4507776"/>
            <a:ext cx="2577826" cy="32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Прямая соединительная линия 63"/>
          <p:cNvCxnSpPr/>
          <p:nvPr/>
        </p:nvCxnSpPr>
        <p:spPr>
          <a:xfrm>
            <a:off x="228600" y="8762052"/>
            <a:ext cx="17787125" cy="45683"/>
          </a:xfrm>
          <a:prstGeom prst="line">
            <a:avLst/>
          </a:prstGeom>
          <a:ln w="38100">
            <a:solidFill>
              <a:srgbClr val="7B5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0997674" y="8866120"/>
            <a:ext cx="249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200 000 рублей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https://static.tildacdn.com/tild3264-3934-4136-b864-346461386261/0a15f0c9-fd1e-59c7-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632" y="4528873"/>
            <a:ext cx="3958578" cy="323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/>
          <p:cNvSpPr/>
          <p:nvPr/>
        </p:nvSpPr>
        <p:spPr>
          <a:xfrm>
            <a:off x="14820770" y="4269778"/>
            <a:ext cx="2886075" cy="235480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" name="Группа 49"/>
          <p:cNvGrpSpPr/>
          <p:nvPr/>
        </p:nvGrpSpPr>
        <p:grpSpPr>
          <a:xfrm>
            <a:off x="11795407" y="3549970"/>
            <a:ext cx="2731295" cy="3632815"/>
            <a:chOff x="9430885" y="3779821"/>
            <a:chExt cx="2608716" cy="3632815"/>
          </a:xfrm>
        </p:grpSpPr>
        <p:grpSp>
          <p:nvGrpSpPr>
            <p:cNvPr id="8" name="Group 8"/>
            <p:cNvGrpSpPr/>
            <p:nvPr/>
          </p:nvGrpSpPr>
          <p:grpSpPr>
            <a:xfrm>
              <a:off x="10196325" y="3779821"/>
              <a:ext cx="1093432" cy="1093432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37C9E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9430885" y="4326536"/>
              <a:ext cx="2608716" cy="3086100"/>
              <a:chOff x="0" y="0"/>
              <a:chExt cx="760119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6011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60119" h="812800">
                    <a:moveTo>
                      <a:pt x="0" y="0"/>
                    </a:moveTo>
                    <a:lnTo>
                      <a:pt x="760119" y="0"/>
                    </a:lnTo>
                    <a:lnTo>
                      <a:pt x="76011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7C9E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52" name="Группа 51"/>
          <p:cNvGrpSpPr/>
          <p:nvPr/>
        </p:nvGrpSpPr>
        <p:grpSpPr>
          <a:xfrm>
            <a:off x="14895992" y="352900"/>
            <a:ext cx="2697982" cy="3814453"/>
            <a:chOff x="12962033" y="3779821"/>
            <a:chExt cx="2390276" cy="3632815"/>
          </a:xfrm>
        </p:grpSpPr>
        <p:grpSp>
          <p:nvGrpSpPr>
            <p:cNvPr id="11" name="Group 11"/>
            <p:cNvGrpSpPr/>
            <p:nvPr/>
          </p:nvGrpSpPr>
          <p:grpSpPr>
            <a:xfrm>
              <a:off x="13590730" y="3779821"/>
              <a:ext cx="1093432" cy="109343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E1A10B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2962033" y="4326536"/>
              <a:ext cx="2390276" cy="3086100"/>
              <a:chOff x="0" y="0"/>
              <a:chExt cx="760119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76011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60119" h="812800">
                    <a:moveTo>
                      <a:pt x="0" y="0"/>
                    </a:moveTo>
                    <a:lnTo>
                      <a:pt x="760119" y="0"/>
                    </a:lnTo>
                    <a:lnTo>
                      <a:pt x="76011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A10B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5" name="TextBox 35"/>
          <p:cNvSpPr txBox="1"/>
          <p:nvPr/>
        </p:nvSpPr>
        <p:spPr>
          <a:xfrm>
            <a:off x="4940624" y="7812702"/>
            <a:ext cx="2886074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220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оформления и введения сообщества в социальной сети во </a:t>
            </a:r>
            <a:r>
              <a:rPr lang="ru-RU" sz="2200" u="non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endParaRPr lang="en-US" sz="22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1795408" y="8085203"/>
            <a:ext cx="273129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20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записи интервью, трансляций и обращений</a:t>
            </a:r>
            <a:endParaRPr lang="en-US" sz="22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4924246" y="4846068"/>
            <a:ext cx="264147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220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всех социальные опросы, проводимые в Самарской области</a:t>
            </a:r>
            <a:endParaRPr lang="en-US" sz="22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2"/>
          <p:cNvSpPr txBox="1"/>
          <p:nvPr/>
        </p:nvSpPr>
        <p:spPr>
          <a:xfrm>
            <a:off x="1524701" y="352900"/>
            <a:ext cx="16230600" cy="100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ru-RU" sz="8000" b="1" spc="713" dirty="0" smtClean="0">
                <a:solidFill>
                  <a:srgbClr val="7C6C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endParaRPr lang="en-US" sz="8000" b="1" u="none" spc="713" dirty="0">
              <a:solidFill>
                <a:srgbClr val="7C6C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" y="8416171"/>
            <a:ext cx="1869982" cy="187082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648212" y="4392226"/>
            <a:ext cx="290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B5C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Софья </a:t>
            </a:r>
            <a:r>
              <a:rPr lang="ru-RU" sz="2400" b="1" dirty="0" err="1" smtClean="0">
                <a:solidFill>
                  <a:srgbClr val="7B5C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Блинова</a:t>
            </a:r>
            <a:endParaRPr lang="ru-RU" sz="2400" b="1" dirty="0">
              <a:solidFill>
                <a:srgbClr val="7B5C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26430" y="7363185"/>
            <a:ext cx="290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B5C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Карпов</a:t>
            </a:r>
            <a:endParaRPr lang="ru-RU" sz="2400" b="1" dirty="0">
              <a:solidFill>
                <a:srgbClr val="7B5C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582340" y="7230426"/>
            <a:ext cx="3215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B5C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Анжелика </a:t>
            </a:r>
            <a:r>
              <a:rPr lang="ru-RU" sz="2400" b="1" dirty="0" err="1" smtClean="0">
                <a:solidFill>
                  <a:srgbClr val="7B5C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Кудашкина</a:t>
            </a:r>
            <a:endParaRPr lang="ru-RU" sz="2400" b="1" dirty="0">
              <a:solidFill>
                <a:srgbClr val="7B5C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835153" y="4291466"/>
            <a:ext cx="290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B5C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Курбанов</a:t>
            </a:r>
            <a:endParaRPr lang="ru-RU" sz="2400" b="1" dirty="0">
              <a:solidFill>
                <a:srgbClr val="7B5C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1732124" y="571108"/>
            <a:ext cx="2886075" cy="3632815"/>
            <a:chOff x="2707517" y="3779821"/>
            <a:chExt cx="2886075" cy="3632815"/>
          </a:xfrm>
        </p:grpSpPr>
        <p:grpSp>
          <p:nvGrpSpPr>
            <p:cNvPr id="2" name="Group 2"/>
            <p:cNvGrpSpPr/>
            <p:nvPr/>
          </p:nvGrpSpPr>
          <p:grpSpPr>
            <a:xfrm>
              <a:off x="3603838" y="3779821"/>
              <a:ext cx="1093432" cy="1093432"/>
              <a:chOff x="0" y="0"/>
              <a:chExt cx="812800" cy="8128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EF78B4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2707517" y="4326536"/>
              <a:ext cx="2886075" cy="3086100"/>
              <a:chOff x="2707517" y="4326536"/>
              <a:chExt cx="2886075" cy="3086100"/>
            </a:xfrm>
          </p:grpSpPr>
          <p:grpSp>
            <p:nvGrpSpPr>
              <p:cNvPr id="14" name="Group 14"/>
              <p:cNvGrpSpPr/>
              <p:nvPr/>
            </p:nvGrpSpPr>
            <p:grpSpPr>
              <a:xfrm>
                <a:off x="2707517" y="4326536"/>
                <a:ext cx="2886075" cy="3086100"/>
                <a:chOff x="0" y="0"/>
                <a:chExt cx="760119" cy="812800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0" y="0"/>
                  <a:ext cx="760119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119" h="812800">
                      <a:moveTo>
                        <a:pt x="0" y="0"/>
                      </a:moveTo>
                      <a:lnTo>
                        <a:pt x="760119" y="0"/>
                      </a:lnTo>
                      <a:lnTo>
                        <a:pt x="760119" y="812800"/>
                      </a:lnTo>
                      <a:lnTo>
                        <a:pt x="0" y="812800"/>
                      </a:lnTo>
                      <a:close/>
                    </a:path>
                  </a:pathLst>
                </a:custGeom>
                <a:solidFill>
                  <a:srgbClr val="EF78B4"/>
                </a:solidFill>
              </p:spPr>
            </p:sp>
            <p:sp>
              <p:nvSpPr>
                <p:cNvPr id="16" name="TextBox 16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pic>
            <p:nvPicPr>
              <p:cNvPr id="1026" name="Picture 2" descr="https://sun9-15.userapi.com/impg/ADYBYwTZ7cBdmXuu-VLj-Qx90_X2JtSrhwnGKQ/tkkFZMkYOIo.jpg?size=1280x960&amp;quality=95&amp;sign=8f6b10aeb6a4c126f74d61b220617c4a&amp;type=album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9" t="18905" r="3776"/>
              <a:stretch/>
            </p:blipFill>
            <p:spPr bwMode="auto">
              <a:xfrm>
                <a:off x="2828395" y="4689213"/>
                <a:ext cx="2603591" cy="258861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28" name="Picture 4" descr="https://sun9-46.userapi.com/impg/UnsHVXjm0XOCNL6Nz8TU6dUHr_6dyQFqcMnYyQ/iSZozjv5IZw.jpg?size=720x1080&amp;quality=95&amp;sign=19589c54b4892c704685af5a08fea2e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15771" r="17824" b="16821"/>
          <a:stretch/>
        </p:blipFill>
        <p:spPr bwMode="auto">
          <a:xfrm>
            <a:off x="12038777" y="4223501"/>
            <a:ext cx="2310886" cy="2832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1.userapi.com/impg/F-zF4G_ovbgHFkUZsn6f8uXGBHUXoeN2X_mzAQ/_bX88dxSpHk.jpg?size=810x1080&amp;quality=95&amp;sign=e9c940d45399a8147c39ab3eae20a700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3" t="32809" r="26955" b="10154"/>
          <a:stretch/>
        </p:blipFill>
        <p:spPr bwMode="auto">
          <a:xfrm>
            <a:off x="15245595" y="1165429"/>
            <a:ext cx="2000410" cy="2865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Группа 48"/>
          <p:cNvGrpSpPr/>
          <p:nvPr/>
        </p:nvGrpSpPr>
        <p:grpSpPr>
          <a:xfrm>
            <a:off x="4940623" y="3529260"/>
            <a:ext cx="2886075" cy="3632815"/>
            <a:chOff x="6036481" y="3779821"/>
            <a:chExt cx="2886075" cy="3632815"/>
          </a:xfrm>
        </p:grpSpPr>
        <p:grpSp>
          <p:nvGrpSpPr>
            <p:cNvPr id="5" name="Group 5"/>
            <p:cNvGrpSpPr/>
            <p:nvPr/>
          </p:nvGrpSpPr>
          <p:grpSpPr>
            <a:xfrm>
              <a:off x="6932802" y="3779821"/>
              <a:ext cx="1093432" cy="109343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F6FE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6036481" y="4326536"/>
              <a:ext cx="2886075" cy="3086100"/>
              <a:chOff x="0" y="0"/>
              <a:chExt cx="760119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6011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60119" h="812800">
                    <a:moveTo>
                      <a:pt x="0" y="0"/>
                    </a:moveTo>
                    <a:lnTo>
                      <a:pt x="760119" y="0"/>
                    </a:lnTo>
                    <a:lnTo>
                      <a:pt x="76011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F6FED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1032" name="Picture 8" descr="https://sun9-12.userapi.com/impg/hL4MJK4-ZvuDFZXv5xhvEAzuT2aCawpClYGREw/Kc2gJ-0TYws.jpg?size=1280x853&amp;quality=95&amp;sign=aeacf39bf441585019b9daadac3b16fd&amp;type=album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9" t="17448" r="17526"/>
            <a:stretch/>
          </p:blipFill>
          <p:spPr bwMode="auto">
            <a:xfrm>
              <a:off x="6199978" y="4639457"/>
              <a:ext cx="2560320" cy="2476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Freeform 6"/>
          <p:cNvSpPr/>
          <p:nvPr/>
        </p:nvSpPr>
        <p:spPr>
          <a:xfrm>
            <a:off x="9202643" y="1812240"/>
            <a:ext cx="1088553" cy="1093432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92D050"/>
          </a:solidFill>
        </p:spPr>
      </p:sp>
      <p:sp>
        <p:nvSpPr>
          <p:cNvPr id="58" name="Freeform 18"/>
          <p:cNvSpPr/>
          <p:nvPr/>
        </p:nvSpPr>
        <p:spPr>
          <a:xfrm>
            <a:off x="8333635" y="2526064"/>
            <a:ext cx="2886075" cy="3086100"/>
          </a:xfrm>
          <a:custGeom>
            <a:avLst/>
            <a:gdLst/>
            <a:ahLst/>
            <a:cxnLst/>
            <a:rect l="l" t="t" r="r" b="b"/>
            <a:pathLst>
              <a:path w="760119" h="812800">
                <a:moveTo>
                  <a:pt x="0" y="0"/>
                </a:moveTo>
                <a:lnTo>
                  <a:pt x="760119" y="0"/>
                </a:lnTo>
                <a:lnTo>
                  <a:pt x="760119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92D050"/>
          </a:solidFill>
        </p:spPr>
      </p:sp>
      <p:sp>
        <p:nvSpPr>
          <p:cNvPr id="59" name="TextBox 58"/>
          <p:cNvSpPr txBox="1"/>
          <p:nvPr/>
        </p:nvSpPr>
        <p:spPr>
          <a:xfrm>
            <a:off x="8149122" y="5748750"/>
            <a:ext cx="3247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B5C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Баскакова Анастасия Алексеевна</a:t>
            </a:r>
          </a:p>
          <a:p>
            <a:pPr algn="ctr"/>
            <a:r>
              <a:rPr lang="ru-RU" sz="2400" b="1" dirty="0" smtClean="0">
                <a:solidFill>
                  <a:srgbClr val="7B5C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областного центра по профилактике ДДТТ</a:t>
            </a:r>
            <a:endParaRPr lang="ru-RU" sz="2400" b="1" dirty="0">
              <a:solidFill>
                <a:srgbClr val="7B5C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35"/>
          <p:cNvSpPr txBox="1"/>
          <p:nvPr/>
        </p:nvSpPr>
        <p:spPr>
          <a:xfrm>
            <a:off x="8191679" y="7739062"/>
            <a:ext cx="324707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20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</a:t>
            </a:r>
            <a:r>
              <a:rPr lang="ru-RU" sz="220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220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Регионального пресс-центра ЮИД </a:t>
            </a:r>
          </a:p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r>
              <a:rPr lang="ru-RU" sz="220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35"/>
          <p:cNvSpPr txBox="1"/>
          <p:nvPr/>
        </p:nvSpPr>
        <p:spPr>
          <a:xfrm>
            <a:off x="1732124" y="4846068"/>
            <a:ext cx="277843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 создания и развития Регионального пресс-центра ЮИД Самарской области</a:t>
            </a:r>
            <a:endParaRPr lang="en-US" sz="22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5-конечная звезда 25"/>
          <p:cNvSpPr/>
          <p:nvPr/>
        </p:nvSpPr>
        <p:spPr>
          <a:xfrm>
            <a:off x="9534033" y="2075620"/>
            <a:ext cx="485278" cy="42663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5-конечная звезда 53"/>
          <p:cNvSpPr/>
          <p:nvPr/>
        </p:nvSpPr>
        <p:spPr>
          <a:xfrm>
            <a:off x="6133925" y="3730204"/>
            <a:ext cx="485278" cy="42663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5-конечная звезда 54"/>
          <p:cNvSpPr/>
          <p:nvPr/>
        </p:nvSpPr>
        <p:spPr>
          <a:xfrm>
            <a:off x="12926579" y="3691063"/>
            <a:ext cx="485278" cy="42663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5-конечная звезда 55"/>
          <p:cNvSpPr/>
          <p:nvPr/>
        </p:nvSpPr>
        <p:spPr>
          <a:xfrm>
            <a:off x="15980079" y="622226"/>
            <a:ext cx="485278" cy="42663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5-конечная звезда 59"/>
          <p:cNvSpPr/>
          <p:nvPr/>
        </p:nvSpPr>
        <p:spPr>
          <a:xfrm>
            <a:off x="2890566" y="790076"/>
            <a:ext cx="485278" cy="42663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648212" y="4388896"/>
            <a:ext cx="2969987" cy="2354804"/>
          </a:xfrm>
          <a:prstGeom prst="roundRect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940623" y="7320339"/>
            <a:ext cx="2900269" cy="2354804"/>
          </a:xfrm>
          <a:prstGeom prst="roundRect">
            <a:avLst/>
          </a:prstGeom>
          <a:noFill/>
          <a:ln w="38100">
            <a:solidFill>
              <a:srgbClr val="975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8185140" y="5748750"/>
            <a:ext cx="3192989" cy="369067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1789543" y="7267525"/>
            <a:ext cx="2886075" cy="235480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03" y="2797191"/>
            <a:ext cx="2271922" cy="2641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771182" y="-8030135"/>
            <a:ext cx="25581673" cy="26174213"/>
            <a:chOff x="0" y="0"/>
            <a:chExt cx="34108898" cy="34898951"/>
          </a:xfrm>
        </p:grpSpPr>
        <p:sp>
          <p:nvSpPr>
            <p:cNvPr id="3" name="AutoShape 3"/>
            <p:cNvSpPr/>
            <p:nvPr/>
          </p:nvSpPr>
          <p:spPr>
            <a:xfrm>
              <a:off x="2153886" y="0"/>
              <a:ext cx="31955012" cy="34898951"/>
            </a:xfrm>
            <a:prstGeom prst="rect">
              <a:avLst/>
            </a:prstGeom>
            <a:solidFill>
              <a:srgbClr val="7C6CE3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0" y="96235"/>
              <a:ext cx="4307772" cy="4307772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47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13000533"/>
              <a:ext cx="4307772" cy="430777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C6CE3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4397668"/>
              <a:ext cx="4307772" cy="430777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472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17301966"/>
              <a:ext cx="4307772" cy="430777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C6CE3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25904831"/>
              <a:ext cx="4307772" cy="4307772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472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0" y="8699101"/>
              <a:ext cx="4307772" cy="4307772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C6CE3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21603399"/>
              <a:ext cx="4307772" cy="4307772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C6CE3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30206264"/>
              <a:ext cx="4307772" cy="4307772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472"/>
              </a:solidFill>
            </p:spPr>
          </p:sp>
        </p:grp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45228" y="1028700"/>
            <a:ext cx="5318379" cy="82296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375065" y="5852542"/>
            <a:ext cx="7035340" cy="369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80"/>
              </a:lnSpc>
              <a:spcBef>
                <a:spcPct val="0"/>
              </a:spcBef>
            </a:pPr>
            <a:r>
              <a:rPr lang="en-US" sz="2200" u="none" dirty="0" smtClean="0">
                <a:solidFill>
                  <a:srgbClr val="FFFFFF"/>
                </a:solidFill>
                <a:latin typeface="Rubik"/>
              </a:rPr>
              <a:t>. </a:t>
            </a:r>
            <a:endParaRPr lang="en-US" sz="2200" u="none" dirty="0">
              <a:solidFill>
                <a:srgbClr val="FFFFFF"/>
              </a:solidFill>
              <a:latin typeface="Rubik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362200" y="-127022"/>
            <a:ext cx="4800600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081"/>
              </a:lnSpc>
              <a:spcBef>
                <a:spcPct val="0"/>
              </a:spcBef>
            </a:pPr>
            <a:r>
              <a:rPr lang="ru-RU" sz="10884" u="none" spc="1110" dirty="0" smtClean="0">
                <a:solidFill>
                  <a:srgbClr val="FFFFFF"/>
                </a:solidFill>
                <a:latin typeface="Bebas Neue Bold"/>
              </a:rPr>
              <a:t>Выводы</a:t>
            </a:r>
            <a:endParaRPr lang="en-US" sz="10884" u="none" spc="1110" dirty="0">
              <a:solidFill>
                <a:srgbClr val="FFFFFF"/>
              </a:solidFill>
              <a:latin typeface="Bebas Neue Bold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6" t="19804" r="24710" b="20784"/>
          <a:stretch/>
        </p:blipFill>
        <p:spPr>
          <a:xfrm>
            <a:off x="13639800" y="3086100"/>
            <a:ext cx="1308215" cy="15094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07566" y="1790700"/>
            <a:ext cx="7202839" cy="716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63493" y="1653298"/>
            <a:ext cx="8458484" cy="830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Во-первых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мы создали Региональный пресс-центр ЮИД Самарской области, в котором сформировалась группа журналистов, репортеров, видеомонтажеров и другие.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Во-вторых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всех членов Регионального пресс-центра обучили навыкам в сфере медиа при помощи образовательных мастер-классов, выступлений спикеров, работающих в СМИ и т.д.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В-третьих,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сделали акцент на соблюдение правильной модели поведения на дорогах пешеходов и участников дорожного движения.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В-четвертых,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создали сообщество во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Региональный штаб ЮИД Самарской области, сразу начали его активно вести и рекламировать. Через месяц на нас было уже подписано 250 человек.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В-пятых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оборудовали студию для записи интервью и введения трансляций.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В-шестых,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ввели активное сотрудничество с сотрудниками Госавтоинспекции Самарской области: брали интервью, приглашали принять участие в мероприятиях, организованных Региональным штабом Юных инспекторов движения Самарской области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В-седьмых,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развивали наше сообщество, при помощи интересных, содержательных информационных продуктов для учащихся и педагогического состава школ Самарской области.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232467">
            <a:off x="13433540" y="555188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262423">
            <a:off x="13534958" y="6044044"/>
            <a:ext cx="162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Пресс-центр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699" y="614227"/>
            <a:ext cx="16230600" cy="100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ru-RU" sz="6999" b="1" u="none" spc="713" dirty="0" smtClean="0">
                <a:solidFill>
                  <a:srgbClr val="7C6C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</a:t>
            </a:r>
            <a:endParaRPr lang="en-US" sz="6999" b="1" u="none" spc="713" dirty="0">
              <a:solidFill>
                <a:srgbClr val="7C6C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765287" y="6695576"/>
            <a:ext cx="477756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безопасности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и  помощь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сотрудникам ГИБДД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предотвращение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дорожно-транспортные происшествия среди детей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55503" y="6744412"/>
            <a:ext cx="4514084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и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о различных аспектах деятельности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ЮИД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648359" y="6748691"/>
            <a:ext cx="4554017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различными профессиями в сфере СМИ, такими как журналисты, репортеры, редакторы,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SMM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-менеджеры и другие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3357563" y="4122236"/>
            <a:ext cx="11940601" cy="0"/>
          </a:xfrm>
          <a:prstGeom prst="line">
            <a:avLst/>
          </a:prstGeom>
          <a:ln w="9525" cap="flat">
            <a:solidFill>
              <a:srgbClr val="40329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2057400" y="2781301"/>
            <a:ext cx="2895600" cy="275113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78B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262310" y="5818137"/>
            <a:ext cx="485775" cy="48577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78B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01110" y="5818137"/>
            <a:ext cx="485775" cy="48577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C6CE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49808" y="5818137"/>
            <a:ext cx="485775" cy="48577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4B25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789068" y="2995608"/>
            <a:ext cx="2709862" cy="25596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C6CE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578475" y="2781301"/>
            <a:ext cx="2728325" cy="275113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4B25A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Овал 32"/>
          <p:cNvSpPr/>
          <p:nvPr/>
        </p:nvSpPr>
        <p:spPr>
          <a:xfrm>
            <a:off x="2514600" y="3145180"/>
            <a:ext cx="1985039" cy="1907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8142755" y="3281955"/>
            <a:ext cx="2002483" cy="1978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3909067" y="3160892"/>
            <a:ext cx="2067137" cy="19919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pluspng.com/img-png/png-megaphone-free-free-vector-megaphone-8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58" y="3426624"/>
            <a:ext cx="1200975" cy="130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bdoy32.rnd.prosadiki.ru/media/2023/03/16/1276258198/GIBD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r="15255"/>
          <a:stretch/>
        </p:blipFill>
        <p:spPr bwMode="auto">
          <a:xfrm>
            <a:off x="8451509" y="3686843"/>
            <a:ext cx="1405122" cy="115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xn--505-5cdozfc7ak5r.xn--p1ai/wp-content/uploads/2022/12/33_n1496762_b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3" t="7528" r="23564" b="7978"/>
          <a:stretch/>
        </p:blipFill>
        <p:spPr bwMode="auto">
          <a:xfrm>
            <a:off x="14171452" y="3488301"/>
            <a:ext cx="1507832" cy="13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987588" y="6589612"/>
            <a:ext cx="5035217" cy="2526388"/>
          </a:xfrm>
          <a:prstGeom prst="roundRect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515096" y="6549867"/>
            <a:ext cx="5257800" cy="301883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2473167" y="6605469"/>
            <a:ext cx="4904402" cy="2678119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16"/>
            <a:ext cx="1869982" cy="1870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10600" y="2040862"/>
            <a:ext cx="9249103" cy="67056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9889" y="2762172"/>
            <a:ext cx="7010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информированность;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контента в социальных сетях для привлечения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новых участников в движение;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взаимодействия между участниками движения и членами Регионального штаба. 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1028699" y="614227"/>
            <a:ext cx="16230600" cy="100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ru-RU" sz="6999" b="1" u="none" spc="713" dirty="0" smtClean="0">
                <a:solidFill>
                  <a:srgbClr val="7C6C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проблемы</a:t>
            </a:r>
            <a:endParaRPr lang="en-US" sz="6999" b="1" u="none" spc="713" dirty="0">
              <a:solidFill>
                <a:srgbClr val="7C6C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86539" y="2567646"/>
            <a:ext cx="7277100" cy="5652032"/>
          </a:xfrm>
          <a:prstGeom prst="roundRect">
            <a:avLst/>
          </a:prstGeom>
          <a:noFill/>
          <a:ln w="76200">
            <a:solidFill>
              <a:srgbClr val="7B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16"/>
            <a:ext cx="1869982" cy="1870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1183995" y="3922541"/>
            <a:ext cx="7304706" cy="0"/>
          </a:xfrm>
          <a:prstGeom prst="line">
            <a:avLst/>
          </a:prstGeom>
          <a:ln w="57150" cap="rnd">
            <a:solidFill>
              <a:srgbClr val="9751C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183995" y="7846841"/>
            <a:ext cx="6428381" cy="0"/>
          </a:xfrm>
          <a:prstGeom prst="line">
            <a:avLst/>
          </a:prstGeom>
          <a:ln w="57150" cap="rnd">
            <a:solidFill>
              <a:srgbClr val="9751C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9799299" y="3922541"/>
            <a:ext cx="7304706" cy="0"/>
          </a:xfrm>
          <a:prstGeom prst="line">
            <a:avLst/>
          </a:prstGeom>
          <a:ln w="57150" cap="rnd">
            <a:solidFill>
              <a:srgbClr val="9751C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0675624" y="7846841"/>
            <a:ext cx="6428381" cy="0"/>
          </a:xfrm>
          <a:prstGeom prst="line">
            <a:avLst/>
          </a:prstGeom>
          <a:ln w="57150" cap="rnd">
            <a:solidFill>
              <a:srgbClr val="9751C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39341" y="1943100"/>
            <a:ext cx="7341079" cy="7295198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183993" y="2198990"/>
            <a:ext cx="4674157" cy="1723549"/>
          </a:xfrm>
          <a:prstGeom prst="rect">
            <a:avLst/>
          </a:prstGeom>
          <a:noFill/>
          <a:ln w="57150">
            <a:solidFill>
              <a:srgbClr val="9751C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команды Регионального пресс-центра ЮИД и распределение редакционных обязанностей</a:t>
            </a:r>
            <a:endParaRPr lang="en-US" sz="28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183993" y="6123292"/>
            <a:ext cx="3916039" cy="1723549"/>
          </a:xfrm>
          <a:prstGeom prst="rect">
            <a:avLst/>
          </a:prstGeom>
          <a:noFill/>
          <a:ln w="57150">
            <a:solidFill>
              <a:srgbClr val="9751C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организация студии для записи интервью, трансляций и обращений </a:t>
            </a:r>
            <a:endParaRPr lang="en-US" sz="28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492226" y="2198991"/>
            <a:ext cx="4654931" cy="1723549"/>
          </a:xfrm>
          <a:prstGeom prst="rect">
            <a:avLst/>
          </a:prstGeom>
          <a:noFill/>
          <a:ln w="57150">
            <a:solidFill>
              <a:srgbClr val="9751C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членов команды пресс-центра от журналистов, видеографов, радиоведущих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и.т.д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969834" y="6123292"/>
            <a:ext cx="4259368" cy="1723549"/>
          </a:xfrm>
          <a:prstGeom prst="rect">
            <a:avLst/>
          </a:prstGeom>
          <a:noFill/>
          <a:ln w="57150">
            <a:solidFill>
              <a:srgbClr val="9751C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 в социальной сети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его активное введение</a:t>
            </a:r>
            <a:endParaRPr lang="en-US" sz="28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2"/>
          <p:cNvSpPr txBox="1"/>
          <p:nvPr/>
        </p:nvSpPr>
        <p:spPr>
          <a:xfrm>
            <a:off x="998602" y="134414"/>
            <a:ext cx="16230600" cy="100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ru-RU" sz="6999" b="1" spc="713" dirty="0" smtClean="0">
                <a:solidFill>
                  <a:srgbClr val="7C6C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решения</a:t>
            </a:r>
            <a:r>
              <a:rPr lang="ru-RU" sz="6999" b="1" u="none" spc="713" dirty="0" smtClean="0">
                <a:solidFill>
                  <a:srgbClr val="7C6C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проблемы</a:t>
            </a:r>
            <a:endParaRPr lang="en-US" sz="6999" b="1" u="none" spc="713" dirty="0">
              <a:solidFill>
                <a:srgbClr val="7C6C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573" y="3390900"/>
            <a:ext cx="1433864" cy="1433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"/>
          <p:cNvSpPr txBox="1"/>
          <p:nvPr/>
        </p:nvSpPr>
        <p:spPr>
          <a:xfrm>
            <a:off x="1143000" y="242991"/>
            <a:ext cx="16230600" cy="100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ru-RU" sz="6999" b="1" spc="713" dirty="0" smtClean="0">
                <a:solidFill>
                  <a:srgbClr val="7C6C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en-US" sz="6999" b="1" u="none" spc="713" dirty="0">
              <a:solidFill>
                <a:srgbClr val="7C6C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4243791" y="1520352"/>
            <a:ext cx="2766609" cy="727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0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01869" y="1922226"/>
            <a:ext cx="6225272" cy="6368565"/>
          </a:xfrm>
          <a:prstGeom prst="rect">
            <a:avLst/>
          </a:prstGeom>
        </p:spPr>
      </p:pic>
      <p:sp>
        <p:nvSpPr>
          <p:cNvPr id="402" name="Прямоугольник 401"/>
          <p:cNvSpPr/>
          <p:nvPr/>
        </p:nvSpPr>
        <p:spPr>
          <a:xfrm>
            <a:off x="1143000" y="2794752"/>
            <a:ext cx="9144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оздание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развитие информационного пространства, направленного на акцентирование внимания и пропаганду профилактики безопасности дорожного движения, воспитание социально-активной личности и реализацию творческих способностей детей и подростков.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3" name="Скругленный прямоугольник 402"/>
          <p:cNvSpPr/>
          <p:nvPr/>
        </p:nvSpPr>
        <p:spPr>
          <a:xfrm>
            <a:off x="990600" y="2247900"/>
            <a:ext cx="9649941" cy="6400800"/>
          </a:xfrm>
          <a:prstGeom prst="roundRect">
            <a:avLst/>
          </a:prstGeom>
          <a:noFill/>
          <a:ln w="76200">
            <a:solidFill>
              <a:srgbClr val="7B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5" name="Рисунок 4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16"/>
            <a:ext cx="1869982" cy="1870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4"/>
          <p:cNvSpPr/>
          <p:nvPr/>
        </p:nvSpPr>
        <p:spPr>
          <a:xfrm>
            <a:off x="10631917" y="3588610"/>
            <a:ext cx="1403409" cy="1409700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FFFF66"/>
          </a:solidFill>
        </p:spPr>
      </p:sp>
      <p:sp>
        <p:nvSpPr>
          <p:cNvPr id="34" name="Freeform 13"/>
          <p:cNvSpPr/>
          <p:nvPr/>
        </p:nvSpPr>
        <p:spPr>
          <a:xfrm>
            <a:off x="5937763" y="5475773"/>
            <a:ext cx="1403409" cy="1409700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92D050"/>
          </a:solidFill>
        </p:spPr>
      </p:sp>
      <p:grpSp>
        <p:nvGrpSpPr>
          <p:cNvPr id="3" name="Group 3"/>
          <p:cNvGrpSpPr/>
          <p:nvPr/>
        </p:nvGrpSpPr>
        <p:grpSpPr>
          <a:xfrm>
            <a:off x="5446059" y="3646517"/>
            <a:ext cx="1409700" cy="14097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78B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4"/>
          <p:cNvSpPr/>
          <p:nvPr/>
        </p:nvSpPr>
        <p:spPr>
          <a:xfrm>
            <a:off x="9334818" y="1662190"/>
            <a:ext cx="1403409" cy="1409700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41" name="TextBox 40"/>
          <p:cNvSpPr txBox="1"/>
          <p:nvPr/>
        </p:nvSpPr>
        <p:spPr>
          <a:xfrm>
            <a:off x="11028821" y="3712597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/>
              <a:t>3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54981" y="6286671"/>
            <a:ext cx="1409700" cy="14097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ACBA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533567" y="5468347"/>
            <a:ext cx="3089324" cy="2061980"/>
            <a:chOff x="654537" y="5458624"/>
            <a:chExt cx="3089324" cy="2061980"/>
          </a:xfrm>
        </p:grpSpPr>
        <p:grpSp>
          <p:nvGrpSpPr>
            <p:cNvPr id="6" name="Group 6"/>
            <p:cNvGrpSpPr/>
            <p:nvPr/>
          </p:nvGrpSpPr>
          <p:grpSpPr>
            <a:xfrm>
              <a:off x="2334161" y="5458624"/>
              <a:ext cx="1409700" cy="14097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C6CE3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54537" y="6412608"/>
              <a:ext cx="609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/>
                <a:t>5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334667" y="5595505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/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46107" y="3764329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/>
              <a:t>7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08" y="0"/>
            <a:ext cx="1869982" cy="1870829"/>
          </a:xfrm>
          <a:prstGeom prst="rect">
            <a:avLst/>
          </a:prstGeom>
        </p:spPr>
      </p:pic>
      <p:grpSp>
        <p:nvGrpSpPr>
          <p:cNvPr id="56" name="Группа 55"/>
          <p:cNvGrpSpPr/>
          <p:nvPr/>
        </p:nvGrpSpPr>
        <p:grpSpPr>
          <a:xfrm>
            <a:off x="1024137" y="6703502"/>
            <a:ext cx="4740547" cy="2582548"/>
            <a:chOff x="591770" y="6236067"/>
            <a:chExt cx="4740547" cy="2582548"/>
          </a:xfrm>
        </p:grpSpPr>
        <p:sp>
          <p:nvSpPr>
            <p:cNvPr id="24" name="TextBox 24"/>
            <p:cNvSpPr txBox="1"/>
            <p:nvPr/>
          </p:nvSpPr>
          <p:spPr>
            <a:xfrm>
              <a:off x="616996" y="6278453"/>
              <a:ext cx="4652119" cy="25135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280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интересных и познавательных информационных продуктов для учащихся школ, и педагогического коллектива, развитие традиции школьных репортажей и формирование корпоративных ценностей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591770" y="6236067"/>
              <a:ext cx="4740547" cy="2582548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7048179" y="7962691"/>
            <a:ext cx="3866715" cy="2118656"/>
            <a:chOff x="5797098" y="7716564"/>
            <a:chExt cx="3866715" cy="2118656"/>
          </a:xfrm>
        </p:grpSpPr>
        <p:sp>
          <p:nvSpPr>
            <p:cNvPr id="26" name="TextBox 26"/>
            <p:cNvSpPr txBox="1"/>
            <p:nvPr/>
          </p:nvSpPr>
          <p:spPr>
            <a:xfrm>
              <a:off x="5892008" y="7894280"/>
              <a:ext cx="3676894" cy="1795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80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ривлечение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сотрудников Госавтоинспекции Самарской области к пропаганде безопасности дорожного движения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5797098" y="7716564"/>
              <a:ext cx="3866715" cy="2118656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447483" y="3650135"/>
            <a:ext cx="3690877" cy="1531165"/>
            <a:chOff x="5497728" y="4028132"/>
            <a:chExt cx="3690877" cy="1531165"/>
          </a:xfrm>
        </p:grpSpPr>
        <p:sp>
          <p:nvSpPr>
            <p:cNvPr id="25" name="TextBox 25"/>
            <p:cNvSpPr txBox="1"/>
            <p:nvPr/>
          </p:nvSpPr>
          <p:spPr>
            <a:xfrm>
              <a:off x="5497728" y="4092463"/>
              <a:ext cx="3676894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80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Обучение подростков специализированным навыкам работы в сфере медиа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5508567" y="4028132"/>
              <a:ext cx="3680038" cy="1531165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791906" y="1252848"/>
            <a:ext cx="3710721" cy="1316451"/>
            <a:chOff x="1249871" y="2858978"/>
            <a:chExt cx="3710721" cy="1316451"/>
          </a:xfrm>
        </p:grpSpPr>
        <p:sp>
          <p:nvSpPr>
            <p:cNvPr id="23" name="TextBox 23"/>
            <p:cNvSpPr txBox="1"/>
            <p:nvPr/>
          </p:nvSpPr>
          <p:spPr>
            <a:xfrm>
              <a:off x="1283698" y="2973293"/>
              <a:ext cx="3676894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80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Регионального пресс-центра ЮИД Самарской области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Скругленный прямоугольник 49"/>
            <p:cNvSpPr/>
            <p:nvPr/>
          </p:nvSpPr>
          <p:spPr>
            <a:xfrm>
              <a:off x="1249871" y="2858978"/>
              <a:ext cx="3680041" cy="1316451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1260329" y="1264689"/>
            <a:ext cx="3704693" cy="1286104"/>
            <a:chOff x="9801349" y="4041427"/>
            <a:chExt cx="3704693" cy="1286104"/>
          </a:xfrm>
        </p:grpSpPr>
        <p:sp>
          <p:nvSpPr>
            <p:cNvPr id="37" name="TextBox 25"/>
            <p:cNvSpPr txBox="1"/>
            <p:nvPr/>
          </p:nvSpPr>
          <p:spPr>
            <a:xfrm>
              <a:off x="9829148" y="4100222"/>
              <a:ext cx="3676894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80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Оборудование студии для записи интервью и ведения трансляций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9801349" y="4041427"/>
              <a:ext cx="3689221" cy="1286104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2663738" y="3527130"/>
            <a:ext cx="3689219" cy="1870185"/>
            <a:chOff x="13757954" y="5227254"/>
            <a:chExt cx="3689219" cy="1870185"/>
          </a:xfrm>
        </p:grpSpPr>
        <p:sp>
          <p:nvSpPr>
            <p:cNvPr id="38" name="TextBox 25"/>
            <p:cNvSpPr txBox="1"/>
            <p:nvPr/>
          </p:nvSpPr>
          <p:spPr>
            <a:xfrm>
              <a:off x="13757954" y="5264664"/>
              <a:ext cx="3676894" cy="1795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80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и активное продвижение сообщества во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ВКонтакте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«Региональный штаб ЮИД Самарской области»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13757954" y="5227254"/>
              <a:ext cx="3689219" cy="1870185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1965901" y="6745888"/>
            <a:ext cx="3701825" cy="2276131"/>
            <a:chOff x="10311639" y="7872881"/>
            <a:chExt cx="3701825" cy="2276131"/>
          </a:xfrm>
        </p:grpSpPr>
        <p:sp>
          <p:nvSpPr>
            <p:cNvPr id="36" name="TextBox 25"/>
            <p:cNvSpPr txBox="1"/>
            <p:nvPr/>
          </p:nvSpPr>
          <p:spPr>
            <a:xfrm>
              <a:off x="10336570" y="7964345"/>
              <a:ext cx="3676894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80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Акцентирование соблюдения и трансляцию правильной модели поведения на дорогах пешеходов и участников дорожного движения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10311639" y="7872881"/>
              <a:ext cx="3676894" cy="2276131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873128" y="1627505"/>
            <a:ext cx="3468194" cy="1409700"/>
            <a:chOff x="6929469" y="1210108"/>
            <a:chExt cx="3468194" cy="1409700"/>
          </a:xfrm>
        </p:grpSpPr>
        <p:grpSp>
          <p:nvGrpSpPr>
            <p:cNvPr id="9" name="Group 9"/>
            <p:cNvGrpSpPr/>
            <p:nvPr/>
          </p:nvGrpSpPr>
          <p:grpSpPr>
            <a:xfrm>
              <a:off x="6929469" y="1210108"/>
              <a:ext cx="1409700" cy="14097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4B25A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9788063" y="1379653"/>
              <a:ext cx="609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/>
                <a:t>2</a:t>
              </a:r>
            </a:p>
          </p:txBody>
        </p:sp>
      </p:grpSp>
      <p:sp>
        <p:nvSpPr>
          <p:cNvPr id="54" name="TextBox 2"/>
          <p:cNvSpPr txBox="1"/>
          <p:nvPr/>
        </p:nvSpPr>
        <p:spPr>
          <a:xfrm>
            <a:off x="7366485" y="3967323"/>
            <a:ext cx="2943764" cy="930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769"/>
              </a:lnSpc>
              <a:spcBef>
                <a:spcPct val="0"/>
              </a:spcBef>
            </a:pPr>
            <a:r>
              <a:rPr lang="ru-RU" sz="6000" b="1" spc="713" dirty="0" smtClean="0">
                <a:solidFill>
                  <a:srgbClr val="7B5C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en-US" sz="6000" b="1" u="none" spc="713" dirty="0">
              <a:solidFill>
                <a:srgbClr val="7B5C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65273" y="1743747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1</a:t>
            </a:r>
            <a:endParaRPr lang="ru-RU" sz="6600" dirty="0"/>
          </a:p>
        </p:txBody>
      </p:sp>
      <p:sp>
        <p:nvSpPr>
          <p:cNvPr id="42" name="TextBox 41"/>
          <p:cNvSpPr txBox="1"/>
          <p:nvPr/>
        </p:nvSpPr>
        <p:spPr>
          <a:xfrm flipH="1">
            <a:off x="10556946" y="5576812"/>
            <a:ext cx="362562" cy="11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164962" y="3383071"/>
            <a:ext cx="960052" cy="96005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78B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485"/>
                </a:lnSpc>
                <a:spcBef>
                  <a:spcPct val="0"/>
                </a:spcBef>
              </a:pPr>
              <a:r>
                <a:rPr lang="en-US" sz="3918" u="none" spc="587" dirty="0" smtClean="0">
                  <a:solidFill>
                    <a:srgbClr val="000000"/>
                  </a:solidFill>
                  <a:latin typeface="Bebas Neue"/>
                </a:rPr>
                <a:t>1</a:t>
              </a:r>
              <a:endParaRPr lang="en-US" sz="3918" u="none" spc="587" dirty="0">
                <a:solidFill>
                  <a:srgbClr val="000000"/>
                </a:solidFill>
                <a:latin typeface="Bebas Neue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70421" y="3475111"/>
            <a:ext cx="960052" cy="96005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F6FE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485"/>
                </a:lnSpc>
                <a:spcBef>
                  <a:spcPct val="0"/>
                </a:spcBef>
              </a:pPr>
              <a:r>
                <a:rPr lang="en-US" sz="3918" spc="587" dirty="0" smtClean="0">
                  <a:solidFill>
                    <a:srgbClr val="000000"/>
                  </a:solidFill>
                  <a:latin typeface="Bebas Neue"/>
                </a:rPr>
                <a:t>2</a:t>
              </a:r>
              <a:endParaRPr lang="en-US" sz="3918" u="none" spc="587" dirty="0">
                <a:solidFill>
                  <a:srgbClr val="000000"/>
                </a:solidFill>
                <a:latin typeface="Bebas Neue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988095" y="3433699"/>
            <a:ext cx="955768" cy="960052"/>
            <a:chOff x="1813" y="0"/>
            <a:chExt cx="809173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4B25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4396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485"/>
                </a:lnSpc>
                <a:spcBef>
                  <a:spcPct val="0"/>
                </a:spcBef>
              </a:pPr>
              <a:r>
                <a:rPr lang="en-US" sz="3918" spc="587" dirty="0" smtClean="0">
                  <a:solidFill>
                    <a:srgbClr val="000000"/>
                  </a:solidFill>
                  <a:latin typeface="Bebas Neue"/>
                </a:rPr>
                <a:t>3</a:t>
              </a:r>
              <a:endParaRPr lang="en-US" sz="3918" u="none" spc="587" dirty="0">
                <a:solidFill>
                  <a:srgbClr val="000000"/>
                </a:solidFill>
                <a:latin typeface="Bebas Neue"/>
              </a:endParaRPr>
            </a:p>
          </p:txBody>
        </p:sp>
      </p:grpSp>
      <p:sp>
        <p:nvSpPr>
          <p:cNvPr id="19" name="TextBox 2"/>
          <p:cNvSpPr txBox="1"/>
          <p:nvPr/>
        </p:nvSpPr>
        <p:spPr>
          <a:xfrm>
            <a:off x="1789394" y="418149"/>
            <a:ext cx="16230600" cy="93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ru-RU" sz="6000" b="1" spc="713" dirty="0" smtClean="0">
                <a:solidFill>
                  <a:srgbClr val="7C6C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проекта: социальные опросы</a:t>
            </a:r>
            <a:endParaRPr lang="en-US" sz="6000" b="1" u="none" spc="713" dirty="0">
              <a:solidFill>
                <a:srgbClr val="7C6C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08" y="0"/>
            <a:ext cx="1869982" cy="1870829"/>
          </a:xfrm>
          <a:prstGeom prst="rect">
            <a:avLst/>
          </a:prstGeom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356042909"/>
              </p:ext>
            </p:extLst>
          </p:nvPr>
        </p:nvGraphicFramePr>
        <p:xfrm>
          <a:off x="1296045" y="4754172"/>
          <a:ext cx="4697887" cy="3338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341174" y="8322584"/>
            <a:ext cx="460762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1 – Результат первого опроса в парке Ю.А. Гагарина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821765863"/>
              </p:ext>
            </p:extLst>
          </p:nvPr>
        </p:nvGraphicFramePr>
        <p:xfrm>
          <a:off x="6363392" y="4728981"/>
          <a:ext cx="5581650" cy="3338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7252389" y="8301933"/>
            <a:ext cx="378322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2 – Результат второго опроса на улице Ленинградская, города Самары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204489003"/>
              </p:ext>
            </p:extLst>
          </p:nvPr>
        </p:nvGraphicFramePr>
        <p:xfrm>
          <a:off x="11885368" y="4549270"/>
          <a:ext cx="5093970" cy="3338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12372821" y="8301933"/>
            <a:ext cx="418631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3 – Результат третьего опроса на Набережной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Самары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137370" y="2422578"/>
            <a:ext cx="4657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«Знаете ли вы о членах Регионального штаба ЮИД и их деятельности вне слетов и профильных смен?»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895285" y="2560558"/>
            <a:ext cx="361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«Знаете ли вы о движении ЮИД?»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407247" y="2454920"/>
            <a:ext cx="54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«Интересуются ли члены отрядов ЮИД организованными конкурсами и акциями самостоятельно?»</a:t>
            </a:r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86725" y="2290345"/>
            <a:ext cx="5029200" cy="7276836"/>
          </a:xfrm>
          <a:prstGeom prst="roundRect">
            <a:avLst/>
          </a:prstGeom>
          <a:noFill/>
          <a:ln w="38100">
            <a:solidFill>
              <a:srgbClr val="7B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514184" y="2307663"/>
            <a:ext cx="5147788" cy="7276836"/>
          </a:xfrm>
          <a:prstGeom prst="roundRect">
            <a:avLst/>
          </a:prstGeom>
          <a:noFill/>
          <a:ln w="38100">
            <a:solidFill>
              <a:srgbClr val="7B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1901925" y="2307663"/>
            <a:ext cx="5077413" cy="7259518"/>
          </a:xfrm>
          <a:prstGeom prst="roundRect">
            <a:avLst/>
          </a:prstGeom>
          <a:noFill/>
          <a:ln w="38100">
            <a:solidFill>
              <a:srgbClr val="7B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8753979" y="3340282"/>
            <a:ext cx="780042" cy="8812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5485"/>
              </a:lnSpc>
              <a:spcBef>
                <a:spcPct val="0"/>
              </a:spcBef>
            </a:pPr>
            <a:endParaRPr lang="en-US" sz="3918" u="none" spc="587" dirty="0">
              <a:solidFill>
                <a:srgbClr val="000000"/>
              </a:solidFill>
              <a:latin typeface="Bebas Neue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1789394" y="418149"/>
            <a:ext cx="16230600" cy="93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ru-RU" sz="6000" b="1" spc="713" dirty="0" smtClean="0">
                <a:solidFill>
                  <a:srgbClr val="7C6C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проекта: социальные опросы</a:t>
            </a:r>
            <a:endParaRPr lang="en-US" sz="6000" b="1" u="none" spc="713" dirty="0">
              <a:solidFill>
                <a:srgbClr val="7C6C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08" y="0"/>
            <a:ext cx="1869982" cy="1870829"/>
          </a:xfrm>
          <a:prstGeom prst="rect">
            <a:avLst/>
          </a:prstGeom>
        </p:spPr>
      </p:pic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453083476"/>
              </p:ext>
            </p:extLst>
          </p:nvPr>
        </p:nvGraphicFramePr>
        <p:xfrm>
          <a:off x="11885368" y="4549270"/>
          <a:ext cx="5093970" cy="3338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https://sun9-46.userapi.com/impg/av4YAUPJbe3t-5qMOK_E2CmyBDWQFyXEKXTWyg/aGBg1XSQxds.jpg?size=1065x744&amp;quality=95&amp;sign=32bb5a754c6442f0373e11d87ac2f304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755" y="1736657"/>
            <a:ext cx="490844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8.userapi.com/impg/szt9djy32mro_SScoYUqf621BPIn_rDDJmJbMw/caydKmuKapU.jpg?size=1120x804&amp;quality=95&amp;sign=45cc74c0b871e4996304261873317eea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132">
            <a:off x="614298" y="2240901"/>
            <a:ext cx="4711562" cy="3382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20.userapi.com/impg/2QuwWnYkGYkKD-DrfiA4OKj00c15PoiSH5AByg/6oMFN4d_eLY.jpg?size=1098x730&amp;quality=95&amp;sign=982aa595ae8683c6629c751d7608b4c0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385">
            <a:off x="12149937" y="2273182"/>
            <a:ext cx="4990853" cy="331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70.userapi.com/impg/5IbUX_4y0y399w0-4aA7LnVeqLkz7gaM4z0HgQ/5JVy4QEjzfU.jpg?size=1280x853&amp;quality=95&amp;sign=be54026fd27e9465df9b5622558e1dd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610">
            <a:off x="1434932" y="6249174"/>
            <a:ext cx="4856418" cy="327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27.userapi.com/impg/KSGO1V4I_KO0XVCTcy1URIqn4WUPk9CWTT-rqA/sCPrklXhTpA.jpg?size=1280x853&amp;quality=95&amp;sign=cea7326364363ad3d524f0d6fcecc4ee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588">
            <a:off x="11433368" y="6198336"/>
            <a:ext cx="4997594" cy="331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94" y="5297298"/>
            <a:ext cx="4931677" cy="37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5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3592313" y="5143658"/>
            <a:ext cx="6291615" cy="0"/>
          </a:xfrm>
          <a:prstGeom prst="line">
            <a:avLst/>
          </a:prstGeom>
          <a:ln w="28575" cap="flat">
            <a:solidFill>
              <a:srgbClr val="7B5CE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738120" y="2012137"/>
            <a:ext cx="574424" cy="1"/>
          </a:xfrm>
          <a:prstGeom prst="line">
            <a:avLst/>
          </a:prstGeom>
          <a:ln w="28575" cap="flat">
            <a:solidFill>
              <a:srgbClr val="7B5CE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738120" y="8275177"/>
            <a:ext cx="574424" cy="1"/>
          </a:xfrm>
          <a:prstGeom prst="line">
            <a:avLst/>
          </a:prstGeom>
          <a:ln w="28575" cap="flat">
            <a:solidFill>
              <a:srgbClr val="7B5CE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7438413" y="1312051"/>
            <a:ext cx="1409700" cy="14097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78B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38413" y="7565249"/>
            <a:ext cx="1409700" cy="14097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4B25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77274" y="7849015"/>
            <a:ext cx="931977" cy="84216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29273" y="1513665"/>
            <a:ext cx="825306" cy="1006471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3128351" y="5143658"/>
            <a:ext cx="4184194" cy="0"/>
          </a:xfrm>
          <a:prstGeom prst="line">
            <a:avLst/>
          </a:prstGeom>
          <a:ln w="38100" cap="flat">
            <a:solidFill>
              <a:srgbClr val="7B5CE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7438413" y="4438650"/>
            <a:ext cx="1409700" cy="14097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F6FE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60690" y="4655070"/>
            <a:ext cx="965145" cy="86161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4429" y="2462691"/>
            <a:ext cx="5602565" cy="5371459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8903633" y="1609478"/>
            <a:ext cx="3053068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</a:p>
          <a:p>
            <a:pPr lvl="0" algn="ctr">
              <a:spcBef>
                <a:spcPct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(сентябрь-ноябрь 2022 года)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918" u="none" spc="58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9094110" y="7905365"/>
            <a:ext cx="2552090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  <a:p>
            <a:pPr lvl="0" algn="ctr">
              <a:spcBef>
                <a:spcPct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(январь-август 2023 года</a:t>
            </a:r>
            <a:r>
              <a:rPr lang="ru-RU" dirty="0"/>
              <a:t>)</a:t>
            </a:r>
            <a:r>
              <a:rPr lang="ru-RU" dirty="0" smtClean="0"/>
              <a:t> </a:t>
            </a:r>
            <a:endParaRPr lang="en-US" sz="3918" u="none" spc="587" dirty="0">
              <a:solidFill>
                <a:srgbClr val="000000"/>
              </a:solidFill>
              <a:latin typeface="Bebas Neue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733055" y="1706862"/>
            <a:ext cx="3910842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редакционных обязанностей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685943" y="6867890"/>
            <a:ext cx="4724399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организация студии для записи интервью, трансляций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обращений; </a:t>
            </a:r>
          </a:p>
          <a:p>
            <a:pPr marL="285750" indent="-285750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сообщества в социальной сети во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выкладка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постов, конкурсов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отдельных рубрик для привлечения разновозрастной аудитории: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#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ШуткиЮИД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#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СтихиЮИД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#опросЮИД63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#БЕЗОПАСНОСТЬ_НА_ДОРОГАХ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ru-RU" dirty="0"/>
          </a:p>
          <a:p>
            <a:pPr lvl="0">
              <a:lnSpc>
                <a:spcPts val="2800"/>
              </a:lnSpc>
              <a:spcBef>
                <a:spcPct val="0"/>
              </a:spcBef>
            </a:pPr>
            <a:endParaRPr lang="en-US" sz="2000" u="none" dirty="0">
              <a:solidFill>
                <a:srgbClr val="000000"/>
              </a:solidFill>
              <a:latin typeface="Rubik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844966" y="4759874"/>
            <a:ext cx="3082756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</a:t>
            </a:r>
          </a:p>
          <a:p>
            <a:pPr lvl="0" algn="ctr">
              <a:spcBef>
                <a:spcPct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(ноябрь-январь 2022-2023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918" u="none" spc="58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725400" y="3499834"/>
            <a:ext cx="4724400" cy="3149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для членов команды пресс-центра от журналистов, видеографов, радиоведущих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и.т.д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материалов для выпуска постов;</a:t>
            </a:r>
          </a:p>
          <a:p>
            <a:pPr marL="285750" lvl="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социальной сети для создания группы;</a:t>
            </a:r>
          </a:p>
          <a:p>
            <a:pPr marL="285750" lvl="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и оформление группы в социальной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417830" y="3808003"/>
            <a:ext cx="4115762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0"/>
              </a:lnSpc>
            </a:pPr>
            <a:r>
              <a:rPr lang="ru-RU" sz="5000" spc="595" dirty="0" smtClean="0">
                <a:solidFill>
                  <a:srgbClr val="2B1B94"/>
                </a:solidFill>
                <a:latin typeface="Bebas Neue Bold"/>
              </a:rPr>
              <a:t>3 этапа</a:t>
            </a:r>
            <a:endParaRPr lang="en-US" sz="5000" spc="595" dirty="0">
              <a:solidFill>
                <a:srgbClr val="2B1B94"/>
              </a:solidFill>
              <a:latin typeface="Bebas Neue Bold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08" y="0"/>
            <a:ext cx="1869982" cy="1870829"/>
          </a:xfrm>
          <a:prstGeom prst="rect">
            <a:avLst/>
          </a:prstGeom>
        </p:spPr>
      </p:pic>
      <p:sp>
        <p:nvSpPr>
          <p:cNvPr id="36" name="Скругленный прямоугольник 35"/>
          <p:cNvSpPr/>
          <p:nvPr/>
        </p:nvSpPr>
        <p:spPr>
          <a:xfrm>
            <a:off x="7315200" y="1104900"/>
            <a:ext cx="10095142" cy="1905000"/>
          </a:xfrm>
          <a:prstGeom prst="roundRect">
            <a:avLst/>
          </a:prstGeom>
          <a:noFill/>
          <a:ln>
            <a:solidFill>
              <a:srgbClr val="7B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315200" y="3355758"/>
            <a:ext cx="10095142" cy="3091824"/>
          </a:xfrm>
          <a:prstGeom prst="roundRect">
            <a:avLst/>
          </a:prstGeom>
          <a:noFill/>
          <a:ln>
            <a:solidFill>
              <a:srgbClr val="7B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315200" y="6851246"/>
            <a:ext cx="10221499" cy="3169054"/>
          </a:xfrm>
          <a:prstGeom prst="roundRect">
            <a:avLst/>
          </a:prstGeom>
          <a:noFill/>
          <a:ln>
            <a:solidFill>
              <a:srgbClr val="7B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2"/>
          <p:cNvSpPr txBox="1"/>
          <p:nvPr/>
        </p:nvSpPr>
        <p:spPr>
          <a:xfrm>
            <a:off x="1417830" y="-114234"/>
            <a:ext cx="16230600" cy="90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ru-RU" sz="5000" b="1" spc="713" dirty="0" smtClean="0">
                <a:solidFill>
                  <a:srgbClr val="7C6C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проекта: 3 этапа работы</a:t>
            </a:r>
            <a:endParaRPr lang="en-US" sz="5000" b="1" u="none" spc="713" dirty="0">
              <a:solidFill>
                <a:srgbClr val="7C6C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754</Words>
  <Application>Microsoft Office PowerPoint</Application>
  <PresentationFormat>Произвольный</PresentationFormat>
  <Paragraphs>111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Rubik</vt:lpstr>
      <vt:lpstr>Bebas Neue</vt:lpstr>
      <vt:lpstr>Bebas Neue Bold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and Blue Illustrated Project Management Infographic</dc:title>
  <dc:creator>Авиамоделирование</dc:creator>
  <cp:lastModifiedBy>User</cp:lastModifiedBy>
  <cp:revision>47</cp:revision>
  <dcterms:created xsi:type="dcterms:W3CDTF">2006-08-16T00:00:00Z</dcterms:created>
  <dcterms:modified xsi:type="dcterms:W3CDTF">2023-11-02T08:09:30Z</dcterms:modified>
  <dc:identifier>DAFKyNnTtWU</dc:identifier>
</cp:coreProperties>
</file>