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9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70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5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990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2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3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4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5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8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1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3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7C8F-BAC3-4CE4-876B-9D19256AAFA3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1692E5-5DEB-41E3-9768-18B7C919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podosinovskij-r43.gosweb.gosuslugi.ru/netcat_files/309/2293/3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kpmpk_minobr" TargetMode="External"/><Relationship Id="rId4" Type="http://schemas.openxmlformats.org/officeDocument/2006/relationships/hyperlink" Target="https://t.me/kpmpk_mino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B6BDA-1E25-46D4-A434-27472D5C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74" y="1560665"/>
            <a:ext cx="6251510" cy="389583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>
                <a:solidFill>
                  <a:srgbClr val="009900"/>
                </a:solidFill>
              </a:rPr>
              <a:t>Педагогическая экскурсия</a:t>
            </a:r>
            <a:br>
              <a:rPr lang="ru-RU" b="1" dirty="0">
                <a:solidFill>
                  <a:srgbClr val="009900"/>
                </a:solidFill>
              </a:rPr>
            </a:b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сопровождения родителей как условие оказания </a:t>
            </a:r>
            <a:b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психолого-педагогической помощи несовершеннолетним»</a:t>
            </a:r>
            <a:b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odosinovskij-r43.gosweb.gosuslugi.ru/netcat_files/309/2293/33.jpg">
            <a:extLst>
              <a:ext uri="{FF2B5EF4-FFF2-40B4-BE49-F238E27FC236}">
                <a16:creationId xmlns:a16="http://schemas.microsoft.com/office/drawing/2014/main" id="{F4F5B53A-6D30-4D03-8EBF-8ACC11FA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4" y="4037522"/>
            <a:ext cx="2528596" cy="14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DD738BBA-8323-4F63-A12A-2CDAFABD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/>
          <a:stretch>
            <a:fillRect/>
          </a:stretch>
        </p:blipFill>
        <p:spPr bwMode="auto">
          <a:xfrm>
            <a:off x="130629" y="5831633"/>
            <a:ext cx="2804159" cy="8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0CEDF7-3D12-4C47-AEAB-221B61B0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5" y="2134985"/>
            <a:ext cx="2168614" cy="14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FADD1-50FE-4089-8BA3-BE76C7249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331543"/>
            <a:ext cx="2528596" cy="15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1367-D52D-4A7D-937E-110298E3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9784"/>
            <a:ext cx="8596668" cy="8244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Психолого-педагогическое просвещение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8B016A-58A3-4C3D-B402-510362486555}"/>
              </a:ext>
            </a:extLst>
          </p:cNvPr>
          <p:cNvSpPr/>
          <p:nvPr/>
        </p:nvSpPr>
        <p:spPr>
          <a:xfrm>
            <a:off x="3676260" y="1051606"/>
            <a:ext cx="3415004" cy="824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родителей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59620A0-CB3D-4F61-B1D5-445409E65BF7}"/>
              </a:ext>
            </a:extLst>
          </p:cNvPr>
          <p:cNvCxnSpPr>
            <a:stCxn id="4" idx="2"/>
          </p:cNvCxnSpPr>
          <p:nvPr/>
        </p:nvCxnSpPr>
        <p:spPr>
          <a:xfrm>
            <a:off x="5383762" y="1876065"/>
            <a:ext cx="0" cy="28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F58BCC-2301-44E7-9160-ED68A5F36DE7}"/>
              </a:ext>
            </a:extLst>
          </p:cNvPr>
          <p:cNvCxnSpPr>
            <a:cxnSpLocks/>
          </p:cNvCxnSpPr>
          <p:nvPr/>
        </p:nvCxnSpPr>
        <p:spPr>
          <a:xfrm>
            <a:off x="2967135" y="2164702"/>
            <a:ext cx="48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0D1DC2C-CC9F-4391-87C2-AB528DB0D58B}"/>
              </a:ext>
            </a:extLst>
          </p:cNvPr>
          <p:cNvCxnSpPr>
            <a:cxnSpLocks/>
          </p:cNvCxnSpPr>
          <p:nvPr/>
        </p:nvCxnSpPr>
        <p:spPr>
          <a:xfrm>
            <a:off x="2967135" y="2164702"/>
            <a:ext cx="0" cy="28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E4A1FD8-CA84-4574-8292-5293438858CB}"/>
              </a:ext>
            </a:extLst>
          </p:cNvPr>
          <p:cNvSpPr/>
          <p:nvPr/>
        </p:nvSpPr>
        <p:spPr>
          <a:xfrm>
            <a:off x="1842798" y="2472002"/>
            <a:ext cx="2248674" cy="46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Индивидуальные формы работа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9FDA050-BE0B-4BC3-A458-C2D1976AF317}"/>
              </a:ext>
            </a:extLst>
          </p:cNvPr>
          <p:cNvCxnSpPr>
            <a:cxnSpLocks/>
          </p:cNvCxnSpPr>
          <p:nvPr/>
        </p:nvCxnSpPr>
        <p:spPr>
          <a:xfrm>
            <a:off x="7791061" y="2164702"/>
            <a:ext cx="0" cy="28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F2EF5AF-DD1D-4F84-96AC-CFFFB0388C1D}"/>
              </a:ext>
            </a:extLst>
          </p:cNvPr>
          <p:cNvSpPr/>
          <p:nvPr/>
        </p:nvSpPr>
        <p:spPr>
          <a:xfrm>
            <a:off x="6666724" y="2472002"/>
            <a:ext cx="2248674" cy="46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Групповые формы работа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815204F-0406-4019-9802-772C938B992B}"/>
              </a:ext>
            </a:extLst>
          </p:cNvPr>
          <p:cNvCxnSpPr/>
          <p:nvPr/>
        </p:nvCxnSpPr>
        <p:spPr>
          <a:xfrm flipH="1">
            <a:off x="1656185" y="2938516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DBD2549-8C83-4264-A675-5257713A5C05}"/>
              </a:ext>
            </a:extLst>
          </p:cNvPr>
          <p:cNvCxnSpPr>
            <a:cxnSpLocks/>
          </p:cNvCxnSpPr>
          <p:nvPr/>
        </p:nvCxnSpPr>
        <p:spPr>
          <a:xfrm rot="10800000" flipH="1">
            <a:off x="3814666" y="2938516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672615-0A91-4C16-9C11-08FCE5C1F560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35425" y="2942571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767A905-BCBF-467B-8063-6C77C47D0C59}"/>
              </a:ext>
            </a:extLst>
          </p:cNvPr>
          <p:cNvSpPr/>
          <p:nvPr/>
        </p:nvSpPr>
        <p:spPr>
          <a:xfrm rot="16200000">
            <a:off x="786106" y="4242278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Консультирование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4446D1E-6FC5-46A3-BECA-D2C0FD397E45}"/>
              </a:ext>
            </a:extLst>
          </p:cNvPr>
          <p:cNvSpPr/>
          <p:nvPr/>
        </p:nvSpPr>
        <p:spPr>
          <a:xfrm rot="16200000">
            <a:off x="1869239" y="4242278"/>
            <a:ext cx="1740159" cy="38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Методические рекомендации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CCB8989-E287-446E-BBB2-4BDC7EF70AD8}"/>
              </a:ext>
            </a:extLst>
          </p:cNvPr>
          <p:cNvSpPr/>
          <p:nvPr/>
        </p:nvSpPr>
        <p:spPr>
          <a:xfrm rot="16200000">
            <a:off x="2937590" y="4221113"/>
            <a:ext cx="1740159" cy="38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Диагностика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7579F20-2B5E-4C24-9926-C5ACEC43EEA9}"/>
              </a:ext>
            </a:extLst>
          </p:cNvPr>
          <p:cNvCxnSpPr/>
          <p:nvPr/>
        </p:nvCxnSpPr>
        <p:spPr>
          <a:xfrm flipH="1">
            <a:off x="6473114" y="2938515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8F05B65-6D73-4F8C-A2C2-41513E38018C}"/>
              </a:ext>
            </a:extLst>
          </p:cNvPr>
          <p:cNvSpPr/>
          <p:nvPr/>
        </p:nvSpPr>
        <p:spPr>
          <a:xfrm rot="16200000">
            <a:off x="5603035" y="4242277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Консультирование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C3902DE-9B7B-4BEB-AD02-01799E52AF87}"/>
              </a:ext>
            </a:extLst>
          </p:cNvPr>
          <p:cNvCxnSpPr/>
          <p:nvPr/>
        </p:nvCxnSpPr>
        <p:spPr>
          <a:xfrm flipH="1">
            <a:off x="7024399" y="2938515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34AD2A3-20E9-4D2E-B930-125398F11C15}"/>
              </a:ext>
            </a:extLst>
          </p:cNvPr>
          <p:cNvSpPr/>
          <p:nvPr/>
        </p:nvSpPr>
        <p:spPr>
          <a:xfrm rot="16200000">
            <a:off x="6154320" y="4242277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Родительский университет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6DB1019-3C8C-47CB-AC49-CD1AE596CF46}"/>
              </a:ext>
            </a:extLst>
          </p:cNvPr>
          <p:cNvCxnSpPr/>
          <p:nvPr/>
        </p:nvCxnSpPr>
        <p:spPr>
          <a:xfrm flipH="1">
            <a:off x="7597451" y="2947236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21A04B4-0411-4B93-809A-6E8FCBAB2BF3}"/>
              </a:ext>
            </a:extLst>
          </p:cNvPr>
          <p:cNvSpPr/>
          <p:nvPr/>
        </p:nvSpPr>
        <p:spPr>
          <a:xfrm rot="16200000">
            <a:off x="6727372" y="4250998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Семейный клуб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0AE936D-571E-47A1-AEA2-717973AE8EEF}"/>
              </a:ext>
            </a:extLst>
          </p:cNvPr>
          <p:cNvCxnSpPr/>
          <p:nvPr/>
        </p:nvCxnSpPr>
        <p:spPr>
          <a:xfrm flipH="1">
            <a:off x="8149508" y="2956568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5FFC241-9801-422A-AE26-426E62AED9E5}"/>
              </a:ext>
            </a:extLst>
          </p:cNvPr>
          <p:cNvSpPr/>
          <p:nvPr/>
        </p:nvSpPr>
        <p:spPr>
          <a:xfrm rot="16200000">
            <a:off x="7279429" y="4260330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Школа для родителей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A1EB48F-8AA9-4075-BD45-F9D29FA91942}"/>
              </a:ext>
            </a:extLst>
          </p:cNvPr>
          <p:cNvCxnSpPr/>
          <p:nvPr/>
        </p:nvCxnSpPr>
        <p:spPr>
          <a:xfrm flipH="1">
            <a:off x="8687582" y="2938516"/>
            <a:ext cx="186613" cy="59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0DFED3E-8936-40D3-8685-67F25C4CBD61}"/>
              </a:ext>
            </a:extLst>
          </p:cNvPr>
          <p:cNvSpPr/>
          <p:nvPr/>
        </p:nvSpPr>
        <p:spPr>
          <a:xfrm rot="16200000">
            <a:off x="7817503" y="4242278"/>
            <a:ext cx="1740159" cy="387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Родительские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4615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5380D-1725-41F4-96A2-305F0812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359"/>
            <a:ext cx="8596668" cy="73400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Эффективные технологии психолого-педагогического просвещения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A94D8-4187-4DBF-8B4A-89E48D82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3528"/>
            <a:ext cx="8596668" cy="4833256"/>
          </a:xfrm>
        </p:spPr>
        <p:txBody>
          <a:bodyPr>
            <a:normAutofit/>
          </a:bodyPr>
          <a:lstStyle/>
          <a:p>
            <a:r>
              <a:rPr lang="ru-RU" sz="2800" dirty="0"/>
              <a:t>Практико-ориентированные семинары</a:t>
            </a:r>
          </a:p>
          <a:p>
            <a:r>
              <a:rPr lang="ru-RU" sz="2800" dirty="0"/>
              <a:t>Тренинговые занятия</a:t>
            </a:r>
          </a:p>
          <a:p>
            <a:r>
              <a:rPr lang="ru-RU" sz="2800" dirty="0"/>
              <a:t>Проблемные группы</a:t>
            </a:r>
          </a:p>
          <a:p>
            <a:r>
              <a:rPr lang="ru-RU" sz="2800" dirty="0"/>
              <a:t>Метафорические карты</a:t>
            </a:r>
          </a:p>
          <a:p>
            <a:r>
              <a:rPr lang="ru-RU" sz="2800" dirty="0"/>
              <a:t>Проективные методики</a:t>
            </a:r>
          </a:p>
          <a:p>
            <a:r>
              <a:rPr lang="ru-RU" sz="2800" dirty="0" err="1"/>
              <a:t>Арттерапевтические</a:t>
            </a:r>
            <a:r>
              <a:rPr lang="ru-RU" sz="2800" dirty="0"/>
              <a:t> технологии</a:t>
            </a:r>
          </a:p>
          <a:p>
            <a:r>
              <a:rPr lang="ru-RU" sz="2800" dirty="0"/>
              <a:t>Просветительские консультации</a:t>
            </a:r>
          </a:p>
          <a:p>
            <a:r>
              <a:rPr lang="ru-RU" sz="2800" dirty="0"/>
              <a:t>Психотерапия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141227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E29BC-2BAE-4128-AB8C-40ED10CA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721"/>
            <a:ext cx="8596668" cy="1019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Материально-технические условия для эффективного взаимодействия с родителями</a:t>
            </a:r>
          </a:p>
        </p:txBody>
      </p:sp>
      <p:pic>
        <p:nvPicPr>
          <p:cNvPr id="1026" name="Picture 2" descr="https://www.psycentre26.ru/docs/iMTO/GrupRab/imgB_1_800x600.jpg">
            <a:extLst>
              <a:ext uri="{FF2B5EF4-FFF2-40B4-BE49-F238E27FC236}">
                <a16:creationId xmlns:a16="http://schemas.microsoft.com/office/drawing/2014/main" id="{212E665E-5FCC-49A5-89F4-8A50537D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73210"/>
            <a:ext cx="3943740" cy="29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B71A23D-E532-4873-8248-73E878EC41E7}"/>
              </a:ext>
            </a:extLst>
          </p:cNvPr>
          <p:cNvSpPr/>
          <p:nvPr/>
        </p:nvSpPr>
        <p:spPr>
          <a:xfrm>
            <a:off x="413337" y="2150706"/>
            <a:ext cx="3732245" cy="550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Кабинет групповой работы</a:t>
            </a:r>
          </a:p>
        </p:txBody>
      </p:sp>
      <p:pic>
        <p:nvPicPr>
          <p:cNvPr id="1028" name="Picture 4" descr="https://www.psycentre26.ru/docs/iMTO/Konsult/imgB_1_800x600.jpg">
            <a:extLst>
              <a:ext uri="{FF2B5EF4-FFF2-40B4-BE49-F238E27FC236}">
                <a16:creationId xmlns:a16="http://schemas.microsoft.com/office/drawing/2014/main" id="{A93AEA0D-2667-4CC0-B580-613985F3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57" y="1969796"/>
            <a:ext cx="3943740" cy="29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8CC0CD8-3460-4563-BA75-B69C35B70BBC}"/>
              </a:ext>
            </a:extLst>
          </p:cNvPr>
          <p:cNvSpPr/>
          <p:nvPr/>
        </p:nvSpPr>
        <p:spPr>
          <a:xfrm>
            <a:off x="6078538" y="4755762"/>
            <a:ext cx="3807516" cy="550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Кабинет индивидуальной работы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BBAD22-3127-460D-98B4-5F880B54B8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/>
        </p:blipFill>
        <p:spPr>
          <a:xfrm>
            <a:off x="3021582" y="3626871"/>
            <a:ext cx="2788566" cy="304207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A1C7FFF-15C7-4456-9391-FFEB36308802}"/>
              </a:ext>
            </a:extLst>
          </p:cNvPr>
          <p:cNvSpPr/>
          <p:nvPr/>
        </p:nvSpPr>
        <p:spPr>
          <a:xfrm>
            <a:off x="2396873" y="6073566"/>
            <a:ext cx="4037983" cy="550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Кабинет для он-</a:t>
            </a:r>
            <a:r>
              <a:rPr lang="ru-RU" sz="1600" dirty="0" err="1"/>
              <a:t>лайн</a:t>
            </a:r>
            <a:r>
              <a:rPr lang="ru-RU" sz="1600" dirty="0"/>
              <a:t> консультирования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58611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A2EFD-84C9-487D-9BFE-9D01130C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376" y="268341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НАШИ КОНТАКТЫ: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7744C-419C-4EBC-8CBF-9BAEF208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55" y="5398313"/>
            <a:ext cx="8596668" cy="442652"/>
          </a:xfrm>
        </p:spPr>
        <p:txBody>
          <a:bodyPr/>
          <a:lstStyle/>
          <a:p>
            <a:r>
              <a:rPr lang="ru-RU" dirty="0"/>
              <a:t>хэш-тэг   #шорэкскурсии2023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4514A-4843-4431-96B3-641AA166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42" y="1321004"/>
            <a:ext cx="3142920" cy="31429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97643F-A572-459F-8E10-E85A394BB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33" y="1589141"/>
            <a:ext cx="2481782" cy="248178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91E17B-93F4-4BC2-BEF5-D19A3DB001EB}"/>
              </a:ext>
            </a:extLst>
          </p:cNvPr>
          <p:cNvSpPr/>
          <p:nvPr/>
        </p:nvSpPr>
        <p:spPr>
          <a:xfrm>
            <a:off x="6430001" y="4195410"/>
            <a:ext cx="375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YS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https://t.me/kpmpk_minobr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20F7D0-D157-40C4-98ED-60AA516E6641}"/>
              </a:ext>
            </a:extLst>
          </p:cNvPr>
          <p:cNvSpPr/>
          <p:nvPr/>
        </p:nvSpPr>
        <p:spPr>
          <a:xfrm>
            <a:off x="1638942" y="4256965"/>
            <a:ext cx="3426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YS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https://vk.com/kpmpk_minobr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34846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104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YS Text</vt:lpstr>
      <vt:lpstr>Аспект</vt:lpstr>
      <vt:lpstr> Педагогическая экскурсия  «Система сопровождения родителей как условие оказания  эффективной психолого-педагогической помощи несовершеннолетним» </vt:lpstr>
      <vt:lpstr>Психолого-педагогическое просвещение</vt:lpstr>
      <vt:lpstr>Эффективные технологии психолого-педагогического просвещения родителей</vt:lpstr>
      <vt:lpstr>Материально-технические условия для эффективного взаимодействия с родителями</vt:lpstr>
      <vt:lpstr>НАШИ 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Педагогическая экскурсия «Система сопровождения родителей как условие оказания  эффективной психолого-педагогической помощи несовершеннолетним» </dc:title>
  <dc:creator>User</dc:creator>
  <cp:lastModifiedBy>User</cp:lastModifiedBy>
  <cp:revision>12</cp:revision>
  <dcterms:created xsi:type="dcterms:W3CDTF">2023-09-29T12:25:00Z</dcterms:created>
  <dcterms:modified xsi:type="dcterms:W3CDTF">2023-10-27T10:53:47Z</dcterms:modified>
</cp:coreProperties>
</file>