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83" r:id="rId2"/>
    <p:sldId id="264" r:id="rId3"/>
    <p:sldId id="262" r:id="rId4"/>
    <p:sldId id="276" r:id="rId5"/>
    <p:sldId id="273" r:id="rId6"/>
    <p:sldId id="279" r:id="rId7"/>
    <p:sldId id="287" r:id="rId8"/>
    <p:sldId id="288" r:id="rId9"/>
    <p:sldId id="286" r:id="rId10"/>
    <p:sldId id="282" r:id="rId11"/>
  </p:sldIdLst>
  <p:sldSz cx="20104100" cy="11309350"/>
  <p:notesSz cx="20104100" cy="11309350"/>
  <p:embeddedFontLst>
    <p:embeddedFont>
      <p:font typeface="Druk Cyr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94643"/>
  </p:normalViewPr>
  <p:slideViewPr>
    <p:cSldViewPr>
      <p:cViewPr>
        <p:scale>
          <a:sx n="50" d="100"/>
          <a:sy n="50" d="100"/>
        </p:scale>
        <p:origin x="-1428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EAEA6-A305-4E4A-AD35-0AEE6D71B35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A65B-C14C-44AD-8DC4-32F7AA9B7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ircl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ites.google.com/view/progulkapokovrovu/&#1075;&#1083;&#1072;&#1074;&#1085;&#1072;&#1103;-&#1089;&#1090;&#1088;&#1072;&#1085;&#1080;&#1094;&#1072;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hyperlink" Target="&#1055;&#1056;&#1048;&#1051;&#1054;&#1046;&#1045;&#1053;&#1048;&#1045;/&#1087;&#1072;&#1088;&#1082;%20&#1101;&#1082;&#1089;&#1082;&#1072;&#1074;&#1072;&#1090;&#1086;&#1088;&#1086;&#1089;&#1090;&#1088;&#1086;&#1080;&#1090;&#1077;&#1083;&#1077;&#1081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&#1055;&#1056;&#1048;&#1051;&#1054;&#1046;&#1045;&#1053;&#1048;&#1045;/&#1056;&#1086;&#1083;&#1080;&#1082;%20&#1051;&#1102;&#1073;&#1080;&#1084;&#1099;&#1081;%20&#1091;&#1075;&#1086;&#1083;&#1086;&#1082;%20&#1089;&#1077;&#1084;&#1100;&#1080;%20&#1041;&#1099;&#1089;&#1090;&#1088;&#1086;&#1074;&#1099;&#1093;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7650" y="3292475"/>
            <a:ext cx="17602200" cy="36339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ru-RU" alt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alt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«Образовательный </a:t>
            </a:r>
            <a:r>
              <a:rPr lang="ru-RU" sz="5400" b="1" dirty="0" err="1" smtClean="0">
                <a:solidFill>
                  <a:srgbClr val="C00000"/>
                </a:solidFill>
              </a:rPr>
              <a:t>вэб-квест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как современная интерактивная технология патриотического воспитания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детей дошкольного возраста»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89450" y="320675"/>
            <a:ext cx="13563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47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46850" y="9540875"/>
            <a:ext cx="7521575" cy="9870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г. Ковров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9850" y="7864475"/>
            <a:ext cx="13106400" cy="2446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47, город Ковров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 (8 (49232) 5-42-98,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почта: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mbdou.malich47@yandex.ru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hangingPunct="0">
              <a:spcBef>
                <a:spcPts val="63"/>
              </a:spcBef>
              <a:spcAft>
                <a:spcPts val="63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/>
            </a:pPr>
            <a:endParaRPr lang="ru-RU" alt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65450" y="3216275"/>
            <a:ext cx="16505238" cy="3710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ru-RU" altLang="ru-RU" sz="3200" dirty="0" smtClean="0"/>
          </a:p>
          <a:p>
            <a:pPr algn="ctr">
              <a:buClrTx/>
              <a:buFontTx/>
              <a:buNone/>
              <a:defRPr/>
            </a:pPr>
            <a:r>
              <a:rPr lang="ru-RU" altLang="ru-RU" sz="115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Благодарю за внимание!</a:t>
            </a:r>
          </a:p>
          <a:p>
            <a:pPr algn="ctr">
              <a:buClrTx/>
              <a:buFontTx/>
              <a:buNone/>
              <a:defRPr/>
            </a:pPr>
            <a:endParaRPr lang="ru-RU" altLang="ru-RU" sz="88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593850" y="4206875"/>
            <a:ext cx="17373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сензитивный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 становления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нравственных ценностей.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В федеральном государственном образовательном стандарте дошкольного образования ставятся цели по патриотическому воспитанию: создание условий для становления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 патриотического сознания детей,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возможности позитивной социализации ребенка, его всестороннего личностного,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морально-нравственного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познавательного развития, развития инициативы и творческих способностей, на основе соответствующих дошкольному возрасту видов деятельности. 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dou90.chel.prosadiki.ru/media/2019/05/26/1262242884/25434707.png"/>
          <p:cNvPicPr>
            <a:picLocks noChangeAspect="1" noChangeArrowheads="1"/>
          </p:cNvPicPr>
          <p:nvPr/>
        </p:nvPicPr>
        <p:blipFill>
          <a:blip r:embed="rId5" cstate="print"/>
          <a:srcRect t="15654" b="17257"/>
          <a:stretch>
            <a:fillRect/>
          </a:stretch>
        </p:blipFill>
        <p:spPr bwMode="auto">
          <a:xfrm>
            <a:off x="11728450" y="396875"/>
            <a:ext cx="6834188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530" y="794"/>
            <a:ext cx="19507570" cy="113085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07251" y="973874"/>
            <a:ext cx="18896965" cy="7726680"/>
            <a:chOff x="1207251" y="973874"/>
            <a:chExt cx="18896965" cy="7726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8186" y="3489246"/>
              <a:ext cx="3185913" cy="5211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7232650" y="3597275"/>
            <a:ext cx="9372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регионального компонента является важнейшей составляющей современного образования,</a:t>
            </a:r>
          </a:p>
          <a:p>
            <a:pPr indent="723900" algn="just"/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приобщении детей к истории, культуре, природе родного края предполагает, что дети сами выбирают деятельность, в которой они хотели бы участвовать, чтобы отразить свои чувства и представления об увиденном и услышанном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6394450" y="777875"/>
            <a:ext cx="12801600" cy="86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контексте требований ФГОС ДО идея </a:t>
            </a:r>
            <a:r>
              <a:rPr lang="ru-RU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идеально подходит для ДОУ, эта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инновационная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форма организации образовательной деятельности, способствует развитию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активной </a:t>
            </a:r>
            <a:r>
              <a:rPr lang="ru-RU" sz="3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позиции ребенка в ходе решения игровых поисковых задач. Кроме этого, так как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ведущим видом деятельности дошкольника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ФГОС, позволяющий задействовать всех участников образовательного процесса: ребёнок + педагог + родитель.</a:t>
            </a:r>
          </a:p>
          <a:p>
            <a:pPr algn="just">
              <a:spcAft>
                <a:spcPts val="1800"/>
              </a:spcAft>
              <a:defRPr/>
            </a:pP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виртуальной </a:t>
            </a:r>
            <a:r>
              <a:rPr lang="ru-RU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ребёнку принадлежит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роль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педагог или родитель лишь координирует его деятельность. При выполнении интерактивных заданий дети имеют возможность проявить свою </a:t>
            </a: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инициативу, самостоятельность и ответственность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выполненное задание. Широкий спектр интерактивных игр-заданий, входящих в </a:t>
            </a:r>
            <a:r>
              <a:rPr lang="ru-RU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веб-квесты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позволяет ребенку не только решать интеллектуальные и творческие задачи, но и превращает каждое задание в уникальный продукт ребенка.</a:t>
            </a:r>
          </a:p>
        </p:txBody>
      </p:sp>
      <p:pic>
        <p:nvPicPr>
          <p:cNvPr id="14" name="Picture 2" descr="https://verkholetova.files.wordpress.com/2018/04/cloud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" y="4206875"/>
            <a:ext cx="5029200" cy="497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10" name="object 9"/>
          <p:cNvSpPr txBox="1">
            <a:spLocks noChangeArrowheads="1"/>
          </p:cNvSpPr>
          <p:nvPr/>
        </p:nvSpPr>
        <p:spPr bwMode="auto">
          <a:xfrm>
            <a:off x="6318250" y="3216275"/>
            <a:ext cx="13487400" cy="65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12700" rIns="0" bIns="0">
            <a:spAutoFit/>
          </a:bodyPr>
          <a:lstStyle/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подготовительный (21 марта - 20 мая 2022 года) - регистрация  команды 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Регистрацию проводит координатор команды (назначается  руководителем МДОУ).</a:t>
            </a:r>
          </a:p>
          <a:p>
            <a:pPr marL="12700">
              <a:spcAft>
                <a:spcPts val="60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этап – «Визитная карточка»	(01 июня - 15 сентября 2022 года);</a:t>
            </a:r>
          </a:p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этап – «Мы гордимся Воспитателем! » (16 - 30	сентября 2022 года);  </a:t>
            </a:r>
            <a:endParaRPr lang="ru-RU" sz="2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«Природа родного края» (01 - 31 октября 2022 года);</a:t>
            </a:r>
          </a:p>
          <a:p>
            <a:pPr marL="12700">
              <a:spcAft>
                <a:spcPts val="600"/>
              </a:spcAft>
              <a:buFontTx/>
              <a:buAutoNum type="romanUcPeriod" startAt="4"/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«Ковров - трудовая держава» (01 – 30 ноября года);</a:t>
            </a:r>
          </a:p>
          <a:p>
            <a:pPr marL="12700">
              <a:spcAft>
                <a:spcPts val="600"/>
              </a:spcAft>
              <a:buFontTx/>
              <a:buAutoNum type="romanUcPeriod" startAt="4"/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«Традиции Малой Родины» (01 -31 декабря 2022 года);</a:t>
            </a:r>
          </a:p>
          <a:p>
            <a:pPr marL="12700">
              <a:lnSpc>
                <a:spcPct val="107000"/>
              </a:lnSpc>
              <a:spcAft>
                <a:spcPts val="600"/>
              </a:spcAft>
              <a:buFontTx/>
              <a:buAutoNum type="romanUcPeriod" startAt="4"/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«Ковров - спортивная держава» (10 – 31 января 2023 года);  </a:t>
            </a:r>
            <a:endParaRPr lang="ru-RU" sz="2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7000"/>
              </a:lnSpc>
              <a:spcAft>
                <a:spcPts val="600"/>
              </a:spcAft>
              <a:buFontTx/>
              <a:buAutoNum type="romanUcPeriod" startAt="4"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«Культурное наследие </a:t>
            </a:r>
            <a:r>
              <a:rPr lang="ru-RU" sz="25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(01 – 20 февраля 2023 </a:t>
            </a: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г);  </a:t>
            </a:r>
          </a:p>
          <a:p>
            <a:pPr marL="12700">
              <a:lnSpc>
                <a:spcPct val="107000"/>
              </a:lnSpc>
              <a:spcAft>
                <a:spcPts val="600"/>
              </a:spcAft>
              <a:buFontTx/>
              <a:buAutoNum type="romanUcPeriod" startAt="4"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«Колыбель талантов»	(21 февраля – 15 марта 2023 года);  IХ этап – «Литературная страничка» (16 марта – 15 апреля 2023 года);  </a:t>
            </a:r>
            <a:endParaRPr lang="ru-RU" sz="2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«Ковров исторический» (16 апреля - 10 мая 2023 года);</a:t>
            </a:r>
          </a:p>
          <a:p>
            <a:pPr marL="12700">
              <a:lnSpc>
                <a:spcPct val="107000"/>
              </a:lnSpc>
              <a:spcAft>
                <a:spcPts val="60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ХI этап – «Промыслы и ремесла Владимирского края» (11 апреля – 31  мая 2023 года);</a:t>
            </a:r>
          </a:p>
          <a:p>
            <a:pPr marL="12700">
              <a:spcAft>
                <a:spcPts val="600"/>
              </a:spcAft>
            </a:pP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ХII этап – «Заключительный» (01 - 15 июня 2023 года).</a:t>
            </a:r>
          </a:p>
        </p:txBody>
      </p:sp>
      <p:pic>
        <p:nvPicPr>
          <p:cNvPr id="12" name="object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31272"/>
          <a:stretch>
            <a:fillRect/>
          </a:stretch>
        </p:blipFill>
        <p:spPr bwMode="auto">
          <a:xfrm>
            <a:off x="13345973" y="0"/>
            <a:ext cx="623107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qrcoder.ru/code/?https%3A%2F%2Fsites.google.com%2Fview%2Fprogulkapokovrovu%2F%E3%EB%E0%E2%ED%E0%FF-%F1%F2%F0%E0%ED%E8%F6%E0%3Fauthuser%3D0&amp;4&amp;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0450" y="4435475"/>
            <a:ext cx="4267198" cy="4267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70651" y="473075"/>
            <a:ext cx="7315200" cy="22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7000"/>
              </a:lnSpc>
              <a:spcAft>
                <a:spcPts val="600"/>
              </a:spcAft>
            </a:pPr>
            <a:r>
              <a:rPr lang="ru-RU" sz="4000" b="1" dirty="0" err="1" smtClean="0">
                <a:solidFill>
                  <a:srgbClr val="C00000"/>
                </a:solidFill>
                <a:latin typeface="Trebuchet MS" pitchFamily="34" charset="0"/>
              </a:rPr>
              <a:t>Веб</a:t>
            </a:r>
            <a:r>
              <a:rPr lang="ru-RU" sz="4000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rebuchet MS" pitchFamily="34" charset="0"/>
              </a:rPr>
              <a:t>квест</a:t>
            </a:r>
            <a:r>
              <a:rPr lang="ru-RU" sz="4000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</a:p>
          <a:p>
            <a:pPr marL="12700" algn="ctr">
              <a:lnSpc>
                <a:spcPct val="107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rebuchet MS" pitchFamily="34" charset="0"/>
              </a:rPr>
              <a:t>«Виртуальная прогулка </a:t>
            </a:r>
          </a:p>
          <a:p>
            <a:pPr marL="12700" algn="ctr">
              <a:lnSpc>
                <a:spcPct val="107000"/>
              </a:lnSpc>
              <a:spcAft>
                <a:spcPts val="6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rebuchet MS" pitchFamily="34" charset="0"/>
              </a:rPr>
              <a:t>по </a:t>
            </a:r>
            <a:r>
              <a:rPr lang="ru-RU" sz="4000" b="1" dirty="0" err="1" smtClean="0">
                <a:solidFill>
                  <a:srgbClr val="C00000"/>
                </a:solidFill>
                <a:latin typeface="Trebuchet MS" pitchFamily="34" charset="0"/>
              </a:rPr>
              <a:t>Коврову</a:t>
            </a:r>
            <a:r>
              <a:rPr lang="ru-RU" sz="4000" b="1" dirty="0" smtClean="0">
                <a:solidFill>
                  <a:srgbClr val="C00000"/>
                </a:solidFill>
                <a:latin typeface="Trebuchet MS" pitchFamily="34" charset="0"/>
              </a:rPr>
              <a:t>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 l="1000" t="2889" r="6000" b="6444"/>
          <a:stretch>
            <a:fillRect/>
          </a:stretch>
        </p:blipFill>
        <p:spPr bwMode="auto">
          <a:xfrm>
            <a:off x="6089650" y="854075"/>
            <a:ext cx="135636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https://www.clipartmax.com/png/full/240-2407676_tuy%E1%BB%83n-t%E1%BA%ADp-18-h%C3%ACnh-n%E1%BB%81n-m%E1%BA%A7m-non-d%C3%A0nh-cho-tr%E1%BA%BB-em-v%C3%B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" y="6492875"/>
            <a:ext cx="4930717" cy="2517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5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 l="5206" t="6467" r="3336" b="8600"/>
          <a:stretch>
            <a:fillRect/>
          </a:stretch>
        </p:blipFill>
        <p:spPr bwMode="auto">
          <a:xfrm>
            <a:off x="1289050" y="4130675"/>
            <a:ext cx="92471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l="30220" t="4182" r="30588" b="4445"/>
          <a:stretch>
            <a:fillRect/>
          </a:stretch>
        </p:blipFill>
        <p:spPr bwMode="auto">
          <a:xfrm>
            <a:off x="11804650" y="854075"/>
            <a:ext cx="6477000" cy="849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500" t="10000" r="4000" b="4667"/>
          <a:stretch>
            <a:fillRect/>
          </a:stretch>
        </p:blipFill>
        <p:spPr bwMode="auto">
          <a:xfrm>
            <a:off x="6165850" y="1692275"/>
            <a:ext cx="13411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cdn5.vectorstock.com/i/1000x1000/76/94/soccer-balls-vector-577694.jpg"/>
          <p:cNvPicPr>
            <a:picLocks noChangeAspect="1" noChangeArrowheads="1"/>
          </p:cNvPicPr>
          <p:nvPr/>
        </p:nvPicPr>
        <p:blipFill>
          <a:blip r:embed="rId6" cstate="print"/>
          <a:srcRect r="4000" b="11060"/>
          <a:stretch>
            <a:fillRect/>
          </a:stretch>
        </p:blipFill>
        <p:spPr bwMode="auto">
          <a:xfrm>
            <a:off x="1136650" y="5426075"/>
            <a:ext cx="3733800" cy="3033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9250" y="549275"/>
            <a:ext cx="8479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проекта</a:t>
            </a:r>
            <a:endParaRPr lang="ru-RU" sz="6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42050" y="1920875"/>
            <a:ext cx="131064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3900" marR="0" lvl="0" indent="-723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-2609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дошкольников сформированы навыки взаимодействия со сверстниками, взаимопомощи, умения работать в команде.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23900" lvl="0" indent="-723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2609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Дошкольники имеют первоначальные представления о стране, в которой живут, Малой Родине, ее традициях, культуре, героях,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географическом разнообразии, многонациональности, важнейших исторических событиях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3900" lvl="0" indent="-723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260985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23900" indent="-723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2609850" algn="l"/>
              </a:tabLs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педагогов наблюдается профессиональное самосовершенствование и рост творческого потенциала в области патриотического воспитания посредством работы с технологией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веб-квест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723900" lvl="0" indent="-723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260985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23900" indent="-723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-2609850" algn="l"/>
              </a:tabLst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активные участники образовательного процесса в области нравственно-патриотического воспитания детей дошкольного возраста через участие совместно с детьми в образовательных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веб-квестах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патриотической направленности</a:t>
            </a:r>
          </a:p>
        </p:txBody>
      </p:sp>
      <p:pic>
        <p:nvPicPr>
          <p:cNvPr id="6148" name="Picture 4" descr="https://avatars.dzeninfra.ru/get-zen_doc/3397162/pub_6245ae7ff3d144169d0dfaa6_62474972061c5c7e02800630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450" y="4892675"/>
            <a:ext cx="42672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407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Druk Cyr</vt:lpstr>
      <vt:lpstr>Calibri</vt:lpstr>
      <vt:lpstr>Trebuchet MS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26</cp:revision>
  <dcterms:created xsi:type="dcterms:W3CDTF">2023-01-13T17:17:54Z</dcterms:created>
  <dcterms:modified xsi:type="dcterms:W3CDTF">2023-11-02T12:59:12Z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