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2" r:id="rId3"/>
    <p:sldId id="301" r:id="rId4"/>
    <p:sldId id="303" r:id="rId5"/>
    <p:sldId id="304" r:id="rId6"/>
    <p:sldId id="300" r:id="rId7"/>
    <p:sldId id="305" r:id="rId8"/>
    <p:sldId id="297" r:id="rId9"/>
    <p:sldId id="306" r:id="rId10"/>
    <p:sldId id="307" r:id="rId11"/>
    <p:sldId id="309" r:id="rId12"/>
    <p:sldId id="308" r:id="rId13"/>
    <p:sldId id="310" r:id="rId14"/>
    <p:sldId id="311" r:id="rId15"/>
    <p:sldId id="312" r:id="rId16"/>
    <p:sldId id="286" r:id="rId17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6" autoAdjust="0"/>
    <p:restoredTop sz="94660"/>
  </p:normalViewPr>
  <p:slideViewPr>
    <p:cSldViewPr>
      <p:cViewPr>
        <p:scale>
          <a:sx n="107" d="100"/>
          <a:sy n="107" d="100"/>
        </p:scale>
        <p:origin x="-318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99BD-30BA-4E77-9FC3-DC1B4DFB8EE9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1B58F-45A3-408D-ABD1-D3B7A95CD3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9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1B58F-45A3-408D-ABD1-D3B7A95CD36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946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ubin-vest.r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52DCBF5F-E87A-4F8F-9555-F78D10D41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402" y="2204864"/>
            <a:ext cx="6255196" cy="1668471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r>
              <a:rPr lang="ru-RU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Школа Осознанного Родительства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237125"/>
            <a:ext cx="7524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Государственное 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Gabriola" pitchFamily="82" charset="0"/>
              </a:rPr>
              <a:t>б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Gabriola" pitchFamily="82" charset="0"/>
              </a:rPr>
              <a:t>юджетное 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Gabriola" pitchFamily="82" charset="0"/>
              </a:rPr>
              <a:t>у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Gabriola" pitchFamily="82" charset="0"/>
              </a:rPr>
              <a:t>чреждение 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Gabriola" pitchFamily="82" charset="0"/>
              </a:rPr>
              <a:t>с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Gabriola" pitchFamily="82" charset="0"/>
              </a:rPr>
              <a:t>оциального 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Gabriola" pitchFamily="82" charset="0"/>
              </a:rPr>
              <a:t>о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Gabriola" pitchFamily="82" charset="0"/>
              </a:rPr>
              <a:t>бслуживания 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Новосибирской 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области </a:t>
            </a:r>
            <a:endParaRPr lang="ru-RU" sz="2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Gabriola" pitchFamily="82" charset="0"/>
            </a:endParaRPr>
          </a:p>
          <a:p>
            <a:pPr algn="ctr"/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«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Социально - ре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Gabriola" pitchFamily="82" charset="0"/>
              </a:rPr>
              <a:t>а</a:t>
            </a:r>
            <a:r>
              <a:rPr lang="ru-RU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билитационный </a:t>
            </a:r>
            <a:r>
              <a:rPr lang="ru-RU" sz="2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itchFamily="82" charset="0"/>
              </a:rPr>
              <a:t>центр для несовершеннолетних «Снегири»</a:t>
            </a:r>
          </a:p>
        </p:txBody>
      </p:sp>
      <p:pic>
        <p:nvPicPr>
          <p:cNvPr id="6" name="Picture 2" descr="ГБУСО НСО СРЦН &quot;Снегири&quot;">
            <a:extLst>
              <a:ext uri="{FF2B5EF4-FFF2-40B4-BE49-F238E27FC236}">
                <a16:creationId xmlns:a16="http://schemas.microsoft.com/office/drawing/2014/main" xmlns="" id="{E02C30FB-E8E6-479D-BE42-8F3B363B6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89" t="-13392" r="35534" b="18668"/>
          <a:stretch/>
        </p:blipFill>
        <p:spPr bwMode="auto">
          <a:xfrm>
            <a:off x="179512" y="116632"/>
            <a:ext cx="1490565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негири\Desktop\грант\IMG-20210420-WA0023 (1).jpg"/>
          <p:cNvPicPr>
            <a:picLocks noChangeAspect="1" noChangeArrowheads="1"/>
          </p:cNvPicPr>
          <p:nvPr/>
        </p:nvPicPr>
        <p:blipFill>
          <a:blip r:embed="rId3" cstate="print"/>
          <a:srcRect l="16874" t="32150" r="18451" b="26901"/>
          <a:stretch>
            <a:fillRect/>
          </a:stretch>
        </p:blipFill>
        <p:spPr bwMode="auto">
          <a:xfrm>
            <a:off x="5687954" y="3933056"/>
            <a:ext cx="204392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08104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Gabriola" pitchFamily="82" charset="0"/>
              </a:rPr>
              <a:t>Агафонова Надежда Ивановна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273281719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347769-F60D-4E2E-A094-1E02DF9F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-27709"/>
            <a:ext cx="4242417" cy="59432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План мероприятий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4731C8B-E8EB-42BF-ADAF-D68ECE128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64505">
            <a:off x="361577" y="980728"/>
            <a:ext cx="4532414" cy="5688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51F1687-AB89-441C-8B29-565248A48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02478">
            <a:off x="4921891" y="1334024"/>
            <a:ext cx="3896619" cy="4189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8731966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C15084-5D28-4E00-B0F6-D8E7AD5B4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520" y="112307"/>
            <a:ext cx="6532742" cy="4395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Формы работы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FD3DE4C-248C-496C-B65B-E064E6607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256" y="4588449"/>
            <a:ext cx="3026067" cy="2269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664CC93-BDC5-450B-A67E-BB0A1B491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508807"/>
            <a:ext cx="2737553" cy="182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E7E10DFA-06FA-48EA-BB8F-FBC63FC0B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2059" y="4700810"/>
            <a:ext cx="3178059" cy="2120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1045019-18F5-414B-8994-CF52171DF5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3" y="1268215"/>
            <a:ext cx="3157596" cy="210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54C9C2C-D82B-4A22-A2BB-43FC6F7122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2944" y="1253169"/>
            <a:ext cx="3385113" cy="225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2BB209-675B-4473-AF6C-75E7EF43C58A}"/>
              </a:ext>
            </a:extLst>
          </p:cNvPr>
          <p:cNvSpPr txBox="1"/>
          <p:nvPr/>
        </p:nvSpPr>
        <p:spPr>
          <a:xfrm>
            <a:off x="1693551" y="652427"/>
            <a:ext cx="6120680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Gabriola" panose="04040605051002020D02" pitchFamily="82" charset="0"/>
              </a:rPr>
              <a:t>Тренинги для младших школьников и подростков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0D0DAA-C04F-43BD-9D29-C23FA8AC0588}"/>
              </a:ext>
            </a:extLst>
          </p:cNvPr>
          <p:cNvSpPr txBox="1"/>
          <p:nvPr/>
        </p:nvSpPr>
        <p:spPr>
          <a:xfrm>
            <a:off x="2186896" y="3474493"/>
            <a:ext cx="4770207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Gabriola" panose="04040605051002020D02" pitchFamily="82" charset="0"/>
              </a:rPr>
              <a:t>Тренинги для родителей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CFD67BF-DCCE-4C96-AAAD-E3AE5E666F7A}"/>
              </a:ext>
            </a:extLst>
          </p:cNvPr>
          <p:cNvSpPr txBox="1"/>
          <p:nvPr/>
        </p:nvSpPr>
        <p:spPr>
          <a:xfrm>
            <a:off x="2186895" y="4079367"/>
            <a:ext cx="4770207" cy="52322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Gabriola" panose="04040605051002020D02" pitchFamily="82" charset="0"/>
              </a:rPr>
              <a:t>Тренинги для детей и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696470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A71163-39CB-47D5-AB98-B6A3FE3FE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912" y="116632"/>
            <a:ext cx="7992888" cy="69023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Выполнение домашнего задания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466B733-E1E3-464A-9BE8-0C192F00AC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46527">
            <a:off x="859903" y="769013"/>
            <a:ext cx="3171177" cy="3523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4B92C38-56EC-4C59-B7DC-B6038E5C1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80849">
            <a:off x="4568651" y="842529"/>
            <a:ext cx="3996603" cy="299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5753E07-D17D-495B-8894-EA7D92BF63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37299" r="-8392"/>
          <a:stretch/>
        </p:blipFill>
        <p:spPr>
          <a:xfrm rot="724573">
            <a:off x="3777043" y="3623455"/>
            <a:ext cx="3562634" cy="309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6C9C8F0-1ACC-4116-8D17-4CB15A51F9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08100">
            <a:off x="593861" y="3493938"/>
            <a:ext cx="214198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061095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46B90-4968-41ED-9F21-6911B258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976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Качественные результаты ШОР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CEEBF4-F4AA-4158-837F-B0BC3AEE866E}"/>
              </a:ext>
            </a:extLst>
          </p:cNvPr>
          <p:cNvSpPr txBox="1"/>
          <p:nvPr/>
        </p:nvSpPr>
        <p:spPr>
          <a:xfrm>
            <a:off x="419100" y="1228397"/>
            <a:ext cx="8435279" cy="440120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tx1"/>
                </a:solidFill>
                <a:latin typeface="Gabriola" pitchFamily="82" charset="0"/>
                <a:cs typeface="Times New Roman" panose="02020603050405020304" pitchFamily="18" charset="0"/>
              </a:rPr>
              <a:t>у 65% детей отмечено возвращение своей возрастной роли в иерархии семейной системы;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tx1"/>
                </a:solidFill>
                <a:latin typeface="Gabriola" pitchFamily="82" charset="0"/>
                <a:cs typeface="Times New Roman" panose="02020603050405020304" pitchFamily="18" charset="0"/>
              </a:rPr>
              <a:t> 89% родителей повысили родительские компетенции и ресурсность;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tx1"/>
                </a:solidFill>
                <a:latin typeface="Gabriola" pitchFamily="82" charset="0"/>
                <a:cs typeface="Times New Roman" panose="02020603050405020304" pitchFamily="18" charset="0"/>
              </a:rPr>
              <a:t>у 72% подростков актуализированы личностные ресурсы, позволяющие сформулировать социально одобренное поведение;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tx1"/>
                </a:solidFill>
                <a:latin typeface="Gabriola" pitchFamily="82" charset="0"/>
                <a:cs typeface="Times New Roman" panose="02020603050405020304" pitchFamily="18" charset="0"/>
              </a:rPr>
              <a:t>у 40% семей отметились положительные тенденции к стабилизации внутрисемейной обстановки и выходу из кризиса;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chemeClr val="tx1"/>
                </a:solidFill>
                <a:latin typeface="Gabriola" pitchFamily="82" charset="0"/>
                <a:cs typeface="Times New Roman" panose="02020603050405020304" pitchFamily="18" charset="0"/>
              </a:rPr>
              <a:t>98% участников дали положительные отзывы об организации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370049283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46B90-4968-41ED-9F21-6911B258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9762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Финансирование  ШОР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AD97DD-4A12-4C89-A92C-1025E9FAB59A}"/>
              </a:ext>
            </a:extLst>
          </p:cNvPr>
          <p:cNvSpPr txBox="1"/>
          <p:nvPr/>
        </p:nvSpPr>
        <p:spPr>
          <a:xfrm>
            <a:off x="323528" y="2420888"/>
            <a:ext cx="8640960" cy="310854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chemeClr val="tx1"/>
                </a:solidFill>
                <a:latin typeface="Gabriola" panose="04040605051002020D02" pitchFamily="82" charset="0"/>
              </a:rPr>
              <a:t>на</a:t>
            </a:r>
            <a:r>
              <a:rPr lang="ru-RU" sz="2800" b="1" i="1" dirty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правлено на </a:t>
            </a:r>
            <a:r>
              <a:rPr lang="ru-RU" sz="2800" b="1" i="1" dirty="0">
                <a:solidFill>
                  <a:schemeClr val="tx1"/>
                </a:solidFill>
                <a:latin typeface="Gabriola" panose="04040605051002020D02" pitchFamily="82" charset="0"/>
              </a:rPr>
              <a:t>:</a:t>
            </a:r>
            <a:endParaRPr lang="ru-RU" sz="2800" b="1" i="1" dirty="0">
              <a:solidFill>
                <a:schemeClr val="tx1"/>
              </a:solidFill>
              <a:effectLst/>
              <a:latin typeface="Gabriola" panose="04040605051002020D02" pitchFamily="82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 </a:t>
            </a:r>
            <a:r>
              <a:rPr lang="ru-RU" sz="2800" i="1" dirty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- оплату труда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специалистов, принимающих </a:t>
            </a:r>
            <a:r>
              <a:rPr lang="ru-RU" sz="2800" i="1" dirty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участие в проекте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800" i="1" dirty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- организацию </a:t>
            </a:r>
            <a:r>
              <a:rPr lang="ru-RU" sz="2800" i="1" dirty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проживания, питание  участников </a:t>
            </a:r>
            <a:r>
              <a:rPr lang="ru-RU" sz="2800" i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при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 </a:t>
            </a:r>
            <a:r>
              <a:rPr lang="ru-RU" sz="2800" i="1" dirty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выездном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800" i="1" dirty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 формате ШОР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800" i="1" dirty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 - транспортные расходы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800" i="1" dirty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 - приобретение оргтехники и другого оборудования</a:t>
            </a:r>
          </a:p>
          <a:p>
            <a:pPr algn="just"/>
            <a:r>
              <a:rPr lang="ru-RU" sz="2800" i="1" dirty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 - приобретение канцелярских товаров и методической </a:t>
            </a:r>
            <a:r>
              <a:rPr lang="ru-RU" sz="2800" i="1" dirty="0" smtClean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литературы</a:t>
            </a:r>
            <a:endParaRPr lang="ru-RU" sz="2800" i="1" dirty="0">
              <a:solidFill>
                <a:schemeClr val="tx1"/>
              </a:solidFill>
              <a:effectLst/>
              <a:latin typeface="Gabriola" panose="04040605051002020D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70B4C6-6E16-4BDD-B4DE-0C6718870EC2}"/>
              </a:ext>
            </a:extLst>
          </p:cNvPr>
          <p:cNvSpPr txBox="1"/>
          <p:nvPr/>
        </p:nvSpPr>
        <p:spPr>
          <a:xfrm>
            <a:off x="1691680" y="1517510"/>
            <a:ext cx="6187516" cy="9541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chemeClr val="tx1"/>
                </a:solidFill>
                <a:effectLst/>
                <a:latin typeface="Gabriola" panose="04040605051002020D02" pitchFamily="82" charset="0"/>
              </a:rPr>
              <a:t>осуществляется при поддержке БФ Елены и Геннадия Тимченко</a:t>
            </a:r>
          </a:p>
        </p:txBody>
      </p:sp>
    </p:spTree>
    <p:extLst>
      <p:ext uri="{BB962C8B-B14F-4D97-AF65-F5344CB8AC3E}">
        <p14:creationId xmlns:p14="http://schemas.microsoft.com/office/powerpoint/2010/main" xmlns="" val="63527598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AE961B-0963-4C8C-8DC5-FD043CB91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590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Gabriola" panose="04040605051002020D02" pitchFamily="82" charset="0"/>
              </a:rPr>
              <a:t>Тиражирование ШОР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49D3A0-F79B-46EA-ABED-F48599FCD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566" y="1052736"/>
            <a:ext cx="7812868" cy="3851669"/>
          </a:xfr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000" i="1" dirty="0">
                <a:latin typeface="Gabriola" panose="04040605051002020D02" pitchFamily="82" charset="0"/>
                <a:cs typeface="Times New Roman" panose="02020603050405020304" pitchFamily="18" charset="0"/>
              </a:rPr>
              <a:t>- в средствах массовой информации (газета Убинского района Новосибирской области «Убинский вестник»)</a:t>
            </a:r>
          </a:p>
          <a:p>
            <a:pPr algn="just"/>
            <a:r>
              <a:rPr lang="ru-RU" sz="3000" i="1" dirty="0">
                <a:latin typeface="Gabriola" panose="04040605051002020D02" pitchFamily="82" charset="0"/>
                <a:cs typeface="Times New Roman" panose="02020603050405020304" pitchFamily="18" charset="0"/>
              </a:rPr>
              <a:t>- в информационно- телекоммуникационной сети «Интернет» </a:t>
            </a:r>
          </a:p>
          <a:p>
            <a:pPr algn="just"/>
            <a:r>
              <a:rPr lang="ru-RU" sz="3000" i="1" dirty="0">
                <a:latin typeface="Gabriola" panose="04040605051002020D02" pitchFamily="82" charset="0"/>
                <a:cs typeface="Times New Roman" panose="02020603050405020304" pitchFamily="18" charset="0"/>
              </a:rPr>
              <a:t>(официальный сайт СРЦН «Снегири»);</a:t>
            </a:r>
          </a:p>
          <a:p>
            <a:pPr algn="just"/>
            <a:r>
              <a:rPr lang="ru-RU" sz="3000" i="1" dirty="0">
                <a:latin typeface="Gabriola" panose="04040605051002020D02" pitchFamily="82" charset="0"/>
                <a:ea typeface="Calibri" panose="020F0502020204030204" pitchFamily="34" charset="0"/>
              </a:rPr>
              <a:t>- в</a:t>
            </a:r>
            <a:r>
              <a:rPr lang="ru-RU" sz="3000" i="1" dirty="0"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 методических сборниках (</a:t>
            </a:r>
            <a:r>
              <a:rPr lang="ru-RU" sz="3000" i="1" dirty="0">
                <a:solidFill>
                  <a:srgbClr val="00000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«Чтобы ребенок не стал лишним», «Семья должна быть гармоничной»)</a:t>
            </a:r>
          </a:p>
          <a:p>
            <a:pPr algn="just"/>
            <a:r>
              <a:rPr lang="ru-RU" sz="3000" i="1" dirty="0">
                <a:solidFill>
                  <a:srgbClr val="000000"/>
                </a:solidFill>
                <a:effectLst/>
                <a:latin typeface="Gabriola" panose="04040605051002020D02" pitchFamily="82" charset="0"/>
                <a:ea typeface="Calibri" panose="020F0502020204030204" pitchFamily="34" charset="0"/>
              </a:rPr>
              <a:t>- в рамках стажировочной площадки для специалистов реабилитационных центров  Рязанской, Челябинской, Кемеровской, Новосибирской областей</a:t>
            </a:r>
            <a:endParaRPr lang="ru-RU" sz="3000" i="1" dirty="0"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endParaRPr lang="ru-RU" dirty="0">
              <a:latin typeface="Gabriola" panose="04040605051002020D02" pitchFamily="82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Gabriola" panose="04040605051002020D02" pitchFamily="82" charset="0"/>
                <a:cs typeface="Times New Roman" panose="02020603050405020304" pitchFamily="18" charset="0"/>
                <a:hlinkClick r:id="rId2"/>
              </a:rPr>
              <a:t> </a:t>
            </a:r>
            <a:endParaRPr lang="ru-RU" dirty="0">
              <a:latin typeface="Gabriola" panose="04040605051002020D02" pitchFamily="82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2EB809-15BF-4A1A-9593-5C0387A42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39080">
            <a:off x="1158101" y="4295777"/>
            <a:ext cx="1640910" cy="236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5B304F5-8A48-45EA-91AF-40D6ED1272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80441">
            <a:off x="6298342" y="4386843"/>
            <a:ext cx="1561337" cy="224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27D7750-AF16-4CFA-A00B-81540DDF06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5544">
            <a:off x="3272847" y="4397813"/>
            <a:ext cx="2677790" cy="2048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746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8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Спасибо за внимание!</a:t>
            </a:r>
          </a:p>
        </p:txBody>
      </p:sp>
      <p:pic>
        <p:nvPicPr>
          <p:cNvPr id="3" name="Picture 2" descr="ГБУСО НСО СРЦН &quot;Снегири&quot;">
            <a:extLst>
              <a:ext uri="{FF2B5EF4-FFF2-40B4-BE49-F238E27FC236}">
                <a16:creationId xmlns:a16="http://schemas.microsoft.com/office/drawing/2014/main" xmlns="" id="{2AF81738-B1E8-45E3-9D4F-9ABBA9CC2E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89" t="3158" r="35534" b="2118"/>
          <a:stretch/>
        </p:blipFill>
        <p:spPr bwMode="auto">
          <a:xfrm>
            <a:off x="3059832" y="2546119"/>
            <a:ext cx="2664296" cy="3475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062518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EBD2E3-33C9-4BBD-A08E-8E221C2B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40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Характеристика семей, принимающих </a:t>
            </a:r>
            <a:b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</a:br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участие в ШОР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C3134D-5260-4EBC-AAAB-C9D1EF2C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32" y="1365919"/>
            <a:ext cx="8939336" cy="4511353"/>
          </a:xfr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Gabriola" panose="04040605051002020D02" pitchFamily="82" charset="0"/>
              </a:rPr>
              <a:t>неполные, многодетные семьи;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Gabriola" panose="04040605051002020D02" pitchFamily="82" charset="0"/>
              </a:rPr>
              <a:t>семьи ,находящиеся в социально 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  <a:latin typeface="Gabriola" panose="04040605051002020D02" pitchFamily="82" charset="0"/>
              </a:rPr>
              <a:t>опасном положении;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Gabriola" panose="04040605051002020D02" pitchFamily="82" charset="0"/>
              </a:rPr>
              <a:t>семьи, испытывающие трудности в социальной адаптации;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Gabriola" panose="04040605051002020D02" pitchFamily="82" charset="0"/>
              </a:rPr>
              <a:t>семьи, испытывающие сложности детско-родительских отношений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4545" y="5877272"/>
            <a:ext cx="5754910" cy="5847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Всего прошли обучение более 500 семей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5D1D230-CF30-45F8-B513-3D0149B6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9100"/>
            <a:ext cx="1843769" cy="1843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9E52FDF4-49DD-40E3-9184-586D3854A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003" y="4208246"/>
            <a:ext cx="1512168" cy="1669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87BC7FAE-E64F-4EC9-A3B0-657953F44C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9" t="4476" r="2658" b="11853"/>
          <a:stretch/>
        </p:blipFill>
        <p:spPr bwMode="auto">
          <a:xfrm>
            <a:off x="4932040" y="1818074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A470DF91-1F2B-4749-97AC-F08FF5A8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1516"/>
            <a:ext cx="2382174" cy="15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032951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AA2546-7D22-4D0D-B414-733848C06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9" y="0"/>
            <a:ext cx="6570247" cy="1143000"/>
          </a:xfrm>
        </p:spPr>
        <p:txBody>
          <a:bodyPr/>
          <a:lstStyle/>
          <a:p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География участников ШОР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AAC09376-351D-4AA6-A369-3BE58F986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1" y="1749550"/>
            <a:ext cx="7720191" cy="523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20B40B0-E36F-407B-8B2D-3A66913DBBF5}"/>
              </a:ext>
            </a:extLst>
          </p:cNvPr>
          <p:cNvSpPr/>
          <p:nvPr/>
        </p:nvSpPr>
        <p:spPr>
          <a:xfrm>
            <a:off x="6100047" y="5157192"/>
            <a:ext cx="632193" cy="18585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6BFC9B16-DE05-4E05-97F3-0ECEAE5454DA}"/>
              </a:ext>
            </a:extLst>
          </p:cNvPr>
          <p:cNvSpPr/>
          <p:nvPr/>
        </p:nvSpPr>
        <p:spPr>
          <a:xfrm>
            <a:off x="5905370" y="4939768"/>
            <a:ext cx="504056" cy="28110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A6B9EB5D-AEB7-4AE8-ABD1-0DFBCDCA3FB3}"/>
              </a:ext>
            </a:extLst>
          </p:cNvPr>
          <p:cNvSpPr/>
          <p:nvPr/>
        </p:nvSpPr>
        <p:spPr>
          <a:xfrm>
            <a:off x="6157398" y="5584980"/>
            <a:ext cx="865793" cy="28110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AD06C573-68F8-4DC8-9393-CEE4D399F57A}"/>
              </a:ext>
            </a:extLst>
          </p:cNvPr>
          <p:cNvSpPr/>
          <p:nvPr/>
        </p:nvSpPr>
        <p:spPr>
          <a:xfrm>
            <a:off x="3417608" y="4172147"/>
            <a:ext cx="792088" cy="28110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B615D4A0-D3E9-4311-AB16-F9E91C64FECF}"/>
              </a:ext>
            </a:extLst>
          </p:cNvPr>
          <p:cNvSpPr/>
          <p:nvPr/>
        </p:nvSpPr>
        <p:spPr>
          <a:xfrm>
            <a:off x="3916202" y="4317227"/>
            <a:ext cx="504056" cy="28110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AC04A982-80AC-491E-B176-6017CE093E5E}"/>
              </a:ext>
            </a:extLst>
          </p:cNvPr>
          <p:cNvSpPr/>
          <p:nvPr/>
        </p:nvSpPr>
        <p:spPr>
          <a:xfrm>
            <a:off x="5004048" y="5373216"/>
            <a:ext cx="865793" cy="28110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5C601F11-C328-4C9D-9023-C5785B879022}"/>
              </a:ext>
            </a:extLst>
          </p:cNvPr>
          <p:cNvSpPr/>
          <p:nvPr/>
        </p:nvSpPr>
        <p:spPr>
          <a:xfrm>
            <a:off x="6893997" y="4329099"/>
            <a:ext cx="576064" cy="28110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8">
            <a:extLst>
              <a:ext uri="{FF2B5EF4-FFF2-40B4-BE49-F238E27FC236}">
                <a16:creationId xmlns:a16="http://schemas.microsoft.com/office/drawing/2014/main" xmlns="" id="{6AA42512-37FD-4D25-818F-89C67DC6B6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5" t="2038" r="1161"/>
          <a:stretch/>
        </p:blipFill>
        <p:spPr>
          <a:xfrm>
            <a:off x="6283458" y="-17042"/>
            <a:ext cx="2761593" cy="366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A36C3BC5-1C40-48F4-A958-F6753A995C23}"/>
              </a:ext>
            </a:extLst>
          </p:cNvPr>
          <p:cNvSpPr/>
          <p:nvPr/>
        </p:nvSpPr>
        <p:spPr>
          <a:xfrm>
            <a:off x="5688505" y="4453256"/>
            <a:ext cx="1280142" cy="33561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749221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99D10E-DD45-4B7C-A946-AB984ED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404664"/>
            <a:ext cx="5842992" cy="994122"/>
          </a:xfrm>
        </p:spPr>
        <p:txBody>
          <a:bodyPr/>
          <a:lstStyle/>
          <a:p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Цель ШОР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147233-2612-457B-B50B-DAB258292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3"/>
            <a:ext cx="8784976" cy="3779050"/>
          </a:xfr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детско-родительских отношений через        теоретические и практические формы обучения </a:t>
            </a:r>
            <a:r>
              <a:rPr lang="ru-RU" b="1" i="1" dirty="0">
                <a:solidFill>
                  <a:schemeClr val="tx1"/>
                </a:solidFill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3200" b="1" i="1" dirty="0">
                <a:solidFill>
                  <a:schemeClr val="tx1"/>
                </a:solidFill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 и </a:t>
            </a:r>
            <a:r>
              <a:rPr lang="ru-RU" sz="3200" b="1" i="1" dirty="0" smtClean="0">
                <a:solidFill>
                  <a:schemeClr val="tx1"/>
                </a:solidFill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endParaRPr lang="ru-RU" sz="3200" b="1" i="1" dirty="0">
              <a:solidFill>
                <a:schemeClr val="tx1"/>
              </a:solidFill>
              <a:effectLst/>
              <a:latin typeface="Gabriola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3200" b="1" i="1" dirty="0">
                <a:solidFill>
                  <a:schemeClr val="tx1"/>
                </a:solidFill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и сокращение случаев определения                        в интернатные учреждения детей из кровных                     </a:t>
            </a:r>
            <a:r>
              <a:rPr lang="ru-RU" sz="3200" b="1" i="1" dirty="0" smtClean="0">
                <a:solidFill>
                  <a:schemeClr val="tx1"/>
                </a:solidFill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</a:t>
            </a:r>
            <a:endParaRPr lang="ru-RU" sz="2800" b="1" i="1" dirty="0">
              <a:solidFill>
                <a:schemeClr val="tx1"/>
              </a:solidFill>
              <a:effectLst/>
              <a:latin typeface="Gabriola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6357F1C-218B-4F66-BBB5-F3D2C0EEF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31" r="13372"/>
          <a:stretch/>
        </p:blipFill>
        <p:spPr bwMode="auto">
          <a:xfrm>
            <a:off x="7214493" y="2055143"/>
            <a:ext cx="169889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2528D85C-D2BB-4C46-9D03-E7F6E7ED1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493" y="3785468"/>
            <a:ext cx="1723355" cy="1550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518967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0AB65E-4092-4943-A986-AD31416E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79" y="213908"/>
            <a:ext cx="7934197" cy="692316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Задачи ШОР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9BBDF6-B32F-4887-B009-A823982E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016199"/>
            <a:ext cx="8606730" cy="5877272"/>
          </a:xfr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anose="04040605051002020D02" pitchFamily="82" charset="0"/>
                <a:ea typeface="Calibri" panose="020F0502020204030204" pitchFamily="34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Повысить родительские компетенции:</a:t>
            </a:r>
          </a:p>
          <a:p>
            <a:pPr marL="457200" algn="just">
              <a:spcBef>
                <a:spcPts val="0"/>
              </a:spcBef>
            </a:pPr>
            <a:r>
              <a:rPr lang="ru-RU" sz="24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обучить навыкам успешного родительства и конструктивного взаимодействия с ребенком</a:t>
            </a:r>
            <a:endParaRPr lang="ru-RU" sz="2400" i="1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Gabriola" pitchFamily="82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algn="just">
              <a:spcBef>
                <a:spcPts val="0"/>
              </a:spcBef>
            </a:pPr>
            <a:r>
              <a:rPr lang="ru-RU" sz="24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сформировать у родителей </a:t>
            </a:r>
            <a:r>
              <a:rPr lang="ru-RU" sz="2400" i="1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ответственное отношение </a:t>
            </a:r>
            <a:r>
              <a:rPr lang="ru-RU" sz="24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к воспитанию </a:t>
            </a:r>
            <a:r>
              <a:rPr lang="ru-RU" sz="2400" i="1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детей</a:t>
            </a:r>
            <a:endParaRPr lang="ru-RU" sz="2400" i="1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Gabriola" pitchFamily="82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algn="just">
              <a:spcBef>
                <a:spcPts val="0"/>
              </a:spcBef>
            </a:pPr>
            <a:r>
              <a:rPr lang="ru-RU" sz="24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научить </a:t>
            </a:r>
            <a:r>
              <a:rPr lang="ru-RU" sz="2400" i="1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родителей </a:t>
            </a:r>
            <a:r>
              <a:rPr lang="ru-RU" sz="24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разрешать </a:t>
            </a:r>
            <a:r>
              <a:rPr lang="ru-RU" sz="2400" i="1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внутрисемейные </a:t>
            </a:r>
            <a:r>
              <a:rPr lang="ru-RU" sz="2400" i="1" dirty="0" smtClean="0"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проблемы </a:t>
            </a:r>
            <a:endParaRPr lang="ru-RU" sz="2400" i="1" dirty="0"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Gabriola" pitchFamily="82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457200" algn="just">
              <a:spcBef>
                <a:spcPts val="0"/>
              </a:spcBef>
            </a:pPr>
            <a:r>
              <a:rPr lang="ru-RU" sz="2400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повысить уровень уверенности родителей в себе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2. Создать сообщество взаимной помощи и поддержки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3.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Сформировать </a:t>
            </a:r>
            <a:r>
              <a:rPr lang="ru-RU" sz="2400" b="1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у </a:t>
            </a:r>
            <a:r>
              <a:rPr lang="ru-RU" sz="2400" b="1" i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детей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положительный </a:t>
            </a:r>
            <a:r>
              <a:rPr lang="ru-RU" sz="2400" b="1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образ кровной семьи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4. Повысить уровень психологического комфорта в семьях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5. Повысить мотивацию ребенка и родителей на восстановление детско-родительских отношений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400" b="1" i="1" dirty="0">
                <a:effectLst/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6. Повысить уровень доверия друг к другу</a:t>
            </a:r>
            <a:r>
              <a:rPr lang="ru-RU" sz="2400" b="1" i="1" dirty="0" smtClean="0">
                <a:effectLst/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, внутри семьи</a:t>
            </a:r>
          </a:p>
          <a:p>
            <a:pPr marL="114300" indent="0" algn="just">
              <a:spcBef>
                <a:spcPts val="0"/>
              </a:spcBef>
              <a:buNone/>
            </a:pPr>
            <a:r>
              <a:rPr lang="ru-RU" sz="2400" b="1" i="1" dirty="0" smtClean="0">
                <a:effectLst/>
                <a:latin typeface="Gabriola" pitchFamily="82" charset="0"/>
                <a:ea typeface="Calibri" panose="020F0502020204030204" pitchFamily="34" charset="0"/>
                <a:cs typeface="Times New Roman" pitchFamily="18" charset="0"/>
              </a:rPr>
              <a:t>с целью сплочения ее членов </a:t>
            </a:r>
            <a:endParaRPr lang="ru-RU" sz="2400" b="1" i="1" dirty="0">
              <a:effectLst/>
              <a:latin typeface="Gabriola" pitchFamily="82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42F86FDB-9D56-40CC-8329-8C59469C7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699" y="5258969"/>
            <a:ext cx="2160240" cy="1586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E06FB4F1-4FC2-4020-9373-947B04C6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575" y="2695137"/>
            <a:ext cx="1800200" cy="1279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75454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72F28F3-6495-41DB-972C-EC1CF6B26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62613">
            <a:off x="5390290" y="1320474"/>
            <a:ext cx="3143939" cy="209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260A7071-034A-4D52-8DC2-152D533F8888}"/>
              </a:ext>
            </a:extLst>
          </p:cNvPr>
          <p:cNvSpPr/>
          <p:nvPr/>
        </p:nvSpPr>
        <p:spPr>
          <a:xfrm>
            <a:off x="4173375" y="3573017"/>
            <a:ext cx="4843842" cy="3273821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Выездная ШОР – 12 специалистов:</a:t>
            </a:r>
            <a:endParaRPr lang="ru-RU" sz="2400" b="1" i="1" dirty="0">
              <a:solidFill>
                <a:prstClr val="black"/>
              </a:solidFill>
              <a:latin typeface="Gabriola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spcAft>
                <a:spcPts val="1000"/>
              </a:spcAft>
              <a:buClrTx/>
              <a:buSzTx/>
              <a:tabLst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учреждения </a:t>
            </a:r>
            <a:endParaRPr lang="ru-RU" sz="2400" b="1" i="1" dirty="0">
              <a:solidFill>
                <a:prstClr val="black"/>
              </a:solidFill>
              <a:latin typeface="Gabriola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spcAft>
                <a:spcPts val="1000"/>
              </a:spcAft>
              <a:buClrTx/>
              <a:buSzTx/>
              <a:tabLst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педагог-психолог </a:t>
            </a:r>
          </a:p>
          <a:p>
            <a:pPr marR="0" lvl="0" algn="just" defTabSz="914400" rtl="0" eaLnBrk="1" fontAlgn="auto" latinLnBrk="0" hangingPunct="1">
              <a:spcAft>
                <a:spcPts val="1000"/>
              </a:spcAft>
              <a:buClrTx/>
              <a:buSzTx/>
              <a:tabLst/>
              <a:defRPr/>
            </a:pPr>
            <a:r>
              <a:rPr lang="ru-RU" sz="2400" b="1" i="1" dirty="0" smtClean="0">
                <a:solidFill>
                  <a:prstClr val="black"/>
                </a:solidFill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 по социальной работе </a:t>
            </a:r>
          </a:p>
          <a:p>
            <a:pPr marL="342900" marR="0" lvl="0" indent="-342900" algn="just" defTabSz="914400" rtl="0" eaLnBrk="1" fontAlgn="auto" latinLnBrk="0" hangingPunct="1"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педагог-организатор </a:t>
            </a:r>
            <a:endParaRPr lang="ru-RU" sz="2400" b="1" i="1" dirty="0">
              <a:solidFill>
                <a:prstClr val="black"/>
              </a:solidFill>
              <a:latin typeface="Gabriola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spcAft>
                <a:spcPts val="10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briola" pitchFamily="82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A5960B6-B73D-45D6-BA27-55BB36508350}"/>
              </a:ext>
            </a:extLst>
          </p:cNvPr>
          <p:cNvSpPr/>
          <p:nvPr/>
        </p:nvSpPr>
        <p:spPr>
          <a:xfrm>
            <a:off x="323528" y="1600200"/>
            <a:ext cx="4608512" cy="168478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2400" b="1" i="1" dirty="0">
                <a:solidFill>
                  <a:schemeClr val="tx1"/>
                </a:solidFill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Стационарная ШОР - 5 специалистов: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chemeClr val="tx1"/>
                </a:solidFill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- педагог-психолог 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chemeClr val="tx1"/>
                </a:solidFill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- специалист по социальной работе </a:t>
            </a:r>
          </a:p>
          <a:p>
            <a:pPr marL="0" indent="0" algn="just">
              <a:buNone/>
            </a:pPr>
            <a:r>
              <a:rPr lang="ru-RU" sz="2400" b="1" i="1" dirty="0">
                <a:solidFill>
                  <a:schemeClr val="tx1"/>
                </a:solidFill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- педагог-организатор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968993-F9DA-4035-A5A7-EF0616A1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68760"/>
            <a:ext cx="5256584" cy="1095127"/>
          </a:xfrm>
        </p:spPr>
        <p:txBody>
          <a:bodyPr>
            <a:normAutofit/>
          </a:bodyPr>
          <a:lstStyle/>
          <a:p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Специалисты ШОР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61ADBF8-9E76-4D7B-A0D3-B6BCE330D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31149">
            <a:off x="260427" y="3722015"/>
            <a:ext cx="3859091" cy="2573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5875624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25A8CB-6A81-46D3-8023-90C17FB13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3751"/>
            <a:ext cx="8229600" cy="1143000"/>
          </a:xfrm>
        </p:spPr>
        <p:txBody>
          <a:bodyPr/>
          <a:lstStyle/>
          <a:p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Свидетельство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7486AEEA-00C0-4806-8E3E-D70C030FBC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04993">
            <a:off x="237328" y="1589543"/>
            <a:ext cx="4354257" cy="290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E42DE68D-5A32-4917-84AA-3D774897D46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26558">
            <a:off x="4632161" y="1168187"/>
            <a:ext cx="3849192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25580274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Формы проведения ШОР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1584175"/>
          </a:xfrm>
        </p:spPr>
        <p:txBody>
          <a:bodyPr>
            <a:normAutofit/>
          </a:bodyPr>
          <a:lstStyle/>
          <a:p>
            <a:pPr lvl="0" algn="ctr"/>
            <a:endParaRPr lang="ru-RU" sz="1700" b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700" b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700" b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900" b="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19" y="1372503"/>
            <a:ext cx="4200377" cy="1543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Выездная ШОР  проводится трехдневном режиме</a:t>
            </a: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4743798" y="1372504"/>
            <a:ext cx="4234903" cy="14981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ШОР на базе СРЦН «Снегири», где длительность обучения составляет 10 дней (всего18 часов)</a:t>
            </a: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1151B93-7858-47F8-8CF6-710BA3C6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967" y="3429000"/>
            <a:ext cx="4200377" cy="2800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2A7256C-C8CC-4164-BEC3-03BD96FA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8" y="3452904"/>
            <a:ext cx="4163517" cy="27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499368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57B0F3-FE09-4A9A-AA16-8F4BBE56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59" y="87430"/>
            <a:ext cx="8651304" cy="1143000"/>
          </a:xfrm>
        </p:spPr>
        <p:txBody>
          <a:bodyPr>
            <a:noAutofit/>
          </a:bodyPr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anose="04040605051002020D02" pitchFamily="82" charset="0"/>
              </a:rPr>
              <a:t>Выездной формат ШОР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EBB71E0-DEC6-4127-82B6-7D5FA6F33F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659" y="1324735"/>
            <a:ext cx="356370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5BE9F5C-8243-4A11-892A-8B6A859A5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4" y="4098329"/>
            <a:ext cx="3924054" cy="2616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6F9A57F-1142-4AFF-BCAD-CF86AFCCE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4206904"/>
            <a:ext cx="3418222" cy="256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4287336-263F-4BEA-86F1-78CF18FEAC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324" y="2377837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921CDD2-55F7-4A22-8C59-12AA6FAD8C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895783"/>
            <a:ext cx="2507771" cy="2403076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xmlns="" val="399333717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410</Words>
  <Application>Microsoft Office PowerPoint</Application>
  <PresentationFormat>Экран (4:3)</PresentationFormat>
  <Paragraphs>78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Школа Осознанного Родительства</vt:lpstr>
      <vt:lpstr>Характеристика семей, принимающих  участие в ШОР</vt:lpstr>
      <vt:lpstr>География участников ШОР</vt:lpstr>
      <vt:lpstr>Цель ШОР</vt:lpstr>
      <vt:lpstr>Задачи ШОР</vt:lpstr>
      <vt:lpstr>Специалисты ШОР</vt:lpstr>
      <vt:lpstr>Свидетельство</vt:lpstr>
      <vt:lpstr>Формы проведения ШОР</vt:lpstr>
      <vt:lpstr>Выездной формат ШОР</vt:lpstr>
      <vt:lpstr>План мероприятий</vt:lpstr>
      <vt:lpstr>Формы работы</vt:lpstr>
      <vt:lpstr>Выполнение домашнего задания</vt:lpstr>
      <vt:lpstr>Качественные результаты ШОР</vt:lpstr>
      <vt:lpstr>Финансирование  ШОР</vt:lpstr>
      <vt:lpstr>Тиражирование ШОР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Cозвездие</dc:creator>
  <cp:lastModifiedBy>Снегири</cp:lastModifiedBy>
  <cp:revision>118</cp:revision>
  <cp:lastPrinted>2022-03-17T07:56:32Z</cp:lastPrinted>
  <dcterms:created xsi:type="dcterms:W3CDTF">2018-09-19T03:42:55Z</dcterms:created>
  <dcterms:modified xsi:type="dcterms:W3CDTF">2022-08-18T07:52:23Z</dcterms:modified>
</cp:coreProperties>
</file>