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822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87" r:id="rId7"/>
    <p:sldId id="258" r:id="rId8"/>
    <p:sldId id="283" r:id="rId9"/>
    <p:sldId id="259" r:id="rId10"/>
    <p:sldId id="260" r:id="rId11"/>
    <p:sldId id="288" r:id="rId12"/>
    <p:sldId id="261" r:id="rId13"/>
    <p:sldId id="262" r:id="rId14"/>
    <p:sldId id="264" r:id="rId15"/>
    <p:sldId id="265" r:id="rId16"/>
    <p:sldId id="284" r:id="rId17"/>
    <p:sldId id="285" r:id="rId18"/>
    <p:sldId id="286" r:id="rId19"/>
    <p:sldId id="290" r:id="rId20"/>
    <p:sldId id="291" r:id="rId21"/>
    <p:sldId id="2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183A"/>
    <a:srgbClr val="8A2E8A"/>
    <a:srgbClr val="CE6CCE"/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AC9510-7050-495C-AFAA-466CDCB12EEC}" v="10" dt="2021-09-03T23:52:35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17" autoAdjust="0"/>
  </p:normalViewPr>
  <p:slideViewPr>
    <p:cSldViewPr snapToGrid="0">
      <p:cViewPr varScale="1">
        <p:scale>
          <a:sx n="105" d="100"/>
          <a:sy n="105" d="100"/>
        </p:scale>
        <p:origin x="18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ACE378-6FA8-48E6-85A8-353373021247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7CDABD-35B8-4C65-AEBA-111BD69A85BC}">
      <dgm:prSet phldrT="[Текст]" custT="1"/>
      <dgm:spPr/>
      <dgm:t>
        <a:bodyPr/>
        <a:lstStyle/>
        <a:p>
          <a:pPr algn="ctr"/>
          <a:r>
            <a:rPr lang="ru-RU" sz="1600" b="1" i="1" dirty="0" smtClean="0">
              <a:solidFill>
                <a:schemeClr val="tx1"/>
              </a:solidFill>
            </a:rPr>
            <a:t>Ежедневные занятия оздоровительной гимнастикой улучшают общее самочувствие уже </a:t>
          </a:r>
          <a:r>
            <a:rPr lang="ru-RU" sz="1600" b="1" i="1" smtClean="0">
              <a:solidFill>
                <a:schemeClr val="tx1"/>
              </a:solidFill>
            </a:rPr>
            <a:t>через неделю</a:t>
          </a:r>
          <a:endParaRPr lang="ru-RU" sz="1600" b="1" i="1" dirty="0">
            <a:solidFill>
              <a:schemeClr val="tx1"/>
            </a:solidFill>
          </a:endParaRPr>
        </a:p>
      </dgm:t>
    </dgm:pt>
    <dgm:pt modelId="{105C6DF9-A614-41C7-84D5-5DB480D605FD}" type="parTrans" cxnId="{4B70705B-5F63-4EA2-891D-9C6B2E1CCC72}">
      <dgm:prSet/>
      <dgm:spPr/>
      <dgm:t>
        <a:bodyPr/>
        <a:lstStyle/>
        <a:p>
          <a:endParaRPr lang="ru-RU"/>
        </a:p>
      </dgm:t>
    </dgm:pt>
    <dgm:pt modelId="{CDD1CD6D-03E4-4AAA-8D97-434CF29A159B}" type="sibTrans" cxnId="{4B70705B-5F63-4EA2-891D-9C6B2E1CCC72}">
      <dgm:prSet/>
      <dgm:spPr/>
      <dgm:t>
        <a:bodyPr/>
        <a:lstStyle/>
        <a:p>
          <a:endParaRPr lang="ru-RU"/>
        </a:p>
      </dgm:t>
    </dgm:pt>
    <dgm:pt modelId="{432AFD9D-F9EB-4D35-B85A-D1F20033B3A4}">
      <dgm:prSet phldrT="[Текст]" custT="1"/>
      <dgm:spPr/>
      <dgm:t>
        <a:bodyPr/>
        <a:lstStyle/>
        <a:p>
          <a:pPr algn="ctr"/>
          <a:r>
            <a:rPr lang="ru-RU" sz="1600" b="1" i="1" dirty="0" smtClean="0">
              <a:solidFill>
                <a:schemeClr val="tx1"/>
              </a:solidFill>
            </a:rPr>
            <a:t>За пол года с начала занятий значительно снизилось количество обращений к врачу  </a:t>
          </a:r>
          <a:endParaRPr lang="ru-RU" sz="1600" b="1" i="1" dirty="0">
            <a:solidFill>
              <a:schemeClr val="tx1"/>
            </a:solidFill>
          </a:endParaRPr>
        </a:p>
      </dgm:t>
    </dgm:pt>
    <dgm:pt modelId="{CA0BF4B3-5FEF-49FC-8694-699F33FEA834}" type="parTrans" cxnId="{E466789F-4259-473B-8C34-7985ABB245D1}">
      <dgm:prSet/>
      <dgm:spPr/>
      <dgm:t>
        <a:bodyPr/>
        <a:lstStyle/>
        <a:p>
          <a:endParaRPr lang="ru-RU"/>
        </a:p>
      </dgm:t>
    </dgm:pt>
    <dgm:pt modelId="{1826A7F5-B136-4C28-8256-C085725A1D73}" type="sibTrans" cxnId="{E466789F-4259-473B-8C34-7985ABB245D1}">
      <dgm:prSet/>
      <dgm:spPr/>
      <dgm:t>
        <a:bodyPr/>
        <a:lstStyle/>
        <a:p>
          <a:endParaRPr lang="ru-RU"/>
        </a:p>
      </dgm:t>
    </dgm:pt>
    <dgm:pt modelId="{134459F8-4306-41A0-9BE0-50C727F8F0D3}">
      <dgm:prSet phldrT="[Текст]" custT="1"/>
      <dgm:spPr/>
      <dgm:t>
        <a:bodyPr/>
        <a:lstStyle/>
        <a:p>
          <a:pPr algn="ctr"/>
          <a:r>
            <a:rPr lang="ru-RU" sz="1600" b="1" i="1" dirty="0" smtClean="0">
              <a:solidFill>
                <a:schemeClr val="tx1"/>
              </a:solidFill>
            </a:rPr>
            <a:t>Поддерживающее общение на тематических встречах и в групповом чате снимают чувство одиночества и стимулируют к активному взаимодействию в социуме, вдохновляют на творчество </a:t>
          </a:r>
          <a:endParaRPr lang="ru-RU" sz="1600" b="1" i="1" dirty="0">
            <a:solidFill>
              <a:schemeClr val="tx1"/>
            </a:solidFill>
          </a:endParaRPr>
        </a:p>
      </dgm:t>
    </dgm:pt>
    <dgm:pt modelId="{FF88EDF0-686C-4C9A-A713-17459DFD03F2}" type="sibTrans" cxnId="{B9578915-FBCB-432B-BE77-E1887875364A}">
      <dgm:prSet/>
      <dgm:spPr/>
      <dgm:t>
        <a:bodyPr/>
        <a:lstStyle/>
        <a:p>
          <a:endParaRPr lang="ru-RU"/>
        </a:p>
      </dgm:t>
    </dgm:pt>
    <dgm:pt modelId="{F127B1BD-23F5-46B7-99CE-F2D0BB4C51D2}" type="parTrans" cxnId="{B9578915-FBCB-432B-BE77-E1887875364A}">
      <dgm:prSet/>
      <dgm:spPr/>
      <dgm:t>
        <a:bodyPr/>
        <a:lstStyle/>
        <a:p>
          <a:endParaRPr lang="ru-RU"/>
        </a:p>
      </dgm:t>
    </dgm:pt>
    <dgm:pt modelId="{57DBD194-B1CE-4357-8BCD-769FE8E711D0}" type="pres">
      <dgm:prSet presAssocID="{2AACE378-6FA8-48E6-85A8-353373021247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EBE7551-D284-4B7E-AAA3-E5FA23FB16EC}" type="pres">
      <dgm:prSet presAssocID="{197CDABD-35B8-4C65-AEBA-111BD69A85BC}" presName="parentText1" presStyleLbl="node1" presStyleIdx="0" presStyleCnt="3" custScaleX="61542" custScaleY="108927" custLinFactNeighborX="-8119" custLinFactNeighborY="-8587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4FD956-E41C-4F95-98AA-F07A18480F26}" type="pres">
      <dgm:prSet presAssocID="{432AFD9D-F9EB-4D35-B85A-D1F20033B3A4}" presName="parentText2" presStyleLbl="node1" presStyleIdx="1" presStyleCnt="3" custScaleX="93720" custScaleY="130372" custLinFactNeighborX="5635" custLinFactNeighborY="-109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5EBB1-BE2D-4589-A413-D3B4BAEF649C}" type="pres">
      <dgm:prSet presAssocID="{134459F8-4306-41A0-9BE0-50C727F8F0D3}" presName="parentText3" presStyleLbl="node1" presStyleIdx="2" presStyleCnt="3" custScaleX="196134" custScaleY="143678" custLinFactNeighborX="1920" custLinFactNeighborY="5892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66789F-4259-473B-8C34-7985ABB245D1}" srcId="{2AACE378-6FA8-48E6-85A8-353373021247}" destId="{432AFD9D-F9EB-4D35-B85A-D1F20033B3A4}" srcOrd="1" destOrd="0" parTransId="{CA0BF4B3-5FEF-49FC-8694-699F33FEA834}" sibTransId="{1826A7F5-B136-4C28-8256-C085725A1D73}"/>
    <dgm:cxn modelId="{261D1C4A-2098-4FA7-B489-0143DB5AAE4B}" type="presOf" srcId="{432AFD9D-F9EB-4D35-B85A-D1F20033B3A4}" destId="{FF4FD956-E41C-4F95-98AA-F07A18480F26}" srcOrd="0" destOrd="0" presId="urn:microsoft.com/office/officeart/2009/3/layout/IncreasingArrowsProcess"/>
    <dgm:cxn modelId="{B9578915-FBCB-432B-BE77-E1887875364A}" srcId="{2AACE378-6FA8-48E6-85A8-353373021247}" destId="{134459F8-4306-41A0-9BE0-50C727F8F0D3}" srcOrd="2" destOrd="0" parTransId="{F127B1BD-23F5-46B7-99CE-F2D0BB4C51D2}" sibTransId="{FF88EDF0-686C-4C9A-A713-17459DFD03F2}"/>
    <dgm:cxn modelId="{0B2E674D-095D-4838-9125-DD73A35CEBF0}" type="presOf" srcId="{197CDABD-35B8-4C65-AEBA-111BD69A85BC}" destId="{AEBE7551-D284-4B7E-AAA3-E5FA23FB16EC}" srcOrd="0" destOrd="0" presId="urn:microsoft.com/office/officeart/2009/3/layout/IncreasingArrowsProcess"/>
    <dgm:cxn modelId="{4B70705B-5F63-4EA2-891D-9C6B2E1CCC72}" srcId="{2AACE378-6FA8-48E6-85A8-353373021247}" destId="{197CDABD-35B8-4C65-AEBA-111BD69A85BC}" srcOrd="0" destOrd="0" parTransId="{105C6DF9-A614-41C7-84D5-5DB480D605FD}" sibTransId="{CDD1CD6D-03E4-4AAA-8D97-434CF29A159B}"/>
    <dgm:cxn modelId="{22AB3545-18DD-43EE-8728-F1C31BADD477}" type="presOf" srcId="{2AACE378-6FA8-48E6-85A8-353373021247}" destId="{57DBD194-B1CE-4357-8BCD-769FE8E711D0}" srcOrd="0" destOrd="0" presId="urn:microsoft.com/office/officeart/2009/3/layout/IncreasingArrowsProcess"/>
    <dgm:cxn modelId="{C494A954-26E7-4329-8485-B21410AF36EC}" type="presOf" srcId="{134459F8-4306-41A0-9BE0-50C727F8F0D3}" destId="{0275EBB1-BE2D-4589-A413-D3B4BAEF649C}" srcOrd="0" destOrd="0" presId="urn:microsoft.com/office/officeart/2009/3/layout/IncreasingArrowsProcess"/>
    <dgm:cxn modelId="{830B957D-69A4-4FBD-B6D3-426D5D9E4457}" type="presParOf" srcId="{57DBD194-B1CE-4357-8BCD-769FE8E711D0}" destId="{AEBE7551-D284-4B7E-AAA3-E5FA23FB16EC}" srcOrd="0" destOrd="0" presId="urn:microsoft.com/office/officeart/2009/3/layout/IncreasingArrowsProcess"/>
    <dgm:cxn modelId="{0098AF5D-6CE9-4965-89F7-3BF984EE9D1F}" type="presParOf" srcId="{57DBD194-B1CE-4357-8BCD-769FE8E711D0}" destId="{FF4FD956-E41C-4F95-98AA-F07A18480F26}" srcOrd="1" destOrd="0" presId="urn:microsoft.com/office/officeart/2009/3/layout/IncreasingArrowsProcess"/>
    <dgm:cxn modelId="{71A13391-7F64-4EC0-A299-53B0E66E346D}" type="presParOf" srcId="{57DBD194-B1CE-4357-8BCD-769FE8E711D0}" destId="{0275EBB1-BE2D-4589-A413-D3B4BAEF649C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E7551-D284-4B7E-AAA3-E5FA23FB16EC}">
      <dsp:nvSpPr>
        <dsp:cNvPr id="0" name=""/>
        <dsp:cNvSpPr/>
      </dsp:nvSpPr>
      <dsp:spPr>
        <a:xfrm>
          <a:off x="0" y="0"/>
          <a:ext cx="5955663" cy="153521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2374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Ежедневные занятия оздоровительной гимнастикой улучшают общее самочувствие уже </a:t>
          </a:r>
          <a:r>
            <a:rPr lang="ru-RU" sz="1600" b="1" i="1" kern="1200" smtClean="0">
              <a:solidFill>
                <a:schemeClr val="tx1"/>
              </a:solidFill>
            </a:rPr>
            <a:t>через неделю</a:t>
          </a:r>
          <a:endParaRPr lang="ru-RU" sz="1600" b="1" i="1" kern="1200" dirty="0">
            <a:solidFill>
              <a:schemeClr val="tx1"/>
            </a:solidFill>
          </a:endParaRPr>
        </a:p>
      </dsp:txBody>
      <dsp:txXfrm>
        <a:off x="0" y="383804"/>
        <a:ext cx="5571860" cy="767607"/>
      </dsp:txXfrm>
    </dsp:sp>
    <dsp:sp modelId="{FF4FD956-E41C-4F95-98AA-F07A18480F26}">
      <dsp:nvSpPr>
        <dsp:cNvPr id="0" name=""/>
        <dsp:cNvSpPr/>
      </dsp:nvSpPr>
      <dsp:spPr>
        <a:xfrm>
          <a:off x="1744731" y="875374"/>
          <a:ext cx="6276201" cy="183746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2374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За пол года с начала занятий значительно снизилось количество обращений к врачу  </a:t>
          </a:r>
          <a:endParaRPr lang="ru-RU" sz="1600" b="1" i="1" kern="1200" dirty="0">
            <a:solidFill>
              <a:schemeClr val="tx1"/>
            </a:solidFill>
          </a:endParaRPr>
        </a:p>
      </dsp:txBody>
      <dsp:txXfrm>
        <a:off x="1744731" y="1334739"/>
        <a:ext cx="5816836" cy="918730"/>
      </dsp:txXfrm>
    </dsp:sp>
    <dsp:sp modelId="{0275EBB1-BE2D-4589-A413-D3B4BAEF649C}">
      <dsp:nvSpPr>
        <dsp:cNvPr id="0" name=""/>
        <dsp:cNvSpPr/>
      </dsp:nvSpPr>
      <dsp:spPr>
        <a:xfrm>
          <a:off x="2388821" y="2117270"/>
          <a:ext cx="7288574" cy="202499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2374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Поддерживающее общение на тематических встречах и в групповом чате снимают чувство одиночества и стимулируют к активному взаимодействию в социуме, вдохновляют на творчество </a:t>
          </a:r>
          <a:endParaRPr lang="ru-RU" sz="1600" b="1" i="1" kern="1200" dirty="0">
            <a:solidFill>
              <a:schemeClr val="tx1"/>
            </a:solidFill>
          </a:endParaRPr>
        </a:p>
      </dsp:txBody>
      <dsp:txXfrm>
        <a:off x="2388821" y="2623519"/>
        <a:ext cx="6782326" cy="1012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535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36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0" kern="1200" cap="all" spc="150" baseline="0" dirty="0">
              <a:solidFill>
                <a:schemeClr val="bg1"/>
              </a:solidFill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92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2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867747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038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38738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962073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8466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296956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966458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289403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81188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35466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162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7381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Presente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8110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22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king Great Product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712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0069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ypothesi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53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8490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336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0870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17759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32902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12024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080511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844881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662178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83340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8/05/20XX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75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49" r:id="rId27"/>
    <p:sldLayoutId id="2147483650" r:id="rId2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9336" y="5779363"/>
            <a:ext cx="4613463" cy="685430"/>
          </a:xfrm>
        </p:spPr>
        <p:txBody>
          <a:bodyPr/>
          <a:lstStyle/>
          <a:p>
            <a:r>
              <a:rPr lang="ru-RU" dirty="0" smtClean="0"/>
              <a:t>Уний</a:t>
            </a:r>
            <a:r>
              <a:rPr lang="en-US" dirty="0" smtClean="0"/>
              <a:t>​​</a:t>
            </a:r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EEB6582-6001-4276-8F87-1470B6FA1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9336" y="4507992"/>
            <a:ext cx="5399441" cy="196861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Уникальный комплекс мероприятий, разработанный для поддержания здорового образа жизни граждан старшего поколения и инвалидов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12930"/>
            <a:ext cx="4551053" cy="214331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+mn-lt"/>
              </a:rPr>
              <a:t>«Калейдоскоп здоровья»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b="212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1944A9-FD87-4ADB-BC13-44BB7AD0F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412" y="-284646"/>
            <a:ext cx="1537008" cy="1303867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noProof="0" dirty="0" smtClean="0">
                <a:solidFill>
                  <a:schemeClr val="bg1"/>
                </a:solidFill>
              </a:rPr>
              <a:t>.</a:t>
            </a:r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9" name="Content Placeholder 58">
            <a:extLst>
              <a:ext uri="{FF2B5EF4-FFF2-40B4-BE49-F238E27FC236}">
                <a16:creationId xmlns:a16="http://schemas.microsoft.com/office/drawing/2014/main" id="{B9E9DD8A-3636-40F3-B90A-638534A1C5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​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1DECE2-F5B0-4F58-B516-6473B15D9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«Калейдоскоп здоровья»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D41EE-C782-4F2D-90DF-C2FD4A0BC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F5660-F6B8-485C-94CC-0A886850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17" y="2461767"/>
            <a:ext cx="4406588" cy="3408681"/>
          </a:xfrm>
          <a:effectLst>
            <a:softEdge rad="889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25" y="2460703"/>
            <a:ext cx="4636750" cy="3409745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295401" y="953841"/>
            <a:ext cx="9601197" cy="1019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4400" dirty="0" smtClean="0"/>
          </a:p>
          <a:p>
            <a:pPr lvl="0" algn="ctr"/>
            <a:r>
              <a:rPr lang="ru-RU" sz="4400" dirty="0" smtClean="0">
                <a:solidFill>
                  <a:schemeClr val="tx1"/>
                </a:solidFill>
              </a:rPr>
              <a:t>Проведение интеллектуальных игр</a:t>
            </a:r>
            <a:endParaRPr lang="en-US" sz="4400" dirty="0">
              <a:solidFill>
                <a:schemeClr val="tx1"/>
              </a:solidFill>
            </a:endParaRPr>
          </a:p>
          <a:p>
            <a:pPr algn="ctr"/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5071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BCB163A-DD49-4E4B-9289-C8ABBE6C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82132"/>
            <a:ext cx="1426464" cy="1303867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noProof="0" dirty="0" smtClean="0">
                <a:solidFill>
                  <a:schemeClr val="bg1"/>
                </a:solidFill>
              </a:rPr>
              <a:t>.</a:t>
            </a:r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619EF3-D2C1-45EC-8BA2-EEA19200A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77501" y="6108700"/>
            <a:ext cx="1600200" cy="139699"/>
          </a:xfrm>
        </p:spPr>
        <p:txBody>
          <a:bodyPr/>
          <a:lstStyle/>
          <a:p>
            <a:r>
              <a:rPr lang="ru-RU" dirty="0" smtClean="0"/>
              <a:t>«Калейдоскоп здоровья»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01FCE-B074-45EF-A6F9-9CD2F11C3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9C981-FFE0-4DE7-BCE3-2AFFA0D6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3901" y="6108700"/>
            <a:ext cx="542697" cy="139700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5FB43F08-6A5D-4853-9EB0-FBB34B4D9C3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25551" y="2838450"/>
            <a:ext cx="861974" cy="4302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6" y="2542479"/>
            <a:ext cx="5161155" cy="356622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91" y="2542479"/>
            <a:ext cx="2829393" cy="356622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684" y="2542479"/>
            <a:ext cx="2214677" cy="356622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660721" y="917969"/>
            <a:ext cx="7381301" cy="1432192"/>
          </a:xfrm>
          <a:prstGeom prst="roundRect">
            <a:avLst/>
          </a:prstGeom>
          <a:effectLst>
            <a:outerShdw blurRad="152400" dist="50800" dir="5400000" sx="9000" sy="9000" algn="ctr" rotWithShape="0">
              <a:srgbClr val="000000">
                <a:alpha val="43137"/>
              </a:srgbClr>
            </a:outerShd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>
                <a:solidFill>
                  <a:schemeClr val="tx1"/>
                </a:solidFill>
              </a:rPr>
              <a:t>Проведение дружеских встреч с элементами арт-терапии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1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2" y="1918011"/>
            <a:ext cx="6365488" cy="399661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338E1-92A6-4B9D-9D17-A0A56340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«Калейдоскоп здоровья»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1EED4-8761-4D39-902B-6FC13A97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CB150D-1315-4E18-9CC3-E374E92113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31927" y="4477230"/>
            <a:ext cx="269299" cy="116255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1800" noProof="0" dirty="0" smtClean="0">
                <a:solidFill>
                  <a:schemeClr val="bg1"/>
                </a:solidFill>
              </a:rPr>
              <a:t>.</a:t>
            </a:r>
            <a:endParaRPr lang="en-US" sz="1800" noProof="0" dirty="0">
              <a:solidFill>
                <a:schemeClr val="bg1"/>
              </a:solidFill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668B644-7AFA-4167-9073-B9168870D23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2922588"/>
            <a:ext cx="323385" cy="1268412"/>
          </a:xfrm>
        </p:spPr>
        <p:txBody>
          <a:bodyPr>
            <a:normAutofit/>
          </a:bodyPr>
          <a:lstStyle/>
          <a:p>
            <a:r>
              <a:rPr lang="en-US" dirty="0" smtClean="0"/>
              <a:t>​</a:t>
            </a:r>
            <a:endParaRPr lang="en-US" dirty="0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DBD5CC10-FEFA-4566-B352-7ABA79D05B9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57238" y="755452"/>
            <a:ext cx="2019855" cy="31309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347921B-775C-41FF-AD6F-5A1B2D382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B92578-BA63-47A9-A529-C8D672FC96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38" y="1143000"/>
            <a:ext cx="4572000" cy="304800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474581" y="879532"/>
            <a:ext cx="4770102" cy="759698"/>
          </a:xfrm>
          <a:prstGeom prst="roundRect">
            <a:avLst/>
          </a:prstGeom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chemeClr val="tx1"/>
                </a:solidFill>
              </a:rPr>
              <a:t>Проведение лекционных и практических занятий с психологом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13187" y="4477229"/>
            <a:ext cx="3328828" cy="1325137"/>
          </a:xfrm>
          <a:prstGeom prst="roundRect">
            <a:avLst/>
          </a:prstGeom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Общение </a:t>
            </a:r>
            <a:r>
              <a:rPr lang="ru-RU" dirty="0">
                <a:solidFill>
                  <a:schemeClr val="tx1"/>
                </a:solidFill>
              </a:rPr>
              <a:t>участников в чате для обмена полезными рецептами и способами улучшения здоровья 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40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92459" y="763859"/>
            <a:ext cx="1045874" cy="50180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«Калейдоскоп здоровья»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24" y="1455234"/>
            <a:ext cx="5003659" cy="4513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609385" y="646770"/>
            <a:ext cx="7545652" cy="680225"/>
          </a:xfrm>
          <a:prstGeom prst="roundRect">
            <a:avLst/>
          </a:prstGeom>
          <a:solidFill>
            <a:schemeClr val="accent1">
              <a:alpha val="95000"/>
            </a:schemeClr>
          </a:solidFill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Проведение концертных мероприятий с привлечением детских творческих коллективов </a:t>
            </a:r>
            <a:endParaRPr lang="ru-RU" sz="20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9" y="1455235"/>
            <a:ext cx="5277765" cy="451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135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2263698" y="527825"/>
            <a:ext cx="635619" cy="412595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691376"/>
            <a:ext cx="4991878" cy="5557024"/>
          </a:xfrm>
          <a:prstGeom prst="rect">
            <a:avLst/>
          </a:prstGeom>
          <a:effectLst>
            <a:glow rad="127000">
              <a:schemeClr val="accent1">
                <a:lumMod val="75000"/>
                <a:alpha val="30000"/>
              </a:schemeClr>
            </a:glow>
            <a:softEdge rad="508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5"/>
          <a:stretch/>
        </p:blipFill>
        <p:spPr>
          <a:xfrm>
            <a:off x="6081594" y="1739591"/>
            <a:ext cx="5393009" cy="4369110"/>
          </a:xfrm>
          <a:prstGeom prst="rect">
            <a:avLst/>
          </a:prstGeom>
          <a:effectLst>
            <a:glow rad="152400">
              <a:schemeClr val="accent1">
                <a:alpha val="47000"/>
              </a:schemeClr>
            </a:glo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081594" y="527825"/>
            <a:ext cx="5631364" cy="1007327"/>
          </a:xfrm>
          <a:prstGeom prst="roundRect">
            <a:avLst/>
          </a:prstGeom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ДЕКОРАТИВНО-ПРИКЛАДНОЕ ТВОРЧЕСТВО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для </a:t>
            </a:r>
            <a:r>
              <a:rPr lang="ru-RU" dirty="0">
                <a:solidFill>
                  <a:schemeClr val="tx1"/>
                </a:solidFill>
              </a:rPr>
              <a:t>стимулирования мелкой моторики рук, активизации работы мозга, тренировки памяти и внимания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48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«Калейдоскоп здоровья»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9" y="959005"/>
            <a:ext cx="6972301" cy="500999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00" y="2765502"/>
            <a:ext cx="3876010" cy="320349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643200" y="959005"/>
            <a:ext cx="3877389" cy="1527098"/>
          </a:xfrm>
          <a:prstGeom prst="roundRect">
            <a:avLst/>
          </a:prstGeom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Создание условий для общения за чашкой чая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«Калейдоскоп здоровья»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154258" cy="2794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55073" y="713679"/>
            <a:ext cx="6936058" cy="914400"/>
          </a:xfrm>
          <a:prstGeom prst="roundRect">
            <a:avLst/>
          </a:prstGeom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Духовно-просветительские встречи со священнослужителем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1" y="1628079"/>
            <a:ext cx="6206411" cy="427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84" y="1628079"/>
            <a:ext cx="4892041" cy="427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122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«Калейдоскоп здоровья!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50432" y="782909"/>
            <a:ext cx="9746166" cy="902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результатам опроса участников проекта стало </a:t>
            </a:r>
            <a:r>
              <a:rPr lang="ru-RU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известно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14812609"/>
              </p:ext>
            </p:extLst>
          </p:nvPr>
        </p:nvGraphicFramePr>
        <p:xfrm>
          <a:off x="1219202" y="1966435"/>
          <a:ext cx="9677396" cy="4142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6865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«Калейдоскоп здоровья»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4469" y="508928"/>
            <a:ext cx="10671716" cy="5739472"/>
          </a:xfrm>
          <a:prstGeom prst="roundRect">
            <a:avLst/>
          </a:prstGeom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0" y="591015"/>
            <a:ext cx="10571355" cy="551768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50741" y="1416205"/>
            <a:ext cx="78950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10 месяцев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 начала 2023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года более 60 человек приняли участие в комплексе мероприятий «Калейдоскоп здоровья», проект продолжает активно развиваться и насыщать красками жизнь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граждан старшего поколения </a:t>
            </a:r>
            <a:r>
              <a:rPr lang="ru-RU" sz="20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 инвалидов. 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каждом возрасте своя красота и ценность! Но главное в любом возрасте – физическая активность и готовность учиться новому! Приходите к нам, и вы увидите, насколько ярко заиграет ваша жизнь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!</a:t>
            </a:r>
          </a:p>
          <a:p>
            <a:pPr algn="ctr"/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05228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r="8394"/>
          <a:stretch>
            <a:fillRect/>
          </a:stretch>
        </p:blipFill>
        <p:spPr>
          <a:xfrm>
            <a:off x="4771486" y="1600200"/>
            <a:ext cx="6582313" cy="4517136"/>
          </a:xfrm>
          <a:effectLst>
            <a:softEdge rad="127000"/>
          </a:effectLst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9909120-B013-4872-BAFC-11D63AAABD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17112" y="2906895"/>
            <a:ext cx="3209200" cy="2221291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70C0"/>
                </a:solidFill>
              </a:rPr>
              <a:t>Для повышения качества жизни пожилых граждан и инвалидов, формирование культуры здорового образа жизни и активного долголетия, уменьшение чувства одиночества и увеличение интереса к общественной и личной жизни 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A5921-BFDC-41F2-85DA-24C802F2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Conference Presentation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665B6-F02E-4FF8-AEBC-BEFA35EA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41" y="1600201"/>
            <a:ext cx="3523786" cy="1306694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2800" b="1" noProof="0" dirty="0" smtClean="0">
                <a:solidFill>
                  <a:srgbClr val="002060"/>
                </a:solidFill>
              </a:rPr>
              <a:t>Комплекс мероприятий создан</a:t>
            </a:r>
            <a:endParaRPr lang="en-US" sz="2800" b="1" noProof="0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0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55666" y="1118527"/>
            <a:ext cx="7917366" cy="55673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Основные задачи</a:t>
            </a:r>
            <a:b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 проекта:</a:t>
            </a:r>
            <a:endParaRPr lang="ru-RU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«Калейдоскоп здоровья»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07605" y="2503131"/>
            <a:ext cx="3244939" cy="1131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1.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</a:rPr>
              <a:t>Расширение позитивного </a:t>
            </a:r>
            <a:r>
              <a:rPr lang="ru-RU" dirty="0" smtClean="0">
                <a:solidFill>
                  <a:srgbClr val="2C2D2E"/>
                </a:solidFill>
                <a:latin typeface="Arial" panose="020B0604020202020204" pitchFamily="34" charset="0"/>
              </a:rPr>
              <a:t>представлениях о возможностях организации жизни в старшем возрасте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4352544" y="3127248"/>
            <a:ext cx="3357433" cy="2013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3. Организация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</a:rPr>
              <a:t>ежедневных занятий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оздоровительной гимнастикой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36408" y="2503131"/>
            <a:ext cx="3284685" cy="1131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4. Улучшение качества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жизни граждан старшего </a:t>
            </a:r>
            <a:r>
              <a:rPr lang="ru-RU" dirty="0" smtClean="0">
                <a:solidFill>
                  <a:srgbClr val="2C2D2E"/>
                </a:solidFill>
                <a:latin typeface="Arial" panose="020B0604020202020204" pitchFamily="34" charset="0"/>
              </a:rPr>
              <a:t>поколения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07605" y="4538540"/>
            <a:ext cx="3244939" cy="11826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2. Популяризация </a:t>
            </a:r>
            <a:endParaRPr lang="ru-RU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2C2D2E"/>
                </a:solidFill>
                <a:latin typeface="Arial" panose="020B0604020202020204" pitchFamily="34" charset="0"/>
              </a:rPr>
              <a:t>активного 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образа жизни для старшего поколения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836408" y="4591600"/>
            <a:ext cx="3284685" cy="1129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5. Создание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н</a:t>
            </a:r>
            <a:r>
              <a:rPr lang="ru-RU" dirty="0" smtClean="0">
                <a:solidFill>
                  <a:srgbClr val="2C2D2E"/>
                </a:solidFill>
                <a:latin typeface="Arial" panose="020B0604020202020204" pitchFamily="34" charset="0"/>
              </a:rPr>
              <a:t>ового 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формата жизни в </a:t>
            </a:r>
            <a:r>
              <a:rPr lang="ru-RU" dirty="0" smtClean="0">
                <a:solidFill>
                  <a:srgbClr val="2C2D2E"/>
                </a:solidFill>
                <a:latin typeface="Arial" panose="020B0604020202020204" pitchFamily="34" charset="0"/>
              </a:rPr>
              <a:t>солидном 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возрасте</a:t>
            </a:r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64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r="9549"/>
          <a:stretch>
            <a:fillRect/>
          </a:stretch>
        </p:blipFill>
        <p:spPr>
          <a:xfrm>
            <a:off x="1073801" y="621792"/>
            <a:ext cx="6133169" cy="5655676"/>
          </a:xfrm>
          <a:effectLst>
            <a:softEdge rad="127000"/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47E8C-1F0A-40EF-81C0-6BA51F14D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84AE-32AC-478C-80FE-FD9EA56A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9805" y="6356350"/>
            <a:ext cx="3993993" cy="365125"/>
          </a:xfrm>
        </p:spPr>
        <p:txBody>
          <a:bodyPr/>
          <a:lstStyle/>
          <a:p>
            <a:r>
              <a:rPr lang="ru-RU" dirty="0" smtClean="0"/>
              <a:t>«Калейдоскоп здоровья»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AF1E4-56E5-40D1-BBF3-E9467213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CB3BA1F-61EC-43EA-B954-8D7BA548F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9805" y="2396358"/>
            <a:ext cx="2657359" cy="326687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Цель:</a:t>
            </a:r>
            <a:r>
              <a:rPr lang="en-US" sz="2400" dirty="0" smtClean="0"/>
              <a:t>​​</a:t>
            </a:r>
            <a:endParaRPr lang="en-US" sz="2400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729BB73-6CD7-44AA-A8FE-669B7271B5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59805" y="2756830"/>
            <a:ext cx="4271363" cy="2384195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 smtClean="0"/>
              <a:t>Создание благоприятной среды для приобщения граждан старшего поколения и инвалидов к системе спортивных и досуговых мероприятий</a:t>
            </a:r>
            <a:endParaRPr lang="en-US" sz="2400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A070758-9539-49E3-9A13-06037269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2985" y="4478209"/>
            <a:ext cx="1884559" cy="243344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ru-RU" noProof="0" dirty="0" smtClean="0">
                <a:solidFill>
                  <a:schemeClr val="bg1"/>
                </a:solidFill>
              </a:rPr>
              <a:t>…..</a:t>
            </a:r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501214" y="1781760"/>
            <a:ext cx="2815764" cy="6598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Целевая 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аудитория: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67" y="869795"/>
            <a:ext cx="5980952" cy="4849440"/>
          </a:xfrm>
          <a:effectLst>
            <a:glow rad="482600">
              <a:schemeClr val="accent1">
                <a:alpha val="40000"/>
              </a:schemeClr>
            </a:glow>
            <a:softEdge rad="139700"/>
          </a:effectLst>
        </p:spPr>
      </p:pic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>
          <a:xfrm>
            <a:off x="1382751" y="2898649"/>
            <a:ext cx="3298977" cy="2820586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47500" lnSpcReduction="20000"/>
          </a:bodyPr>
          <a:lstStyle/>
          <a:p>
            <a:pPr algn="ctr"/>
            <a:endParaRPr lang="ru-RU" sz="2600" dirty="0" smtClean="0"/>
          </a:p>
          <a:p>
            <a:r>
              <a:rPr lang="ru-RU" sz="4000" b="1" dirty="0" smtClean="0"/>
              <a:t>Граждане, достигшие пенсионного возраста, а также инвалиды, сохранившие способность к самообслуживанию или частично утратившие ее и желающие продлить образ жизни, при условии их добровольного согласия  </a:t>
            </a:r>
            <a:endParaRPr lang="ru-RU" sz="4000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1200" dirty="0" smtClean="0"/>
              <a:t>«Калейдоскоп здоровья»</a:t>
            </a:r>
            <a:endParaRPr lang="en-US" sz="12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136" y="1277748"/>
            <a:ext cx="2518285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noProof="0" dirty="0" smtClean="0"/>
              <a:t>Ежедневные тренировки:</a:t>
            </a:r>
            <a:endParaRPr lang="en-US" noProof="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0" b="2501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27F41A1-E0EA-41B4-89AC-89D0C6C9DF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76690" y="853568"/>
            <a:ext cx="7515222" cy="1720244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ru-RU" sz="1800" dirty="0" smtClean="0"/>
              <a:t>Проведение ежедневных тренировок по оздоровительной гимнастике проходят на </a:t>
            </a:r>
            <a:r>
              <a:rPr lang="ru-RU" sz="1800" dirty="0"/>
              <a:t>основе оздоровительных систем </a:t>
            </a:r>
            <a:r>
              <a:rPr lang="ru-RU" sz="1800" dirty="0" err="1"/>
              <a:t>Цыгун</a:t>
            </a:r>
            <a:r>
              <a:rPr lang="ru-RU" sz="1800" dirty="0"/>
              <a:t> и Жим Лам </a:t>
            </a:r>
            <a:r>
              <a:rPr lang="ru-RU" sz="1800" dirty="0" smtClean="0"/>
              <a:t>адаптированных </a:t>
            </a:r>
            <a:r>
              <a:rPr lang="ru-RU" sz="1800" dirty="0"/>
              <a:t>для старшей возрастной </a:t>
            </a:r>
            <a:r>
              <a:rPr lang="ru-RU" sz="1800" dirty="0" smtClean="0"/>
              <a:t>группы и </a:t>
            </a:r>
            <a:r>
              <a:rPr lang="ru-RU" sz="1800" dirty="0" smtClean="0"/>
              <a:t>инвалидов сохранивших способность к самообслуживанию</a:t>
            </a:r>
            <a:endParaRPr lang="en-US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45719" cy="365125"/>
          </a:xfrm>
        </p:spPr>
        <p:txBody>
          <a:bodyPr/>
          <a:lstStyle/>
          <a:p>
            <a:r>
              <a:rPr lang="ru-RU" dirty="0"/>
              <a:t>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CFDDC-0123-4F38-A130-41DA1479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63705"/>
            <a:ext cx="4114800" cy="45954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«Калейдоскоп здоровья»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7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6" b="9256"/>
          <a:stretch>
            <a:fillRect/>
          </a:stretch>
        </p:blipFill>
        <p:spPr>
          <a:effectLst>
            <a:softEdge rad="50800"/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A525C-AEDE-43EA-858A-37E4183E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3317" y="6356350"/>
            <a:ext cx="2968083" cy="365125"/>
          </a:xfrm>
        </p:spPr>
        <p:txBody>
          <a:bodyPr/>
          <a:lstStyle/>
          <a:p>
            <a:r>
              <a:rPr lang="ru-RU" dirty="0" smtClean="0"/>
              <a:t>.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7298" y="3331885"/>
            <a:ext cx="5257799" cy="1228964"/>
          </a:xfrm>
          <a:effectLst>
            <a:outerShdw blurRad="63500" dist="50800" dir="5400000" algn="ctr" rotWithShape="0">
              <a:srgbClr val="000000">
                <a:alpha val="43137"/>
              </a:srgbClr>
            </a:outerShdw>
          </a:effectLst>
        </p:spPr>
        <p:txBody>
          <a:bodyPr>
            <a:normAutofit fontScale="92500"/>
          </a:bodyPr>
          <a:lstStyle/>
          <a:p>
            <a:pPr lvl="0" algn="ctr"/>
            <a:r>
              <a:rPr lang="ru-RU" sz="2400" dirty="0"/>
              <a:t/>
            </a:r>
            <a:br>
              <a:rPr lang="ru-RU" sz="2400" dirty="0"/>
            </a:br>
            <a:r>
              <a:rPr lang="ru-RU" sz="3200" dirty="0" smtClean="0"/>
              <a:t>проводится </a:t>
            </a:r>
            <a:r>
              <a:rPr lang="ru-RU" sz="3200" dirty="0"/>
              <a:t>ряд мероприятий:</a:t>
            </a:r>
            <a:endParaRPr lang="en-US" sz="3200" dirty="0"/>
          </a:p>
          <a:p>
            <a:pPr algn="ctr"/>
            <a:endParaRPr lang="en-ZA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2CEE3-4E08-4106-AC43-0E32E79C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«Калейдоскоп здоровья»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724911"/>
            <a:ext cx="5412742" cy="606974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ru-RU" sz="3200" noProof="0" dirty="0" smtClean="0"/>
              <a:t>В рамках проекта</a:t>
            </a:r>
            <a:endParaRPr lang="en-US" sz="3200" noProof="0" dirty="0"/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79" y="1962548"/>
            <a:ext cx="5813056" cy="435570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747504" y="6110868"/>
            <a:ext cx="1600200" cy="137532"/>
          </a:xfrm>
        </p:spPr>
        <p:txBody>
          <a:bodyPr/>
          <a:lstStyle/>
          <a:p>
            <a:r>
              <a:rPr lang="ru-RU" dirty="0" smtClean="0"/>
              <a:t>«Калейдоскоп здоровья»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8" y="1982657"/>
            <a:ext cx="5381040" cy="431596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450592" y="727301"/>
            <a:ext cx="7626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68780" y="564824"/>
            <a:ext cx="8878824" cy="5916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381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Ежедневные </a:t>
            </a:r>
            <a:r>
              <a:rPr lang="ru-RU" b="1" i="1" dirty="0">
                <a:solidFill>
                  <a:schemeClr val="tx1"/>
                </a:solidFill>
              </a:rPr>
              <a:t>групповые занятия по оздоровительной гимнастике</a:t>
            </a:r>
            <a:endParaRPr lang="ru-RU" i="1" dirty="0">
              <a:solidFill>
                <a:schemeClr val="tx1"/>
              </a:solidFill>
            </a:endParaRPr>
          </a:p>
          <a:p>
            <a:pPr algn="ctr"/>
            <a:endParaRPr lang="ru-RU" i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38554" y="1408427"/>
            <a:ext cx="2775204" cy="49758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381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 smtClean="0">
              <a:solidFill>
                <a:schemeClr val="tx1"/>
              </a:solidFill>
            </a:endParaRPr>
          </a:p>
          <a:p>
            <a:pPr algn="ctr"/>
            <a:r>
              <a:rPr lang="ru-RU" i="1" dirty="0" smtClean="0">
                <a:solidFill>
                  <a:schemeClr val="tx1"/>
                </a:solidFill>
              </a:rPr>
              <a:t>На </a:t>
            </a:r>
            <a:r>
              <a:rPr lang="ru-RU" i="1" dirty="0">
                <a:solidFill>
                  <a:schemeClr val="tx1"/>
                </a:solidFill>
              </a:rPr>
              <a:t>берегу Азовского моря</a:t>
            </a:r>
          </a:p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58584" y="1408427"/>
            <a:ext cx="2788920" cy="5541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381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В спортивном зале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71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1404CCDC-501B-496D-9029-79E903535B5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​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5BA509-DAAD-4388-BA81-0E36F410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6A85B3-E03B-45D8-B73E-4D8A1C3D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«Калейдоскоп здоровья»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0A4C6-E394-4175-B209-3CE54B72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4495366-EE59-449D-B7FC-B98DC2FE6C1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 flipH="1">
            <a:off x="724826" y="434898"/>
            <a:ext cx="8274207" cy="12043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Прогулки и пикники в любимом городе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9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Другая 1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Props1.xml><?xml version="1.0" encoding="utf-8"?>
<ds:datastoreItem xmlns:ds="http://schemas.openxmlformats.org/officeDocument/2006/customXml" ds:itemID="{AA1E85FA-9787-4E21-8ECA-273F76C05A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BA40F7-EAAA-4895-BCBA-B630FB9352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D30B0D-BC3E-46B4-AB0B-7D3A143E29E6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http://purl.org/dc/terms/"/>
    <ds:schemaRef ds:uri="230e9df3-be65-4c73-a93b-d1236ebd677e"/>
    <ds:schemaRef ds:uri="16c05727-aa75-4e4a-9b5f-8a80a1165891"/>
    <ds:schemaRef ds:uri="71af3243-3dd4-4a8d-8c0d-dd76da1f02a5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494</Words>
  <Application>Microsoft Office PowerPoint</Application>
  <PresentationFormat>Широкоэкранный</PresentationFormat>
  <Paragraphs>110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Garamond</vt:lpstr>
      <vt:lpstr>Univers Light</vt:lpstr>
      <vt:lpstr>Univers LT Std 45 Light</vt:lpstr>
      <vt:lpstr>Натуральные материалы</vt:lpstr>
      <vt:lpstr>«Калейдоскоп здоровья»</vt:lpstr>
      <vt:lpstr>Комплекс мероприятий создан</vt:lpstr>
      <vt:lpstr>Основные задачи  проекта:</vt:lpstr>
      <vt:lpstr>…..</vt:lpstr>
      <vt:lpstr>Целевая  аудитория:</vt:lpstr>
      <vt:lpstr>Ежедневные тренировки:</vt:lpstr>
      <vt:lpstr>В рамках проекта</vt:lpstr>
      <vt:lpstr>Презентация PowerPoint</vt:lpstr>
      <vt:lpstr>​ </vt:lpstr>
      <vt:lpstr>.</vt:lpstr>
      <vt:lpstr>.</vt:lpstr>
      <vt:lpstr>.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2021-08-12T03:43:28Z</dcterms:created>
  <dcterms:modified xsi:type="dcterms:W3CDTF">2023-11-09T11:49:20Z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