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1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 /><Relationship Id="rId16" Type="http://schemas.openxmlformats.org/officeDocument/2006/relationships/tableStyles" Target="tableStyles.xml" /><Relationship Id="rId17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90C0431-2448-4DC3-AF70-2785FBE2C445}" type="datetimeFigureOut">
              <a:rPr lang="ru-RU"/>
              <a:t/>
            </a:fld>
            <a:endParaRPr lang="ru-RU"/>
          </a:p>
        </p:txBody>
      </p:sp>
      <p:sp>
        <p:nvSpPr>
          <p:cNvPr id="4" name="Образ слайда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4341FE-AE5C-47F1-8FD8-47C4A673A802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3" Type="http://schemas.openxmlformats.org/officeDocument/2006/relationships/hyperlink" Target="https://presentation-creation.ru/powerpoint-templates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1200"/>
              <a:t>Оригинальные шаблоны для презентаций: </a:t>
            </a:r>
            <a:r>
              <a:rPr lang="ru-RU" sz="1200" u="sng">
                <a:hlinkClick r:id="rId3" tooltip="https://presentation-creation.ru/powerpoint-templates.html"/>
              </a:rPr>
              <a:t>https://presentation-creation.ru/powerpoint-templates.html</a:t>
            </a:r>
            <a:r>
              <a:rPr lang="en-US" sz="1200"/>
              <a:t> </a:t>
            </a:r>
            <a:endParaRPr lang="ru-RU" sz="1200"/>
          </a:p>
          <a:p>
            <a:pPr>
              <a:defRPr/>
            </a:pPr>
            <a:r>
              <a:rPr lang="ru-RU" sz="1200"/>
              <a:t>Бесплатно и без регистрации.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74341FE-AE5C-47F1-8FD8-47C4A673A802}" type="slidenum">
              <a:rPr lang="ru-RU"/>
              <a:t/>
            </a:fld>
            <a:endParaRPr lang="ru-RU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Титульный слайд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827584" y="2420888"/>
            <a:ext cx="6480720" cy="1080120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r>
              <a:rPr lang="en-US"/>
              <a:t> </a:t>
            </a:r>
            <a:r>
              <a:rPr lang="ru-RU"/>
              <a:t>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5E48A96-E1BB-4C8F-80B2-32A47A48A9D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44A1F6A-164B-43BA-A19E-4AE6BB502A2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5E48A96-E1BB-4C8F-80B2-32A47A48A9D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544A1F6A-164B-43BA-A19E-4AE6BB502A2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5E48A96-E1BB-4C8F-80B2-32A47A48A9D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544A1F6A-164B-43BA-A19E-4AE6BB502A2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3998250" y="279001"/>
            <a:ext cx="4927500" cy="99387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 bwMode="auto">
          <a:xfrm>
            <a:off x="3998119" y="1538289"/>
            <a:ext cx="4927997" cy="4321175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1"/>
          </p:nvPr>
        </p:nvSpPr>
        <p:spPr bwMode="auto">
          <a:xfrm>
            <a:off x="184548" y="234000"/>
            <a:ext cx="1687115" cy="260966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Рисунок 8"/>
          <p:cNvSpPr>
            <a:spLocks noGrp="1"/>
          </p:cNvSpPr>
          <p:nvPr>
            <p:ph type="pic" sz="quarter" idx="13"/>
          </p:nvPr>
        </p:nvSpPr>
        <p:spPr bwMode="auto">
          <a:xfrm>
            <a:off x="189586" y="3113662"/>
            <a:ext cx="1687115" cy="328466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Рисунок 8"/>
          <p:cNvSpPr>
            <a:spLocks noGrp="1"/>
          </p:cNvSpPr>
          <p:nvPr>
            <p:ph type="pic" sz="quarter" idx="14"/>
          </p:nvPr>
        </p:nvSpPr>
        <p:spPr bwMode="auto">
          <a:xfrm>
            <a:off x="2093852" y="549000"/>
            <a:ext cx="1687115" cy="328466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Рисунок 8"/>
          <p:cNvSpPr>
            <a:spLocks noGrp="1"/>
          </p:cNvSpPr>
          <p:nvPr>
            <p:ph type="pic" sz="quarter" idx="15"/>
          </p:nvPr>
        </p:nvSpPr>
        <p:spPr bwMode="auto">
          <a:xfrm>
            <a:off x="2093852" y="4095550"/>
            <a:ext cx="1687115" cy="260966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6" name="Полилиния: фигура 5"/>
          <p:cNvSpPr/>
          <p:nvPr userDrawn="1"/>
        </p:nvSpPr>
        <p:spPr bwMode="auto">
          <a:xfrm>
            <a:off x="0" y="6534000"/>
            <a:ext cx="2547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 fill="norm" stroke="1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35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 bwMode="auto">
          <a:xfrm>
            <a:off x="628650" y="2168525"/>
            <a:ext cx="7886700" cy="4095750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4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 bwMode="auto">
          <a:xfrm>
            <a:off x="422910" y="428044"/>
            <a:ext cx="8366760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3A83A43-64E5-4616-89E6-626296516E98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EEB69BD-07F3-416C-B560-DF49FE6E3236}" type="slidenum">
              <a:rPr lang="ru-RU"/>
              <a:t/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628650" y="2301875"/>
            <a:ext cx="3671347" cy="156845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Текст 14"/>
          <p:cNvSpPr>
            <a:spLocks noGrp="1"/>
          </p:cNvSpPr>
          <p:nvPr>
            <p:ph type="body" sz="quarter" idx="19"/>
          </p:nvPr>
        </p:nvSpPr>
        <p:spPr bwMode="auto">
          <a:xfrm>
            <a:off x="4844005" y="4428024"/>
            <a:ext cx="3659915" cy="135572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14"/>
          <p:cNvSpPr>
            <a:spLocks noGrp="1"/>
          </p:cNvSpPr>
          <p:nvPr>
            <p:ph type="body" sz="quarter" idx="20"/>
          </p:nvPr>
        </p:nvSpPr>
        <p:spPr bwMode="auto">
          <a:xfrm>
            <a:off x="640081" y="4428023"/>
            <a:ext cx="3659916" cy="135572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21"/>
          </p:nvPr>
        </p:nvSpPr>
        <p:spPr bwMode="auto">
          <a:xfrm>
            <a:off x="4844005" y="2320617"/>
            <a:ext cx="3705635" cy="156845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объект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5E48A96-E1BB-4C8F-80B2-32A47A48A9D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44A1F6A-164B-43BA-A19E-4AE6BB502A21}" type="slidenum">
              <a:rPr lang="ru-RU"/>
              <a:t/>
            </a:fld>
            <a:endParaRPr lang="ru-RU"/>
          </a:p>
        </p:txBody>
      </p:sp>
      <p:sp>
        <p:nvSpPr>
          <p:cNvPr id="12" name="Номер слайда 5"/>
          <p:cNvSpPr txBox="1"/>
          <p:nvPr userDrawn="1"/>
        </p:nvSpPr>
        <p:spPr bwMode="auto"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179512" y="191549"/>
            <a:ext cx="885698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 bwMode="auto">
          <a:xfrm>
            <a:off x="1259632" y="1556792"/>
            <a:ext cx="7128792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5E48A96-E1BB-4C8F-80B2-32A47A48A9D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44A1F6A-164B-43BA-A19E-4AE6BB502A2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A5E48A96-E1BB-4C8F-80B2-32A47A48A9D5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544A1F6A-164B-43BA-A19E-4AE6BB502A2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251520" y="2556593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5E48A96-E1BB-4C8F-80B2-32A47A48A9D5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544A1F6A-164B-43BA-A19E-4AE6BB502A2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5E48A96-E1BB-4C8F-80B2-32A47A48A9D5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544A1F6A-164B-43BA-A19E-4AE6BB502A2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5E48A96-E1BB-4C8F-80B2-32A47A48A9D5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544A1F6A-164B-43BA-A19E-4AE6BB502A2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5E48A96-E1BB-4C8F-80B2-32A47A48A9D5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544A1F6A-164B-43BA-A19E-4AE6BB502A2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5E48A96-E1BB-4C8F-80B2-32A47A48A9D5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544A1F6A-164B-43BA-A19E-4AE6BB502A2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g"/><Relationship Id="rId17" Type="http://schemas.openxmlformats.org/officeDocument/2006/relationships/hyperlink" Target="https://presentation-creation.ru/" TargetMode="External"/><Relationship Id="rId18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6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512" y="191549"/>
            <a:ext cx="885698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043608" y="1556792"/>
            <a:ext cx="7128792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5E48A96-E1BB-4C8F-80B2-32A47A48A9D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44A1F6A-164B-43BA-A19E-4AE6BB502A21}" type="slidenum">
              <a:rPr lang="ru-RU"/>
              <a:t/>
            </a:fld>
            <a:endParaRPr lang="ru-RU"/>
          </a:p>
        </p:txBody>
      </p:sp>
      <p:pic>
        <p:nvPicPr>
          <p:cNvPr id="7" name="Рисунок 6">
            <a:hlinkClick r:id="rId17"/>
          </p:cNvPr>
          <p:cNvPicPr>
            <a:picLocks noChangeAspect="1"/>
          </p:cNvPicPr>
          <p:nvPr userDrawn="1"/>
        </p:nvPicPr>
        <p:blipFill>
          <a:blip r:embed="rId18"/>
          <a:stretch/>
        </p:blipFill>
        <p:spPr bwMode="auto">
          <a:xfrm>
            <a:off x="-1620688" y="45855"/>
            <a:ext cx="757762" cy="7577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>
        <a:spcBef>
          <a:spcPts val="0"/>
        </a:spcBef>
        <a:buNone/>
        <a:defRPr sz="4400">
          <a:solidFill>
            <a:schemeClr val="accent4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list-org.com/search?type=name&amp;val=%D0%93%D0%9E%D0%A1%D0%A3%D0%94%D0%90%D0%A0%D0%A1%D0%A2%D0%92%D0%95%D0%9D%D0%9D%D0%9E%D0%95%20%D0%91%D0%AE%D0%94%D0%96%D0%95%D0%A2%D0%9D%D0%9E%D0%95%20%D0%A3%D0%A7%D0%A0%D0%95%D0%96%D0%94%D0%95%D0%9D%D0%98%D0%95%20%D0%AF%D0%9C%D0%90%D0%9B%D0%9E-%D0%9D%D0%95%D0%9D%D0%95%D0%A6%D0%9A%D0%9E%D0%93%D0%9E%20%D0%90%D0%92%D0%A2%D0%9E%D0%9D%D0%9E%D0%9C%D0%9D%D0%9E%D0%93%D0%9E%20%D0%9E%D0%9A%D0%A0%D0%A3%D0%93%D0%90%20%20%D0%A5%D0%90%D0%A0%D0%9F%D0%A1%D0%9A%D0%98%D0%99%20%D0%94%D0%9E%D0%9C-%D0%98%D0%9D%D0%A2%D0%95%D0%A0%D0%9D%D0%90%D0%A2%20%D0%94%D0%9B%D0%AF%20%D0%9F%D0%A0%D0%95%D0%A1%D0%A2%D0%90%D0%A0%D0%95%D0%9B%D0%AB%D0%A5%20%D0%98%20%D0%98%D0%9D%D0%92%D0%90%D0%9B%D0%98%D0%94%D0%9E%D0%92%20%20%D0%9C%D0%AF%D0%94%D0%98%D0%9A%D0%9E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png"/><Relationship Id="rId6" Type="http://schemas.openxmlformats.org/officeDocument/2006/relationships/image" Target="../media/image18.jpg"/><Relationship Id="rId7" Type="http://schemas.openxmlformats.org/officeDocument/2006/relationships/hyperlink" Target="https://www.list-org.com/search?type=name&amp;val=%D0%93%D0%9E%D0%A1%D0%A3%D0%94%D0%90%D0%A0%D0%A1%D0%A2%D0%92%D0%95%D0%9D%D0%9D%D0%9E%D0%95%20%D0%91%D0%AE%D0%94%D0%96%D0%95%D0%A2%D0%9D%D0%9E%D0%95%20%D0%A3%D0%A7%D0%A0%D0%95%D0%96%D0%94%D0%95%D0%9D%D0%98%D0%95%20%D0%AF%D0%9C%D0%90%D0%9B%D0%9E-%D0%9D%D0%95%D0%9D%D0%95%D0%A6%D0%9A%D0%9E%D0%93%D0%9E%20%D0%90%D0%92%D0%A2%D0%9E%D0%9D%D0%9E%D0%9C%D0%9D%D0%9E%D0%93%D0%9E%20%D0%9E%D0%9A%D0%A0%D0%A3%D0%93%D0%90%20%20%D0%A5%D0%90%D0%A0%D0%9F%D0%A1%D0%9A%D0%98%D0%99%20%D0%94%D0%9E%D0%9C-%D0%98%D0%9D%D0%A2%D0%95%D0%A0%D0%9D%D0%90%D0%A2%20%D0%94%D0%9B%D0%AF%20%D0%9F%D0%A0%D0%95%D0%A1%D0%A2%D0%90%D0%A0%D0%95%D0%9B%D0%AB%D0%A5%20%D0%98%20%D0%98%D0%9D%D0%92%D0%90%D0%9B%D0%98%D0%94%D0%9E%D0%92%20%20%D0%9C%D0%AF%D0%94%D0%98%D0%9A%D0%9E" TargetMode="Externa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-8197" y="2123817"/>
            <a:ext cx="9144000" cy="124854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800" b="1"/>
              <a:t>«Клубы по интересам»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 flipH="0" flipV="0">
            <a:off x="2411759" y="293076"/>
            <a:ext cx="4824535" cy="11804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sz="1600" u="sng">
                <a:solidFill>
                  <a:schemeClr val="tx1"/>
                </a:solidFill>
                <a:highlight>
                  <a:srgbClr val="FFFFFF"/>
                </a:highlight>
                <a:hlinkClick r:id="rId3" tooltip="поиск всех организаций с именем ГОСУДАРСТВЕННОЕ БЮДЖЕТНОЕ УЧРЕЖДЕНИЕ ЯМАЛО-НЕНЕЦКОГО АВТОНОМНОГО ОКРУГА &quot;ХАРПСКИЙ ДОМ-ИНТЕРНАТ ДЛЯ ПРЕСТАРЕЛЫХ И ИНВАЛИДОВ &quot;МЯДИКО&quot;"/>
              </a:rPr>
              <a:t>ГОСУДАРСТВЕННОЕ БЮДЖЕТНОЕ УЧРЕЖДЕНИЕ ЯМАЛО-НЕНЕЦКОГО АВТОНОМНОГО ОКРУГА "ХАРПСКИЙ ДОМ-ИНТЕРНАТ ДЛЯ ПРЕСТАРЕЛЫХ И ИНВАЛИДОВ "МЯДИКО"</a:t>
            </a:r>
            <a:endParaRPr sz="160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 flipH="0" flipV="0">
            <a:off x="1547662" y="3655540"/>
            <a:ext cx="6275530" cy="91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/>
              <a:t>«Социально -  психологическая адаптация лиц с ОВЗ в условиях дома-интерната для престарелых и инвалидов, через создание разнообразных клубов по интересам»</a:t>
            </a:r>
            <a:endParaRPr/>
          </a:p>
        </p:txBody>
      </p:sp>
      <p:pic>
        <p:nvPicPr>
          <p:cNvPr id="112630466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00337" y="0"/>
            <a:ext cx="1890810" cy="1892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-540568" y="332656"/>
            <a:ext cx="9181974" cy="5525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368714" y="1761759"/>
            <a:ext cx="4617824" cy="45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0" i="0" u="none" strike="noStrike" cap="none" spc="0">
                <a:solidFill>
                  <a:schemeClr val="tx1"/>
                </a:solidFill>
                <a:latin typeface="Calibri"/>
                <a:cs typeface="Calibri"/>
              </a:rPr>
              <a:t>https://miadiko.yanao.ru/</a:t>
            </a:r>
            <a:endParaRPr lang="ru-RU" sz="240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7584" y="1700808"/>
            <a:ext cx="522618" cy="522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9784" y="2297494"/>
            <a:ext cx="577730" cy="57773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 flipH="0" flipV="0">
            <a:off x="1368713" y="2355525"/>
            <a:ext cx="4193249" cy="45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Calibri"/>
                <a:cs typeface="Calibri"/>
              </a:rPr>
              <a:t>https://t.me/s/miadiko</a:t>
            </a:r>
            <a:endParaRPr lang="ru-RU" sz="240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71529" y="3007325"/>
            <a:ext cx="634728" cy="59195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 flipH="0" flipV="0">
            <a:off x="1386618" y="2586357"/>
            <a:ext cx="7870482" cy="1097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  <a:p>
            <a:pPr>
              <a:defRPr/>
            </a:pPr>
            <a:r>
              <a:rPr sz="2400" b="0" i="0" u="none">
                <a:solidFill>
                  <a:schemeClr val="tx1"/>
                </a:solidFill>
                <a:latin typeface="Calibri"/>
                <a:ea typeface="Arial"/>
                <a:cs typeface="Calibri"/>
              </a:rPr>
              <a:t>629420</a:t>
            </a:r>
            <a:r>
              <a:rPr sz="2400" b="0" i="0" u="none">
                <a:solidFill>
                  <a:schemeClr val="tx1"/>
                </a:solidFill>
                <a:latin typeface="Calibri"/>
                <a:ea typeface="Arial"/>
                <a:cs typeface="Calibri"/>
              </a:rPr>
              <a:t>,</a:t>
            </a:r>
            <a:r>
              <a:rPr sz="2400" b="0" i="0" u="none">
                <a:solidFill>
                  <a:schemeClr val="tx1"/>
                </a:solidFill>
                <a:latin typeface="Calibri"/>
                <a:ea typeface="Arial"/>
                <a:cs typeface="Calibri"/>
              </a:rPr>
              <a:t> </a:t>
            </a:r>
            <a:r>
              <a:rPr sz="2400" b="0" i="0" u="none">
                <a:solidFill>
                  <a:schemeClr val="tx1"/>
                </a:solidFill>
                <a:latin typeface="Calibri"/>
                <a:ea typeface="Arial"/>
                <a:cs typeface="Calibri"/>
              </a:rPr>
              <a:t>Ямало-Ненецкий автономный округ</a:t>
            </a:r>
            <a:r>
              <a:rPr sz="2400" b="0" i="0" u="none">
                <a:solidFill>
                  <a:schemeClr val="tx1"/>
                </a:solidFill>
                <a:latin typeface="Calibri"/>
                <a:ea typeface="Arial"/>
                <a:cs typeface="Calibri"/>
              </a:rPr>
              <a:t>,</a:t>
            </a:r>
            <a:r>
              <a:rPr sz="2400" b="0" i="0" u="none">
                <a:solidFill>
                  <a:schemeClr val="tx1"/>
                </a:solidFill>
                <a:latin typeface="Calibri"/>
                <a:ea typeface="Arial"/>
                <a:cs typeface="Calibri"/>
              </a:rPr>
              <a:t> </a:t>
            </a:r>
            <a:r>
              <a:rPr sz="2400" b="0" i="0" u="none">
                <a:solidFill>
                  <a:schemeClr val="tx1"/>
                </a:solidFill>
                <a:latin typeface="Calibri"/>
                <a:ea typeface="Arial"/>
                <a:cs typeface="Calibri"/>
              </a:rPr>
              <a:t>г.Лабытнанги,пгт Харп</a:t>
            </a:r>
            <a:r>
              <a:rPr sz="2400" b="0" i="0" u="none">
                <a:solidFill>
                  <a:schemeClr val="tx1"/>
                </a:solidFill>
                <a:latin typeface="Calibri"/>
                <a:ea typeface="Arial"/>
                <a:cs typeface="Calibri"/>
              </a:rPr>
              <a:t>,</a:t>
            </a:r>
            <a:r>
              <a:rPr sz="2400" b="0" i="0" u="none">
                <a:solidFill>
                  <a:schemeClr val="tx1"/>
                </a:solidFill>
                <a:latin typeface="Calibri"/>
                <a:ea typeface="Arial"/>
                <a:cs typeface="Calibri"/>
              </a:rPr>
              <a:t> </a:t>
            </a:r>
            <a:r>
              <a:rPr sz="2400" b="0" i="0" u="none">
                <a:solidFill>
                  <a:schemeClr val="tx1"/>
                </a:solidFill>
                <a:latin typeface="Calibri"/>
                <a:ea typeface="Arial"/>
                <a:cs typeface="Calibri"/>
              </a:rPr>
              <a:t>Северный кв-л, д. 4, 9</a:t>
            </a:r>
            <a:endParaRPr sz="2400" b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 flipH="0" flipV="0">
            <a:off x="1420164" y="2875223"/>
            <a:ext cx="6175696" cy="45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biLevel thresh="75000"/>
          </a:blip>
          <a:stretch/>
        </p:blipFill>
        <p:spPr bwMode="auto">
          <a:xfrm flipH="0" flipV="0">
            <a:off x="836873" y="3710431"/>
            <a:ext cx="513327" cy="5123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/>
        </p:blipFill>
        <p:spPr bwMode="auto">
          <a:xfrm>
            <a:off x="836874" y="4462440"/>
            <a:ext cx="563781" cy="58957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1420164" y="4463105"/>
            <a:ext cx="2287820" cy="45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/>
              <a:t>+7 (34992)72286</a:t>
            </a:r>
            <a:endParaRPr/>
          </a:p>
        </p:txBody>
      </p:sp>
      <p:sp>
        <p:nvSpPr>
          <p:cNvPr id="150528983" name=""/>
          <p:cNvSpPr txBox="1"/>
          <p:nvPr/>
        </p:nvSpPr>
        <p:spPr bwMode="auto">
          <a:xfrm flipH="0" flipV="0">
            <a:off x="393926" y="450506"/>
            <a:ext cx="7501510" cy="7010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 sz="2000" b="0" i="0" u="sng" strike="noStrike" cap="none" spc="0">
                <a:solidFill>
                  <a:srgbClr val="002060"/>
                </a:solidFill>
                <a:latin typeface="Calibri"/>
                <a:ea typeface="Arial"/>
                <a:cs typeface="Arial"/>
                <a:hlinkClick r:id="rId7" tooltip="поиск всех организаций с именем ГОСУДАРСТВЕННОЕ БЮДЖЕТНОЕ УЧРЕЖДЕНИЕ ЯМАЛО-НЕНЕЦКОГО АВТОНОМНОГО ОКРУГА &quot;ХАРПСКИЙ ДОМ-ИНТЕРНАТ ДЛЯ ПРЕСТАРЕЛЫХ И ИНВАЛИДОВ &quot;МЯДИКО&quot;"/>
              </a:rPr>
              <a:t>ГБУ ЯНАО "ХАРПСКИЙ ДОМ-ИНТЕРНАТ ДЛЯ ПРЕСТАРЕЛЫХ И ИНВАЛИДОВ "МЯДИКО"</a:t>
            </a:r>
            <a:endParaRPr sz="2000">
              <a:solidFill>
                <a:srgbClr val="002060"/>
              </a:solidFill>
            </a:endParaRPr>
          </a:p>
        </p:txBody>
      </p:sp>
      <p:sp>
        <p:nvSpPr>
          <p:cNvPr id="1489444106" name=""/>
          <p:cNvSpPr txBox="1"/>
          <p:nvPr/>
        </p:nvSpPr>
        <p:spPr bwMode="auto">
          <a:xfrm flipH="0" flipV="0">
            <a:off x="1494425" y="3809999"/>
            <a:ext cx="3959631" cy="4572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en-US" sz="2400"/>
              <a:t>miadiko@</a:t>
            </a:r>
            <a:r>
              <a:rPr lang="en-US" sz="2400"/>
              <a:t>yanao/ru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</a:rPr>
              <a:t>Цель практики</a:t>
            </a:r>
            <a:r>
              <a:rPr lang="ru-RU" b="1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 bwMode="auto">
          <a:xfrm>
            <a:off x="728117" y="2100263"/>
            <a:ext cx="7759774" cy="2657474"/>
          </a:xfrm>
        </p:spPr>
        <p:txBody>
          <a:bodyPr>
            <a:noAutofit/>
          </a:bodyPr>
          <a:lstStyle/>
          <a:p>
            <a:pPr marL="0" indent="0" algn="ctr">
              <a:buFont typeface="Arial"/>
              <a:buNone/>
              <a:defRPr/>
            </a:pPr>
            <a:r>
              <a:rPr/>
              <a:t> Повышение качества жизни людей старшего поколения и людей с ограниченными возможностями здоровья, содействие их вовлечению в активную интеллектуальную,творческую, общественную жизнь.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3487963" name="Заголовок 1"/>
          <p:cNvSpPr>
            <a:spLocks noGrp="1"/>
          </p:cNvSpPr>
          <p:nvPr>
            <p:ph type="ctrTitle"/>
          </p:nvPr>
        </p:nvSpPr>
        <p:spPr bwMode="auto">
          <a:xfrm>
            <a:off x="737482" y="361428"/>
            <a:ext cx="6480720" cy="1080119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>
            <a:lvl1pPr>
              <a:defRPr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z="4400" b="1" i="0" u="none" strike="noStrike" cap="none" spc="0">
                <a:solidFill>
                  <a:schemeClr val="accent1">
                    <a:lumMod val="50000"/>
                  </a:schemeClr>
                </a:solidFill>
                <a:latin typeface="Calibri"/>
                <a:ea typeface="Arial"/>
                <a:cs typeface="Arial"/>
              </a:rPr>
              <a:t>Задачи практики:</a:t>
            </a:r>
            <a:endParaRPr/>
          </a:p>
        </p:txBody>
      </p:sp>
      <p:sp>
        <p:nvSpPr>
          <p:cNvPr id="446633093" name=""/>
          <p:cNvSpPr txBox="1"/>
          <p:nvPr/>
        </p:nvSpPr>
        <p:spPr bwMode="auto">
          <a:xfrm flipH="0" flipV="0">
            <a:off x="567668" y="1711925"/>
            <a:ext cx="4234943" cy="146307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r">
              <a:defRPr/>
            </a:pPr>
            <a:r>
              <a:rPr lang="ru-RU"/>
              <a:t>Создание клубов по интересам, направленных на решение проблемы одиночества людей старшего поколения и людей с ограниченными возможностями.</a:t>
            </a:r>
            <a:endParaRPr lang="id-ID" sz="1350"/>
          </a:p>
        </p:txBody>
      </p:sp>
      <p:sp>
        <p:nvSpPr>
          <p:cNvPr id="1464847029" name=""/>
          <p:cNvSpPr txBox="1"/>
          <p:nvPr/>
        </p:nvSpPr>
        <p:spPr bwMode="auto">
          <a:xfrm flipH="0" flipV="0">
            <a:off x="4931147" y="1711924"/>
            <a:ext cx="3166885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ru-RU"/>
              <a:t>Проведение психологических тренингов, направленных на позитивное осознание старости.</a:t>
            </a:r>
            <a:endParaRPr lang="id-ID" sz="1350"/>
          </a:p>
        </p:txBody>
      </p:sp>
      <p:sp>
        <p:nvSpPr>
          <p:cNvPr id="554218117" name=""/>
          <p:cNvSpPr txBox="1"/>
          <p:nvPr/>
        </p:nvSpPr>
        <p:spPr bwMode="auto">
          <a:xfrm flipH="0" flipV="0">
            <a:off x="2281024" y="3629797"/>
            <a:ext cx="4582166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/>
              <a:t>Проведение творческих, интеллектуальных, оздоровительных и досуговых мероприятий, создание позитивной коммуникативной среды, атмосферы доверия.</a:t>
            </a:r>
            <a:endParaRPr lang="id-ID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-6764" y="1271215"/>
            <a:ext cx="5664825" cy="5143500"/>
          </a:xfrm>
          <a:custGeom>
            <a:avLst/>
            <a:gdLst>
              <a:gd name="connsiteX0" fmla="*/ 0 w 4050000"/>
              <a:gd name="connsiteY0" fmla="*/ 0 h 6984000"/>
              <a:gd name="connsiteX1" fmla="*/ 4050000 w 4050000"/>
              <a:gd name="connsiteY1" fmla="*/ 0 h 6984000"/>
              <a:gd name="connsiteX2" fmla="*/ 4050000 w 4050000"/>
              <a:gd name="connsiteY2" fmla="*/ 6984000 h 6984000"/>
              <a:gd name="connsiteX3" fmla="*/ 0 w 4050000"/>
              <a:gd name="connsiteY3" fmla="*/ 6984000 h 6984000"/>
              <a:gd name="connsiteX4" fmla="*/ 0 w 4050000"/>
              <a:gd name="connsiteY4" fmla="*/ 0 h 6984000"/>
              <a:gd name="connsiteX0" fmla="*/ 0 w 7379940"/>
              <a:gd name="connsiteY0" fmla="*/ 15240 h 6999240"/>
              <a:gd name="connsiteX1" fmla="*/ 7379940 w 7379940"/>
              <a:gd name="connsiteY1" fmla="*/ 0 h 6999240"/>
              <a:gd name="connsiteX2" fmla="*/ 4050000 w 7379940"/>
              <a:gd name="connsiteY2" fmla="*/ 6999240 h 6999240"/>
              <a:gd name="connsiteX3" fmla="*/ 0 w 7379940"/>
              <a:gd name="connsiteY3" fmla="*/ 6999240 h 6999240"/>
              <a:gd name="connsiteX4" fmla="*/ 0 w 7379940"/>
              <a:gd name="connsiteY4" fmla="*/ 15240 h 6999240"/>
              <a:gd name="connsiteX0" fmla="*/ 0 w 7379940"/>
              <a:gd name="connsiteY0" fmla="*/ 15240 h 6999240"/>
              <a:gd name="connsiteX1" fmla="*/ 7379940 w 7379940"/>
              <a:gd name="connsiteY1" fmla="*/ 0 h 6999240"/>
              <a:gd name="connsiteX2" fmla="*/ 4598640 w 7379940"/>
              <a:gd name="connsiteY2" fmla="*/ 6999240 h 6999240"/>
              <a:gd name="connsiteX3" fmla="*/ 0 w 7379940"/>
              <a:gd name="connsiteY3" fmla="*/ 6999240 h 6999240"/>
              <a:gd name="connsiteX4" fmla="*/ 0 w 7379940"/>
              <a:gd name="connsiteY4" fmla="*/ 15240 h 6999240"/>
              <a:gd name="connsiteX0" fmla="*/ 0 w 7509480"/>
              <a:gd name="connsiteY0" fmla="*/ 38100 h 7022100"/>
              <a:gd name="connsiteX1" fmla="*/ 7509480 w 7509480"/>
              <a:gd name="connsiteY1" fmla="*/ 0 h 7022100"/>
              <a:gd name="connsiteX2" fmla="*/ 4598640 w 7509480"/>
              <a:gd name="connsiteY2" fmla="*/ 7022100 h 7022100"/>
              <a:gd name="connsiteX3" fmla="*/ 0 w 7509480"/>
              <a:gd name="connsiteY3" fmla="*/ 7022100 h 7022100"/>
              <a:gd name="connsiteX4" fmla="*/ 0 w 7509480"/>
              <a:gd name="connsiteY4" fmla="*/ 38100 h 7022100"/>
              <a:gd name="connsiteX0" fmla="*/ 0 w 7532340"/>
              <a:gd name="connsiteY0" fmla="*/ 0 h 6984000"/>
              <a:gd name="connsiteX1" fmla="*/ 7532340 w 7532340"/>
              <a:gd name="connsiteY1" fmla="*/ 7620 h 6984000"/>
              <a:gd name="connsiteX2" fmla="*/ 4598640 w 7532340"/>
              <a:gd name="connsiteY2" fmla="*/ 6984000 h 6984000"/>
              <a:gd name="connsiteX3" fmla="*/ 0 w 7532340"/>
              <a:gd name="connsiteY3" fmla="*/ 6984000 h 6984000"/>
              <a:gd name="connsiteX4" fmla="*/ 0 w 7532340"/>
              <a:gd name="connsiteY4" fmla="*/ 0 h 6984000"/>
              <a:gd name="connsiteX0" fmla="*/ 0 w 7532340"/>
              <a:gd name="connsiteY0" fmla="*/ 0 h 6984000"/>
              <a:gd name="connsiteX1" fmla="*/ 7532340 w 7532340"/>
              <a:gd name="connsiteY1" fmla="*/ 2770 h 6984000"/>
              <a:gd name="connsiteX2" fmla="*/ 4598640 w 7532340"/>
              <a:gd name="connsiteY2" fmla="*/ 6984000 h 6984000"/>
              <a:gd name="connsiteX3" fmla="*/ 0 w 7532340"/>
              <a:gd name="connsiteY3" fmla="*/ 6984000 h 6984000"/>
              <a:gd name="connsiteX4" fmla="*/ 0 w 7532340"/>
              <a:gd name="connsiteY4" fmla="*/ 0 h 69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2340" h="6984000" fill="norm" stroke="1" extrusionOk="0">
                <a:moveTo>
                  <a:pt x="0" y="0"/>
                </a:moveTo>
                <a:lnTo>
                  <a:pt x="7532340" y="2770"/>
                </a:lnTo>
                <a:lnTo>
                  <a:pt x="4598640" y="6984000"/>
                </a:lnTo>
                <a:lnTo>
                  <a:pt x="0" y="698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7" name="TextBox 6"/>
          <p:cNvSpPr txBox="1"/>
          <p:nvPr/>
        </p:nvSpPr>
        <p:spPr bwMode="auto">
          <a:xfrm>
            <a:off x="5892163" y="2335743"/>
            <a:ext cx="3264124" cy="36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b="1"/>
              <a:t>люди пожилого возраста</a:t>
            </a:r>
            <a:endParaRPr b="1"/>
          </a:p>
        </p:txBody>
      </p:sp>
      <p:sp>
        <p:nvSpPr>
          <p:cNvPr id="11" name="TextBox 10"/>
          <p:cNvSpPr txBox="1"/>
          <p:nvPr/>
        </p:nvSpPr>
        <p:spPr bwMode="auto">
          <a:xfrm>
            <a:off x="5378393" y="3842964"/>
            <a:ext cx="3766036" cy="36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b="1"/>
          </a:p>
        </p:txBody>
      </p:sp>
      <p:sp>
        <p:nvSpPr>
          <p:cNvPr id="15" name="TextBox 14"/>
          <p:cNvSpPr txBox="1"/>
          <p:nvPr/>
        </p:nvSpPr>
        <p:spPr bwMode="auto">
          <a:xfrm flipH="0" flipV="0">
            <a:off x="5892162" y="3690546"/>
            <a:ext cx="2969503" cy="33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/>
              <a:t>люди с ОВЗ</a:t>
            </a:r>
            <a:endParaRPr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 bwMode="auto">
          <a:xfrm>
            <a:off x="4611" y="17316"/>
            <a:ext cx="8856984" cy="1224136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</a:rPr>
              <a:t>Целевые группы практики: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" name="Рисунок 26" descr="Флажок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84471" y="2447550"/>
            <a:ext cx="707693" cy="784830"/>
          </a:xfrm>
          <a:prstGeom prst="rect">
            <a:avLst/>
          </a:prstGeom>
        </p:spPr>
      </p:pic>
      <p:pic>
        <p:nvPicPr>
          <p:cNvPr id="31" name="Рисунок 30" descr="Флажок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76754" y="3423929"/>
            <a:ext cx="707693" cy="784830"/>
          </a:xfrm>
          <a:prstGeom prst="rect">
            <a:avLst/>
          </a:prstGeom>
        </p:spPr>
      </p:pic>
      <p:pic>
        <p:nvPicPr>
          <p:cNvPr id="148178586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609" y="1271214"/>
            <a:ext cx="3742349" cy="4499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6092639" name="Рисунок 9"/>
          <p:cNvSpPr>
            <a:spLocks noGrp="1"/>
          </p:cNvSpPr>
          <p:nvPr>
            <p:ph type="pic" sz="quarter" idx="13"/>
          </p:nvPr>
        </p:nvSpPr>
        <p:spPr bwMode="auto">
          <a:xfrm rot="0" flipH="0" flipV="0">
            <a:off x="755575" y="755111"/>
            <a:ext cx="2892436" cy="3164512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95141156" name="Рисунок 9"/>
          <p:cNvSpPr>
            <a:spLocks noGrp="1"/>
          </p:cNvSpPr>
          <p:nvPr>
            <p:ph type="pic" sz="quarter" idx="21"/>
          </p:nvPr>
        </p:nvSpPr>
        <p:spPr bwMode="auto">
          <a:xfrm flipH="0" flipV="0">
            <a:off x="5512307" y="724551"/>
            <a:ext cx="2726242" cy="3164512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" name="Заголовок 1"/>
          <p:cNvSpPr txBox="1"/>
          <p:nvPr/>
        </p:nvSpPr>
        <p:spPr bwMode="auto">
          <a:xfrm>
            <a:off x="-14384" y="26431"/>
            <a:ext cx="9158384" cy="761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>
                <a:solidFill>
                  <a:schemeClr val="accent1">
                    <a:lumMod val="50000"/>
                  </a:schemeClr>
                </a:solidFill>
              </a:rPr>
              <a:t>Клубы по интересам:</a:t>
            </a:r>
            <a:endParaRPr lang="ru-RU" sz="40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2855467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55574" y="740795"/>
            <a:ext cx="3931012" cy="4938962"/>
          </a:xfrm>
          <a:prstGeom prst="rect">
            <a:avLst/>
          </a:prstGeom>
        </p:spPr>
      </p:pic>
      <p:pic>
        <p:nvPicPr>
          <p:cNvPr id="114433529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918276" y="740795"/>
            <a:ext cx="3449594" cy="4922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4927159" name="Рисунок 9"/>
          <p:cNvSpPr>
            <a:spLocks noGrp="1"/>
          </p:cNvSpPr>
          <p:nvPr>
            <p:ph type="pic" sz="quarter" idx="13"/>
          </p:nvPr>
        </p:nvSpPr>
        <p:spPr bwMode="auto">
          <a:xfrm rot="0" flipH="0" flipV="0">
            <a:off x="755574" y="755111"/>
            <a:ext cx="2892435" cy="3164511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01080669" name="Рисунок 9"/>
          <p:cNvSpPr>
            <a:spLocks noGrp="1"/>
          </p:cNvSpPr>
          <p:nvPr>
            <p:ph type="pic" sz="quarter" idx="21"/>
          </p:nvPr>
        </p:nvSpPr>
        <p:spPr bwMode="auto">
          <a:xfrm flipH="0" flipV="0">
            <a:off x="5512306" y="724550"/>
            <a:ext cx="2726241" cy="3164511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64110543" name="Заголовок 1"/>
          <p:cNvSpPr txBox="1"/>
          <p:nvPr/>
        </p:nvSpPr>
        <p:spPr bwMode="auto">
          <a:xfrm>
            <a:off x="-14383" y="26430"/>
            <a:ext cx="9158383" cy="761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>
                <a:solidFill>
                  <a:schemeClr val="accent1">
                    <a:lumMod val="50000"/>
                  </a:schemeClr>
                </a:solidFill>
              </a:rPr>
              <a:t>Клубы по интересам:</a:t>
            </a:r>
            <a:endParaRPr lang="ru-RU" sz="40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4841089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57770" y="665737"/>
            <a:ext cx="4004842" cy="5341722"/>
          </a:xfrm>
          <a:prstGeom prst="rect">
            <a:avLst/>
          </a:prstGeom>
        </p:spPr>
      </p:pic>
      <p:pic>
        <p:nvPicPr>
          <p:cNvPr id="108107466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850678" y="665737"/>
            <a:ext cx="3719898" cy="5341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3103894" name="Рисунок 9"/>
          <p:cNvSpPr>
            <a:spLocks noGrp="1"/>
          </p:cNvSpPr>
          <p:nvPr>
            <p:ph type="pic" sz="quarter" idx="13"/>
          </p:nvPr>
        </p:nvSpPr>
        <p:spPr bwMode="auto">
          <a:xfrm rot="0" flipH="0" flipV="0">
            <a:off x="755574" y="755111"/>
            <a:ext cx="2892435" cy="3164511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48941025" name="Рисунок 9"/>
          <p:cNvSpPr>
            <a:spLocks noGrp="1"/>
          </p:cNvSpPr>
          <p:nvPr>
            <p:ph type="pic" sz="quarter" idx="21"/>
          </p:nvPr>
        </p:nvSpPr>
        <p:spPr bwMode="auto">
          <a:xfrm flipH="0" flipV="0">
            <a:off x="5512306" y="724550"/>
            <a:ext cx="2726241" cy="3164511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99407748" name="Заголовок 1"/>
          <p:cNvSpPr txBox="1"/>
          <p:nvPr/>
        </p:nvSpPr>
        <p:spPr bwMode="auto">
          <a:xfrm>
            <a:off x="-14383" y="26430"/>
            <a:ext cx="9158383" cy="761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>
                <a:solidFill>
                  <a:schemeClr val="accent1">
                    <a:lumMod val="50000"/>
                  </a:schemeClr>
                </a:solidFill>
              </a:rPr>
              <a:t>Клубы по интересам:</a:t>
            </a:r>
            <a:endParaRPr lang="ru-RU" sz="40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9309230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96385" y="755111"/>
            <a:ext cx="3868422" cy="5423266"/>
          </a:xfrm>
          <a:prstGeom prst="rect">
            <a:avLst/>
          </a:prstGeom>
        </p:spPr>
      </p:pic>
      <p:pic>
        <p:nvPicPr>
          <p:cNvPr id="100341912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699459" y="724550"/>
            <a:ext cx="3912972" cy="545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9551593" name="Рисунок 9"/>
          <p:cNvSpPr>
            <a:spLocks noGrp="1"/>
          </p:cNvSpPr>
          <p:nvPr>
            <p:ph type="pic" sz="quarter" idx="21"/>
          </p:nvPr>
        </p:nvSpPr>
        <p:spPr bwMode="auto">
          <a:xfrm flipH="0" flipV="0">
            <a:off x="2627128" y="978243"/>
            <a:ext cx="4196148" cy="5238749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72756036" name="Заголовок 1"/>
          <p:cNvSpPr txBox="1"/>
          <p:nvPr/>
        </p:nvSpPr>
        <p:spPr bwMode="auto">
          <a:xfrm>
            <a:off x="-14383" y="26430"/>
            <a:ext cx="9158383" cy="761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>
                <a:solidFill>
                  <a:schemeClr val="accent1">
                    <a:lumMod val="50000"/>
                  </a:schemeClr>
                </a:solidFill>
              </a:rPr>
              <a:t>Клубы по интересам:</a:t>
            </a:r>
            <a:endParaRPr lang="ru-RU" sz="40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5019875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356824" y="939628"/>
            <a:ext cx="4582297" cy="5315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/>
          <p:nvPr/>
        </p:nvSpPr>
        <p:spPr bwMode="auto">
          <a:xfrm>
            <a:off x="0" y="116632"/>
            <a:ext cx="8856984" cy="1224136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</a:rPr>
              <a:t>Результативность практики </a:t>
            </a:r>
            <a:r>
              <a:rPr lang="ru-RU" b="1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/>
          </a:p>
        </p:txBody>
      </p:sp>
      <p:sp>
        <p:nvSpPr>
          <p:cNvPr id="35" name="TextBox 34"/>
          <p:cNvSpPr txBox="1"/>
          <p:nvPr/>
        </p:nvSpPr>
        <p:spPr bwMode="auto">
          <a:xfrm flipH="0" flipV="0">
            <a:off x="343962" y="1497945"/>
            <a:ext cx="8171469" cy="338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>
                <a:latin typeface="Arial Black"/>
                <a:cs typeface="Arial Black"/>
              </a:rPr>
              <a:t>Основные результаты: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/>
              <a:t>84 человека состоят в том или ином клубе, либо дублируют несколько;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/>
              <a:t>у 48% наблюдается снижение тревоги, раздражительности, улучшение </a:t>
            </a:r>
            <a:r>
              <a:rPr/>
              <a:t>психоэмоционального фонафона.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endParaRPr>
              <a:latin typeface="Arial Black"/>
              <a:cs typeface="Arial Black"/>
            </a:endParaRPr>
          </a:p>
          <a:p>
            <a:pPr algn="ctr">
              <a:defRPr/>
            </a:pPr>
            <a:r>
              <a:rPr>
                <a:latin typeface="Arial Black"/>
                <a:cs typeface="Arial Black"/>
              </a:rPr>
              <a:t>Дополнительные </a:t>
            </a:r>
            <a:r>
              <a:rPr>
                <a:latin typeface="Arial Black"/>
                <a:cs typeface="Arial Black"/>
              </a:rPr>
              <a:t>результаты</a:t>
            </a:r>
            <a:r>
              <a:rPr>
                <a:latin typeface="Calibri"/>
                <a:cs typeface="Calibri"/>
              </a:rPr>
              <a:t>:</a:t>
            </a:r>
            <a:endParaRPr>
              <a:latin typeface="Calibri"/>
              <a:cs typeface="Calibri"/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>
                <a:latin typeface="Calibri"/>
                <a:cs typeface="Calibri"/>
              </a:rPr>
              <a:t>сформированы новые социальные связи;</a:t>
            </a:r>
            <a:endParaRPr>
              <a:latin typeface="Calibri"/>
              <a:cs typeface="Calibri"/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>
                <a:latin typeface="Calibri"/>
                <a:cs typeface="Calibri"/>
              </a:rPr>
              <a:t>получатели услуг ставят и различают важные для них цели, чувствуют себя полноценным членом общества;</a:t>
            </a:r>
            <a:endParaRPr>
              <a:latin typeface="Calibri"/>
              <a:cs typeface="Calibri"/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>
                <a:latin typeface="Calibri"/>
                <a:cs typeface="Calibri"/>
              </a:rPr>
              <a:t>у 34 человек улучшилось состояние физического и психического здоровья (согласно диагностическим мероприятиям);</a:t>
            </a:r>
            <a:endParaRPr>
              <a:latin typeface="Calibri"/>
              <a:cs typeface="Calibri"/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>
                <a:latin typeface="Calibri"/>
                <a:cs typeface="Calibri"/>
              </a:rPr>
              <a:t>повышение социальной адаптации, активности.</a:t>
            </a:r>
            <a:endParaRPr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0" y="6488668"/>
            <a:ext cx="2627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endParaRPr lang="ru-RU">
              <a:highlight>
                <a:srgbClr val="C0C0C0"/>
              </a:highlight>
            </a:endParaRPr>
          </a:p>
        </p:txBody>
      </p:sp>
      <p:sp>
        <p:nvSpPr>
          <p:cNvPr id="37" name="Блок-схема: процесс 36"/>
          <p:cNvSpPr/>
          <p:nvPr/>
        </p:nvSpPr>
        <p:spPr bwMode="auto">
          <a:xfrm>
            <a:off x="5428" y="0"/>
            <a:ext cx="216024" cy="6858000"/>
          </a:xfrm>
          <a:prstGeom prst="flowChartProcess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Р7-Офис/7.2.2.36</Application>
  <DocSecurity>0</DocSecurity>
  <PresentationFormat>Экран (4:3)</PresentationFormat>
  <Paragraphs>0</Paragraphs>
  <Slides>10</Slides>
  <Notes>10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Manager/>
  <Company>presentation-creation.ru</Company>
  <LinksUpToDate>0</LinksUpToDate>
  <SharedDoc>0</SharedDoc>
  <HyperlinkBase>https://presentation-creation.ru/powerpoint-templates.html</HyperlinkBase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боковые штрихи</dc:title>
  <dc:subject/>
  <dc:creator>obstinate</dc:creator>
  <cp:keywords/>
  <dc:description>Шаблон презентации с сайта https://presentation-creation.ru/</dc:description>
  <dc:identifier/>
  <dc:language/>
  <cp:lastModifiedBy/>
  <cp:revision>1353</cp:revision>
  <dcterms:created xsi:type="dcterms:W3CDTF">2018-02-25T09:09:03Z</dcterms:created>
  <dcterms:modified xsi:type="dcterms:W3CDTF">2023-11-09T09:14:36Z</dcterms:modified>
  <cp:category/>
  <cp:contentStatus/>
  <cp:version/>
</cp:coreProperties>
</file>