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9966"/>
    <a:srgbClr val="FFFF99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245AAA-DB6C-A977-0324-6E11CEB04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52F2049-8759-678E-DBF8-FDD10761C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95B5DF-CB57-9B2C-FB05-C94B04F5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449F-4E61-42C9-A7E5-26265C16465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891989-DA0B-9FA2-4906-819CB5D2E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807677-CE04-FB32-F378-E402A3D0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713-A6B5-469C-A3A2-1C243E6D5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960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2BB6F0-E630-716D-CF71-FCDD3F6C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52BF3E0-6CB3-98EC-AA3C-EFECFF923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B3A416-E3E4-5EE7-59E4-2D1157041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449F-4E61-42C9-A7E5-26265C16465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B5D1E3-35DA-2A17-1763-1E6BE3D72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D3AB86-0DB7-A053-F2EE-F026E912C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713-A6B5-469C-A3A2-1C243E6D5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217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D07AF6-0F35-E540-CB92-AFFDA38F4B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71FBEB-C7DA-4779-4763-BFF756F22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8090A2-A0CC-02F3-A5DC-2AA999FB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449F-4E61-42C9-A7E5-26265C16465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982702-DEF5-55BE-ABCF-5A2B94E1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3089AB-860E-6EA0-3CBE-22B13FF7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713-A6B5-469C-A3A2-1C243E6D5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16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E0D26D-B28B-61E3-2319-9D03D4BC8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F5FA9B-CB96-1391-8CC2-891C66945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99C3DD-F20E-A6FE-0C85-478A6E840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449F-4E61-42C9-A7E5-26265C16465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458786-DC4A-868C-65FB-2E9556172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A3B520-D7B1-FBD8-9E2F-A9D257BD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713-A6B5-469C-A3A2-1C243E6D5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503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A8EAA4-7C20-B6CF-E263-A5075C38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A46813-AD32-DF5F-CE7E-46D0D5BC1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04E623-CF1F-18D8-8074-DDF34E533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449F-4E61-42C9-A7E5-26265C16465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738B06-E02A-D5B7-3B8C-C591F24CC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21EDED-950D-615E-B40C-9867E8E7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713-A6B5-469C-A3A2-1C243E6D5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66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EF2B60-BDD0-0137-1C30-7F61B32E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C42540-E0B1-D95D-8DCC-D2F111A42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1A4AA6-63F9-1795-A5FA-9BB1B78BB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3D5B98A-71D5-671A-F010-51428D15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449F-4E61-42C9-A7E5-26265C16465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5B29734-9AE9-2D5D-0C15-A4EF7A9A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2B282D5-C208-21D6-7530-5655A2D3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713-A6B5-469C-A3A2-1C243E6D5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985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BA19CA-8462-7468-3A9D-BD8811CC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DA2703-F20E-B9E4-B014-BB77AA87E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AC0D23A-6AAF-A07E-BD6A-B9E1D8DFE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82C76DE-B7C6-F397-7E18-6E0C3EC44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1C1EA9D-AD85-26B8-548C-972CC07EE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691A28C-6853-D68F-1A83-254A4DF83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449F-4E61-42C9-A7E5-26265C16465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7C21DB5-62E1-C9B3-2FD8-57BD86C9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1786B37-6A1F-6621-6C6F-2FF3B72E5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713-A6B5-469C-A3A2-1C243E6D5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108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EA9D8D-2CA3-E41F-815D-D52D33779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F498873-889D-AE93-0639-3EE02A9F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449F-4E61-42C9-A7E5-26265C16465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3DFA9F8-B436-BB9F-E130-3AF260D83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CA532E-44F4-8DB7-CAC2-7413FC0B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713-A6B5-469C-A3A2-1C243E6D5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422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3E8F790-24A4-3B49-523D-04FD1D1A8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449F-4E61-42C9-A7E5-26265C16465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C01A5C7-E29C-F26B-5FCA-8CFA99CA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381A495-0D00-5649-32A7-ED416E8BB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713-A6B5-469C-A3A2-1C243E6D5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590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89C1EB-4753-52D0-71B6-DAF3975E9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521292-BFCE-F824-7FA9-0880F0FF9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F2F33D-BFA4-1501-6F4E-1A9EFC3ED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8F744C-F3A8-6287-1EAD-D3B8160E4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449F-4E61-42C9-A7E5-26265C16465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C77A7BB-A98C-885B-B796-F64912A5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42492AD-0A32-7B3B-451E-1300F1C5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713-A6B5-469C-A3A2-1C243E6D5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638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6DDE43-057E-7A9B-89AB-9C5391458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0A3E81A-D810-C8D3-BAEE-4467CA6E9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43F627A-6924-1298-AAB7-1163F14AF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DADFDE4-9FBB-DE2D-BD07-C4799E5CF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449F-4E61-42C9-A7E5-26265C16465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6B4303-9134-3668-035C-2A044669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B04D9E2-C882-42FE-466C-7F83AC7B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713-A6B5-469C-A3A2-1C243E6D5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851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540201-4EDD-4A66-56B7-AE7007F9B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9B361BE-030B-C789-662F-0CF8398F6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1C0F8C-AFA1-80C9-F2BC-F14EA6778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F449F-4E61-42C9-A7E5-26265C164652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F3D506-B2AB-C70C-2143-9EA3CD8F7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A6CE78-D543-0665-2024-CBB6D7A36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50713-A6B5-469C-A3A2-1C243E6D5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2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AD1DDAB-C32C-D63D-121D-17F42DA1DF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5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3669A5-978C-BBF7-3638-C3E99D338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49" y="595312"/>
            <a:ext cx="11290300" cy="1843088"/>
          </a:xfrm>
        </p:spPr>
        <p:txBody>
          <a:bodyPr>
            <a:noAutofit/>
          </a:bodyPr>
          <a:lstStyle/>
          <a:p>
            <a:r>
              <a:rPr lang="ru-RU" sz="6600" dirty="0"/>
              <a:t>Проект </a:t>
            </a:r>
            <a:br>
              <a:rPr lang="ru-RU" sz="6600" dirty="0"/>
            </a:br>
            <a:r>
              <a:rPr lang="en-US" sz="6600" dirty="0"/>
              <a:t>“</a:t>
            </a:r>
            <a:r>
              <a:rPr lang="ru-RU" sz="6600" dirty="0"/>
              <a:t>Сто рецептов для здоровья</a:t>
            </a:r>
            <a:r>
              <a:rPr lang="en-US" sz="6600" dirty="0"/>
              <a:t>”</a:t>
            </a:r>
            <a:endParaRPr lang="ru-RU" sz="6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63BFA2D-5ACD-A8E6-674D-D07327554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604294"/>
            <a:ext cx="9144000" cy="858838"/>
          </a:xfrm>
        </p:spPr>
        <p:txBody>
          <a:bodyPr/>
          <a:lstStyle/>
          <a:p>
            <a:r>
              <a:rPr lang="ru-RU" dirty="0"/>
              <a:t>для людей, стоящих на обслуживании в комплексном центре социального обслуживания населения </a:t>
            </a:r>
            <a:r>
              <a:rPr lang="ru-RU" dirty="0" err="1"/>
              <a:t>г.Майкопа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98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68C4FCF-C3D7-354E-8C95-C3D52B677719}"/>
              </a:ext>
            </a:extLst>
          </p:cNvPr>
          <p:cNvSpPr/>
          <p:nvPr/>
        </p:nvSpPr>
        <p:spPr>
          <a:xfrm>
            <a:off x="313509" y="365125"/>
            <a:ext cx="11319691" cy="803275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8E3065-7D98-9432-B03C-68021EE5EB1E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6437811" cy="803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 модуль – социализация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22116E-E8B0-9C4C-5F40-6B5004A64FB2}"/>
              </a:ext>
            </a:extLst>
          </p:cNvPr>
          <p:cNvSpPr txBox="1">
            <a:spLocks/>
          </p:cNvSpPr>
          <p:nvPr/>
        </p:nvSpPr>
        <p:spPr>
          <a:xfrm>
            <a:off x="698500" y="1282700"/>
            <a:ext cx="10795000" cy="52101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 стоит думать, что после 60 лет начинается старость – получение больше свободного времени становится отличным стимулом для нового витка жизни. Любая активность дарит пожилым людям самое важное – жизненные силы и желание жить. Для человека, занимающегося любимым делом, не существует возраста. 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Увлечение интересным занятием помогает пожилым людям с пользой проводить время, не думать о плохом и – главное – сохранять на достойном уровне интеллектуальную и физическую форму. А потому специалисты сходятся во мнении, что творчество является одним из секретов долгой жизни.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Книга рецептов 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 деда в гараже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Рецепты рукоделия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Четвероногие компаньоны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трех вещей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839B43-2D50-F275-DC56-E4E81835C4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012" b="28659"/>
          <a:stretch/>
        </p:blipFill>
        <p:spPr>
          <a:xfrm>
            <a:off x="5067300" y="3633516"/>
            <a:ext cx="5283200" cy="277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9270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79221B6-0A86-A1F9-F7CD-7ACAA727B9BB}"/>
              </a:ext>
            </a:extLst>
          </p:cNvPr>
          <p:cNvSpPr/>
          <p:nvPr/>
        </p:nvSpPr>
        <p:spPr>
          <a:xfrm>
            <a:off x="404947" y="344124"/>
            <a:ext cx="7641772" cy="72548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171E1F-FA9D-30BB-39DE-204F8587684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5654040" cy="803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Пробуем на себе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DE0406-2CCF-915E-9301-F5A919A97E1F}"/>
              </a:ext>
            </a:extLst>
          </p:cNvPr>
          <p:cNvSpPr txBox="1">
            <a:spLocks/>
          </p:cNvSpPr>
          <p:nvPr/>
        </p:nvSpPr>
        <p:spPr>
          <a:xfrm>
            <a:off x="698500" y="1282700"/>
            <a:ext cx="10795000" cy="52101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 сентября с подопечными получателями социальной услуги - проведение мероприятий на формирование здорового образа жизни проводятся следующие занятия: 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роведение зарядки</a:t>
            </a:r>
            <a:r>
              <a:rPr lang="ru-RU" sz="1800" b="1" dirty="0">
                <a:solidFill>
                  <a:srgbClr val="1D28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для восстановления и поддержания моторики</a:t>
            </a:r>
            <a:r>
              <a:rPr lang="ru-RU" sz="1800" dirty="0">
                <a:solidFill>
                  <a:srgbClr val="1D28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которая включают в себя универсальный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комплексе упражнений;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1D28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проводим </a:t>
            </a:r>
            <a:r>
              <a:rPr lang="ru-RU" sz="1800" b="1" dirty="0" err="1">
                <a:solidFill>
                  <a:srgbClr val="1D28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лимфадренажные</a:t>
            </a:r>
            <a:r>
              <a:rPr lang="ru-RU" sz="1800" b="1" dirty="0">
                <a:solidFill>
                  <a:srgbClr val="1D28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упражнения</a:t>
            </a:r>
            <a:r>
              <a:rPr lang="ru-RU" sz="1800" dirty="0">
                <a:solidFill>
                  <a:srgbClr val="1D28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благоприятно влияющие на здоровье пожилого человека, которые ведет мало подвижный образ жизни ;</a:t>
            </a:r>
            <a:endParaRPr lang="ru-RU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1D28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b="1" dirty="0">
                <a:solidFill>
                  <a:srgbClr val="1D28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улучшения памяти, выполняем </a:t>
            </a:r>
            <a:r>
              <a:rPr lang="ru-RU" sz="1800" b="1" dirty="0" err="1">
                <a:solidFill>
                  <a:srgbClr val="1D28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нейроупражнения</a:t>
            </a:r>
            <a:r>
              <a:rPr lang="ru-RU" sz="1800" b="1" dirty="0">
                <a:solidFill>
                  <a:srgbClr val="1D28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1D28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решаем головоломки и кроссворды, </a:t>
            </a: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работаем по таблицам «Шульте»;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1D282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rgbClr val="1D28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ноябре вводим новый комплекс упражнений на тренировку </a:t>
            </a:r>
            <a:r>
              <a:rPr lang="ru-RU" sz="1800" b="1" dirty="0">
                <a:solidFill>
                  <a:srgbClr val="1D28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зрительной памяти,</a:t>
            </a:r>
            <a:r>
              <a:rPr lang="ru-RU" sz="1800" dirty="0">
                <a:solidFill>
                  <a:srgbClr val="1D28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а также зрения в целом. 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115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2C9070-C939-F927-6A79-D0617AD43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112" b="29444"/>
          <a:stretch/>
        </p:blipFill>
        <p:spPr>
          <a:xfrm>
            <a:off x="1177550" y="381001"/>
            <a:ext cx="3901362" cy="2832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264481E-5B9A-8709-5E87-3BED2D05EE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38" b="18766"/>
          <a:stretch/>
        </p:blipFill>
        <p:spPr>
          <a:xfrm>
            <a:off x="7379765" y="2679699"/>
            <a:ext cx="4282762" cy="36258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CE3059C-9F9E-2049-40E9-63FD5A13C1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32" b="20103"/>
          <a:stretch/>
        </p:blipFill>
        <p:spPr>
          <a:xfrm>
            <a:off x="567950" y="3406010"/>
            <a:ext cx="3013450" cy="28995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7C4C6F0-4095-D316-6734-E3332F7690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447"/>
          <a:stretch/>
        </p:blipFill>
        <p:spPr>
          <a:xfrm>
            <a:off x="4195226" y="3448051"/>
            <a:ext cx="2581018" cy="28321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B51699B-A1B0-004E-CDBE-4645FFF753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04" b="35185"/>
          <a:stretch/>
        </p:blipFill>
        <p:spPr>
          <a:xfrm>
            <a:off x="5664200" y="381001"/>
            <a:ext cx="53502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5104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AD44D09-A14B-E4B8-BA17-42A3E65E49FF}"/>
              </a:ext>
            </a:extLst>
          </p:cNvPr>
          <p:cNvSpPr/>
          <p:nvPr/>
        </p:nvSpPr>
        <p:spPr>
          <a:xfrm>
            <a:off x="419100" y="411757"/>
            <a:ext cx="11353800" cy="71001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394D29-2035-1439-667C-C7B9F08C21E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3594100" cy="803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Результаты: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1EF00F-02F0-B824-28A4-785BD510A890}"/>
              </a:ext>
            </a:extLst>
          </p:cNvPr>
          <p:cNvSpPr txBox="1">
            <a:spLocks/>
          </p:cNvSpPr>
          <p:nvPr/>
        </p:nvSpPr>
        <p:spPr>
          <a:xfrm>
            <a:off x="698500" y="1282700"/>
            <a:ext cx="6464300" cy="52101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rgbClr val="1D28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С начала практики прошло мало времени, но у нас виден положительный результат. Команда, участвующая в работе отмечает улучшение физического, </a:t>
            </a: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эмоционального и морально-психологического </a:t>
            </a:r>
            <a:r>
              <a:rPr lang="ru-RU" sz="1800" dirty="0">
                <a:solidFill>
                  <a:srgbClr val="1D28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состояния подопечных. Появление интереса к освоению и приобретению новых навыков и знаний. Приятно видеть, что люди пользуются материалами вне пребывания социального работника, а следовательно более частые занятия благоприятно влияют на здоровье пожилых людей.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rgbClr val="1D28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Любая физическая активность даже пассивная, способствуют не только повышению тонуса в организме, но и обогащают мозг кислородом, заставляют его отречься от проблем и перезагрузиться. Таким способом снижается уровень стресса, вырабатывается серотонин, клетки в голове регенерируются и формируются значительно быстрее.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ADA5EF-9235-3DDB-B99A-E221AD4DD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4450" y="1387475"/>
            <a:ext cx="38290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7660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CC2679C-3A27-C566-E8A8-E8BE0464E221}"/>
              </a:ext>
            </a:extLst>
          </p:cNvPr>
          <p:cNvSpPr/>
          <p:nvPr/>
        </p:nvSpPr>
        <p:spPr>
          <a:xfrm>
            <a:off x="326572" y="442912"/>
            <a:ext cx="11443062" cy="6477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2BA712-ACB5-936F-DA2C-DCC588EF08FE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8684623" cy="803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Этапы реализации: 30 месяцев</a:t>
            </a:r>
            <a:endParaRPr lang="ru-RU" sz="4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E846DB-7085-EC6E-D4A2-E768E9790C76}"/>
              </a:ext>
            </a:extLst>
          </p:cNvPr>
          <p:cNvSpPr txBox="1">
            <a:spLocks/>
          </p:cNvSpPr>
          <p:nvPr/>
        </p:nvSpPr>
        <p:spPr>
          <a:xfrm>
            <a:off x="698500" y="1168400"/>
            <a:ext cx="10795000" cy="53244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15"/>
              </a:lnSpc>
              <a:spcAft>
                <a:spcPts val="285"/>
              </a:spcAft>
              <a:buNone/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проекта будет осуществляться в три этапа.  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ts val="1815"/>
              </a:lnSpc>
              <a:spcAft>
                <a:spcPts val="285"/>
              </a:spcAft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 первом этапе 2023 - внедрение занятий согласно 1 модуля. Проведение 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когнитивных занятия и упражнений для улучшения здоровья.</a:t>
            </a: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создание условий для более активного вовлечения граждан старшего поколения в оздоровительные мероприятия, предполагается сосредоточить основные усилия на создании условий для улучшения состояния здоровья  граждан старшего поколения, а также на формировании комплексной системы заботы и ухода, которая не только улучшает качество жизни у  лиц, нуждающихся в уходе, но и способствует росту продолжительности жизни. Провести анкетирование о пользовании социальными сетями и их актуальности для данной категории населения.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втором этапе внедрение второго модуля –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терапия, первое полугодие 2024 года. В этот период будет включен комплекс народных и нетрадиционных практик, разработаны информационные буклеты для </a:t>
            </a:r>
            <a:r>
              <a:rPr lang="ru-RU" sz="1800" dirty="0">
                <a:solidFill>
                  <a:srgbClr val="0A0A0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поддержания здоровья пожилых людей. Так как с возрастом происходят изменения в личной жизни, здоровье, приеме медикаментов, изменение ритма жизни, привычек и вкусов, что может повлиять на интересы к здоровому питанию и физической активности. А также создание социального ресурса в социальной сети Одноклассники, в котором будет освещаться деятельность проекта. </a:t>
            </a: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 соглашений с волонтерскими организациями и согласование совместного плана мероприятий. 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ea typeface="Times New Roman" panose="02020603050405020304" pitchFamily="18" charset="0"/>
              </a:rPr>
              <a:t>На третьем этапе продолжение работы по модулям и внедрение 3 модуля – социализация, 2 полугодие 2024 года. Он больше, как обратная связь от получателя услуг. Так как подопечные, это люди многонациональные со своими традициями и обычаями, разного социального статуса, с большим жизненным опытом.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07942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958FB1B-983B-08EA-E079-E5913CAC53EA}"/>
              </a:ext>
            </a:extLst>
          </p:cNvPr>
          <p:cNvSpPr/>
          <p:nvPr/>
        </p:nvSpPr>
        <p:spPr>
          <a:xfrm>
            <a:off x="558800" y="365124"/>
            <a:ext cx="11633200" cy="803275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073B69-D62F-03ED-011A-9F7EC04BC215}"/>
              </a:ext>
            </a:extLst>
          </p:cNvPr>
          <p:cNvSpPr txBox="1">
            <a:spLocks/>
          </p:cNvSpPr>
          <p:nvPr/>
        </p:nvSpPr>
        <p:spPr>
          <a:xfrm>
            <a:off x="698500" y="457200"/>
            <a:ext cx="5435600" cy="663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 smtClean="0">
                <a:solidFill>
                  <a:srgbClr val="1D1333"/>
                </a:solidFill>
                <a:effectLst/>
                <a:ea typeface="Times New Roman" panose="02020603050405020304" pitchFamily="18" charset="0"/>
              </a:rPr>
              <a:t>Стоимость реализации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A9ED9E-E617-13C2-5293-086F895BC854}"/>
              </a:ext>
            </a:extLst>
          </p:cNvPr>
          <p:cNvSpPr txBox="1">
            <a:spLocks/>
          </p:cNvSpPr>
          <p:nvPr/>
        </p:nvSpPr>
        <p:spPr>
          <a:xfrm>
            <a:off x="698500" y="1282700"/>
            <a:ext cx="5842000" cy="52101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1D1333"/>
                </a:solidFill>
                <a:effectLst/>
                <a:highlight>
                  <a:srgbClr val="99CCFF"/>
                </a:highlight>
                <a:ea typeface="Times New Roman" panose="02020603050405020304" pitchFamily="18" charset="0"/>
              </a:rPr>
              <a:t>До 500 </a:t>
            </a:r>
            <a:r>
              <a:rPr lang="ru-RU" sz="2400" b="1" dirty="0" err="1">
                <a:solidFill>
                  <a:srgbClr val="1D1333"/>
                </a:solidFill>
                <a:effectLst/>
                <a:highlight>
                  <a:srgbClr val="99CCFF"/>
                </a:highlight>
                <a:ea typeface="Times New Roman" panose="02020603050405020304" pitchFamily="18" charset="0"/>
              </a:rPr>
              <a:t>тыс</a:t>
            </a:r>
            <a:r>
              <a:rPr lang="ru-RU" sz="2400" b="1" dirty="0">
                <a:solidFill>
                  <a:srgbClr val="1D1333"/>
                </a:solidFill>
                <a:effectLst/>
                <a:highlight>
                  <a:srgbClr val="99CCFF"/>
                </a:highlight>
                <a:ea typeface="Times New Roman" panose="02020603050405020304" pitchFamily="18" charset="0"/>
              </a:rPr>
              <a:t> ₽</a:t>
            </a:r>
          </a:p>
          <a:p>
            <a:pPr marL="0" indent="0">
              <a:lnSpc>
                <a:spcPct val="115000"/>
              </a:lnSpc>
              <a:spcAft>
                <a:spcPts val="1190"/>
              </a:spcAft>
              <a:buNone/>
            </a:pPr>
            <a:r>
              <a:rPr lang="ru-RU" sz="1800" b="1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Помощь при внедрении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815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Команда практики готова предоставить свои услуги в рамках консультации по внедрению практики и обмену опытом. Данную практику можно реализовать во всех учреждениях социального обслуживания.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C853314-31A7-BC4E-6767-A18F7E573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59" b="21852"/>
          <a:stretch/>
        </p:blipFill>
        <p:spPr>
          <a:xfrm>
            <a:off x="7277100" y="1676400"/>
            <a:ext cx="3857625" cy="4724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77B7DA2-BAE1-9EA1-1385-7D52FCF55E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111" b="39074"/>
          <a:stretch/>
        </p:blipFill>
        <p:spPr>
          <a:xfrm>
            <a:off x="698500" y="3924300"/>
            <a:ext cx="622970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037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D0BD9A0-3FD0-39BD-6A71-10514335D241}"/>
              </a:ext>
            </a:extLst>
          </p:cNvPr>
          <p:cNvSpPr/>
          <p:nvPr/>
        </p:nvSpPr>
        <p:spPr>
          <a:xfrm>
            <a:off x="838200" y="1892299"/>
            <a:ext cx="3695700" cy="4513262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2A0C99-75F8-6A55-89FC-CE94DFA1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459"/>
            <a:ext cx="10515600" cy="1397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Автор: Заведующая отделения социальной помощи на дому – Киселева Надежда Викторовна. </a:t>
            </a:r>
            <a:endParaRPr lang="ru-RU" sz="360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BE9E6ECE-A83D-BFFA-8D5B-439289D1D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50" y="2135979"/>
            <a:ext cx="3124200" cy="402590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ts val="510"/>
              </a:spcBef>
              <a:spcAft>
                <a:spcPts val="51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510"/>
              </a:spcBef>
              <a:spcAft>
                <a:spcPts val="51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510"/>
              </a:spcBef>
              <a:spcAft>
                <a:spcPts val="51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510"/>
              </a:spcBef>
              <a:spcAft>
                <a:spcPts val="51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 внедрения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510"/>
              </a:spcBef>
              <a:spcAft>
                <a:spcPts val="51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Галерея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510"/>
              </a:spcBef>
              <a:spcAft>
                <a:spcPts val="51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510"/>
              </a:spcBef>
              <a:spcAft>
                <a:spcPts val="51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510"/>
              </a:spcBef>
              <a:spcAft>
                <a:spcPts val="51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Помощь при внедрении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510"/>
              </a:spcBef>
              <a:spcAft>
                <a:spcPts val="51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Этапы реализации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6099C70-250E-85A1-4BED-A1F2806D0F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86" b="25926"/>
          <a:stretch/>
        </p:blipFill>
        <p:spPr>
          <a:xfrm>
            <a:off x="5810250" y="1892299"/>
            <a:ext cx="5323252" cy="45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177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DF2CB2D-2C42-E5ED-6CF3-2735F5C58BD7}"/>
              </a:ext>
            </a:extLst>
          </p:cNvPr>
          <p:cNvSpPr/>
          <p:nvPr/>
        </p:nvSpPr>
        <p:spPr>
          <a:xfrm>
            <a:off x="0" y="622300"/>
            <a:ext cx="8369300" cy="6477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97FBA0-0D07-418E-156C-E12FD8E03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7900" y="275430"/>
            <a:ext cx="5156200" cy="1325563"/>
          </a:xfrm>
        </p:spPr>
        <p:txBody>
          <a:bodyPr/>
          <a:lstStyle/>
          <a:p>
            <a:r>
              <a:rPr lang="ru-RU" dirty="0"/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E2883A-3320-DC98-DF94-CCE0A894B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976" y="1371600"/>
            <a:ext cx="5555848" cy="5079999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Люди стоящие на обслуживании в Комплексном центре социального обслуживания населения </a:t>
            </a:r>
            <a:r>
              <a:rPr lang="ru-RU" dirty="0" err="1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г.Майкопа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Граждане , имеющие место жительство на территории города Майкопа достигшие пенсионного возраста, а также граждане – получатели государственных пенсий.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74DF75D-E2BF-10B4-5FA2-38A00C831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7199" y="1540509"/>
            <a:ext cx="5384801" cy="531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06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1771486-11D0-1FCE-85B8-C0F4DF69898E}"/>
              </a:ext>
            </a:extLst>
          </p:cNvPr>
          <p:cNvSpPr/>
          <p:nvPr/>
        </p:nvSpPr>
        <p:spPr>
          <a:xfrm>
            <a:off x="0" y="2176463"/>
            <a:ext cx="3365500" cy="6477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2EBA9A3-7584-3400-B107-2138A924BAD9}"/>
              </a:ext>
            </a:extLst>
          </p:cNvPr>
          <p:cNvSpPr/>
          <p:nvPr/>
        </p:nvSpPr>
        <p:spPr>
          <a:xfrm>
            <a:off x="8608423" y="436562"/>
            <a:ext cx="3583577" cy="6477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3D03CD-BAEF-777D-C527-2B46736A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900" y="365125"/>
            <a:ext cx="1485900" cy="790575"/>
          </a:xfrm>
        </p:spPr>
        <p:txBody>
          <a:bodyPr>
            <a:normAutofit/>
          </a:bodyPr>
          <a:lstStyle/>
          <a:p>
            <a:pPr algn="r"/>
            <a:r>
              <a:rPr lang="ru-RU" sz="4000" dirty="0"/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480468-11DC-1D16-969A-BB3B14F1A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701"/>
            <a:ext cx="10515600" cy="482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мероприятий, направленных на обеспечение профилактических оздоровительных занятий и психологического сопровождения граждан пожилого возраста, имеющих когнитивные расстройства, повышение интереса пожилого человека к жизни, его самооценки и социальной активности, организации их дневной занятости в преодолении одиночества и замкнутости.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735"/>
              </a:spcAft>
              <a:buNone/>
            </a:pPr>
            <a:r>
              <a:rPr lang="ru-RU" sz="4000" dirty="0">
                <a:solidFill>
                  <a:srgbClr val="1D1333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4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проведения комплексных оздоровительных мероприятий по уходу за гражданами пожилого возраста и замедлению процесса развития у них когнитивных расстройств. 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эмоционального фона, общего самочувствия и снижение тревожности у граждан пожилого возраста, ориентировать на активную жизненную позицию. 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функционального состояния получателей социальных услуг.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одиночества, установление новых социальных контактов у граждан пожилого возраста и инвалидов, имеющих когнитивные расстройства. 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941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472AE56-19F1-6054-F364-AD3CECA4228C}"/>
              </a:ext>
            </a:extLst>
          </p:cNvPr>
          <p:cNvSpPr/>
          <p:nvPr/>
        </p:nvSpPr>
        <p:spPr>
          <a:xfrm>
            <a:off x="838199" y="704056"/>
            <a:ext cx="11153503" cy="6477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910CC3-94E6-92C6-49B1-A84A158D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89" y="365125"/>
            <a:ext cx="10857411" cy="1325563"/>
          </a:xfrm>
        </p:spPr>
        <p:txBody>
          <a:bodyPr/>
          <a:lstStyle/>
          <a:p>
            <a:r>
              <a:rPr lang="ru-RU" dirty="0"/>
              <a:t>Проект позволит: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F60DB6-FDEC-F48E-E878-D21877F01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514477"/>
            <a:ext cx="10795000" cy="463946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улучшить психологическое состояние граждан пожилого возраста, имеющих когнитивные расстройства; </a:t>
            </a:r>
            <a:endParaRPr lang="ru-RU" sz="2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повысить их интеллектуальный уровень; </a:t>
            </a:r>
            <a:endParaRPr lang="ru-RU" sz="2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 для повышения собственной значимости и востребованности; </a:t>
            </a:r>
            <a:endParaRPr lang="ru-RU" sz="2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расширить круг общения, избавиться от одиночества; </a:t>
            </a:r>
            <a:endParaRPr lang="ru-RU" sz="2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развить творческую активность; </a:t>
            </a:r>
            <a:endParaRPr lang="ru-RU" sz="2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активизировать жизненную позицию граждан пожилого возраста, привлечь их в общественную жизнь, повысить уровень их социальной активности; </a:t>
            </a:r>
            <a:endParaRPr lang="ru-RU" sz="2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сформировать новые интересы, позволяющие заполнить досуг, расширить кругозор, адаптировать; </a:t>
            </a:r>
            <a:endParaRPr lang="ru-RU" sz="2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снизить негативных факторы социальной изоляции и/или тяжелой жизненной ситуации, компенсация функциональных сложностей или дефицитов;</a:t>
            </a:r>
            <a:endParaRPr lang="ru-RU" sz="2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сохранить навыки и возможности вести самостоятельный, автономный образ жизни, при этом пользуясь услугами специалистов, готовых оказать поддержку и уход;</a:t>
            </a:r>
            <a:endParaRPr lang="ru-RU" sz="2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012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9D3C851-88D8-CB42-9340-19B268A960ED}"/>
              </a:ext>
            </a:extLst>
          </p:cNvPr>
          <p:cNvSpPr/>
          <p:nvPr/>
        </p:nvSpPr>
        <p:spPr>
          <a:xfrm>
            <a:off x="698500" y="506811"/>
            <a:ext cx="10795000" cy="384928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3190899-150E-8BF8-B94D-25E0035459C5}"/>
              </a:ext>
            </a:extLst>
          </p:cNvPr>
          <p:cNvSpPr txBox="1">
            <a:spLocks/>
          </p:cNvSpPr>
          <p:nvPr/>
        </p:nvSpPr>
        <p:spPr>
          <a:xfrm>
            <a:off x="838200" y="506811"/>
            <a:ext cx="10515600" cy="854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Механизм внедрения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787AF23A-883C-0A48-E417-2700AA4155A1}"/>
              </a:ext>
            </a:extLst>
          </p:cNvPr>
          <p:cNvSpPr txBox="1">
            <a:spLocks/>
          </p:cNvSpPr>
          <p:nvPr/>
        </p:nvSpPr>
        <p:spPr>
          <a:xfrm>
            <a:off x="698500" y="1360886"/>
            <a:ext cx="10795000" cy="49783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Социальное обслуживание граждан – это деятельность по предоставлению социальных услуг гражданам.  Государство гарантирует гражданам право вне зависимости от пола и возраста на получение социальных услуг в порядке и на условиях, которые установлены федеральным законом "Об основах социального обслуживания граждан в Российской Федерации", законами субъектов Российской Федерации. Форма социального обслуживания на дому является наиболее востребованной гражданами формой предоставления социальных услуг, приближенной к их потребностям и одновременно экономически выгодной, а также компенсирует отсутствие родственного ухода, невозможность для членов семьи предоставлять уход и попечение своим старшим родственникам, но при этом сохраняет проживание им в привычной для них среде.</a:t>
            </a: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В рамках социально-медицинских услуг с сентября 2023 года стал работать проект «100 рецептов для здоровья» - проведение мероприятий на формирование здорового образа жизни. Так получатели данной услуги систематически получают информацию о факторах, оказывающих негативное и опасное влияние на здоровье данной категории населения.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143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898C7D4-765E-9AA4-3FBC-B290F0CEB491}"/>
              </a:ext>
            </a:extLst>
          </p:cNvPr>
          <p:cNvSpPr/>
          <p:nvPr/>
        </p:nvSpPr>
        <p:spPr>
          <a:xfrm>
            <a:off x="444136" y="365125"/>
            <a:ext cx="5786847" cy="72548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AB620E-890A-00A6-1261-9F9E4EF96AF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4073434" cy="803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План 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D02A48-D200-FE5A-7EBC-7E136D548C82}"/>
              </a:ext>
            </a:extLst>
          </p:cNvPr>
          <p:cNvSpPr txBox="1">
            <a:spLocks/>
          </p:cNvSpPr>
          <p:nvPr/>
        </p:nvSpPr>
        <p:spPr>
          <a:xfrm>
            <a:off x="698500" y="1282700"/>
            <a:ext cx="10795000" cy="52101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Проводятся индивидуальные занятия, беседы, консультации, направленные на формирование навыков здорового образа жизни у получателя социальных услуг. Разрабатываются наглядные информационные буклеты о предупреждении вредных привычек, правилах личной гигиены и гигиены питания. </a:t>
            </a: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Проект состоит из нескольких модулей которые охватывают разные виды жизнедеятельности пожилых людей: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 модуль – когнитивные занятия и тренинги.</a:t>
            </a:r>
            <a:endParaRPr lang="ru-R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 модуль – терапия</a:t>
            </a:r>
            <a:endParaRPr lang="ru-R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 модуль - социализация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E9EF509-620F-9BB5-36BE-A4FD40F696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593" b="21296"/>
          <a:stretch/>
        </p:blipFill>
        <p:spPr>
          <a:xfrm>
            <a:off x="7886700" y="2987675"/>
            <a:ext cx="30861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75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17D54B1-C0A8-CCF3-6914-627D9258F745}"/>
              </a:ext>
            </a:extLst>
          </p:cNvPr>
          <p:cNvSpPr/>
          <p:nvPr/>
        </p:nvSpPr>
        <p:spPr>
          <a:xfrm>
            <a:off x="470263" y="442912"/>
            <a:ext cx="11351623" cy="2218531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3C8103-5B81-F018-0D08-36F732DE81B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655300" cy="803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 модуль - когнитивные занятия и тренинги.</a:t>
            </a:r>
            <a:endParaRPr lang="ru-RU" sz="4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32AE34-AFCD-8522-9CD6-4973495F285A}"/>
              </a:ext>
            </a:extLst>
          </p:cNvPr>
          <p:cNvSpPr txBox="1">
            <a:spLocks/>
          </p:cNvSpPr>
          <p:nvPr/>
        </p:nvSpPr>
        <p:spPr>
          <a:xfrm>
            <a:off x="698500" y="1168400"/>
            <a:ext cx="10795000" cy="52101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Область головного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мозга, отвечает за моторику человека, т</a:t>
            </a:r>
            <a:r>
              <a:rPr lang="ru-RU" sz="1800" dirty="0">
                <a:solidFill>
                  <a:srgbClr val="1D28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ут принимает участие мозжечок, лобная доля, моторная и сенсорная зоны, белое и серое вещество. Если ухудшение произошло, то наблюдаются трудности с речью, зубами, неправильное ощущение ароматов. Лобная часть отвечает за координацию. Сенсорная же определяет, как мы ощущаем тактильно телом окружающий мир.</a:t>
            </a:r>
            <a:endParaRPr lang="ru-RU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rgbClr val="1D28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Если человек не может сосредоточиться, у него из-за этого возникает стресс, портится настроение, то во многом виновато правое полушарие. Чтобы как-то воздействовать на него, подойдет спорт — ходьба, лыжи, плаванье, если позволяет самочувствие и здоровье. 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у</a:t>
            </a:r>
            <a:r>
              <a:rPr lang="ru-RU" sz="1800" dirty="0">
                <a:solidFill>
                  <a:srgbClr val="1D28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пражнений для восстановления и поддержания моторики;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D28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Лимфодренажные упражнения благоприятно влияющие на здоровье пожилого человека; 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D28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 для улучшения памяти 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1D282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Тренировка глаз.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7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CD134B8-EE1E-5810-B792-1048F5C4E5A6}"/>
              </a:ext>
            </a:extLst>
          </p:cNvPr>
          <p:cNvSpPr/>
          <p:nvPr/>
        </p:nvSpPr>
        <p:spPr>
          <a:xfrm>
            <a:off x="457201" y="379413"/>
            <a:ext cx="8987246" cy="6477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D1F71-BB6E-18DB-F6D9-D3C4C4BFE16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5196840" cy="803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 модуль </a:t>
            </a:r>
            <a:r>
              <a:rPr lang="ru-RU" sz="4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терапия</a:t>
            </a:r>
            <a:endParaRPr lang="ru-RU" sz="4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FC6A64-9640-F5FF-56BC-731A3AF7D2DF}"/>
              </a:ext>
            </a:extLst>
          </p:cNvPr>
          <p:cNvSpPr txBox="1">
            <a:spLocks/>
          </p:cNvSpPr>
          <p:nvPr/>
        </p:nvSpPr>
        <p:spPr>
          <a:xfrm>
            <a:off x="698500" y="1282700"/>
            <a:ext cx="10795000" cy="52101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510"/>
              </a:spcBef>
              <a:spcAft>
                <a:spcPts val="51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Лучшее лечение это профилактика. </a:t>
            </a:r>
            <a:r>
              <a:rPr lang="ru-RU" sz="1800" dirty="0">
                <a:solidFill>
                  <a:srgbClr val="0A0A0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 возрастом наше тело и жизнь изменяются и необходимо знать, что необходимо для поддержания своего здоровья.</a:t>
            </a:r>
          </a:p>
          <a:p>
            <a:pPr indent="0">
              <a:lnSpc>
                <a:spcPct val="115000"/>
              </a:lnSpc>
              <a:spcBef>
                <a:spcPts val="510"/>
              </a:spcBef>
              <a:spcAft>
                <a:spcPts val="510"/>
              </a:spcAft>
              <a:buNone/>
            </a:pPr>
            <a:r>
              <a:rPr lang="ru-RU" sz="1800" dirty="0">
                <a:solidFill>
                  <a:srgbClr val="0A0A0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 возрастом происходят изменения в личной жизни, здоровье, приеме медикаментов, изменение ритма жизни, привычек и вкусов, что может повлиять на интересы к здоровому питанию и физической активности. </a:t>
            </a:r>
            <a:endParaRPr lang="ru-RU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510"/>
              </a:spcBef>
              <a:spcAft>
                <a:spcPts val="510"/>
              </a:spcAft>
              <a:buNone/>
            </a:pPr>
            <a:r>
              <a:rPr lang="ru-RU" sz="1800" dirty="0">
                <a:solidFill>
                  <a:srgbClr val="0A0A0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 и здоровое питание для пожилых людей </a:t>
            </a:r>
          </a:p>
          <a:p>
            <a:pPr indent="0">
              <a:lnSpc>
                <a:spcPct val="115000"/>
              </a:lnSpc>
              <a:spcBef>
                <a:spcPts val="510"/>
              </a:spcBef>
              <a:spcAft>
                <a:spcPts val="510"/>
              </a:spcAft>
              <a:buNone/>
            </a:pPr>
            <a:r>
              <a:rPr lang="ru-RU" sz="1800" dirty="0">
                <a:solidFill>
                  <a:srgbClr val="0A0A0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еще более важно, чем молодым людям. 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10"/>
              </a:spcBef>
              <a:spcAft>
                <a:spcPts val="510"/>
              </a:spcAft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информационного буклета о питании;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информационного буклета о режиме дня и сне;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информационного буклета о личной гигиене;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Арт терапия с использованием рисунков </a:t>
            </a:r>
            <a:r>
              <a:rPr lang="ru-RU" sz="1800" dirty="0" err="1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антистресс</a:t>
            </a: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Рецепты ухода за лицом и телом;</a:t>
            </a:r>
            <a:endParaRPr lang="ru-RU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1D1333"/>
                </a:solidFill>
                <a:effectLst/>
                <a:ea typeface="Times New Roman" panose="02020603050405020304" pitchFamily="18" charset="0"/>
              </a:rPr>
              <a:t>Секреты лекарственных трав;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31EBD0-27A7-1BEB-5827-8ADEDB92A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401" y="2709333"/>
            <a:ext cx="3111500" cy="414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65042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849</Words>
  <Application>Microsoft Office PowerPoint</Application>
  <PresentationFormat>Произвольный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  “Сто рецептов для здоровья”</vt:lpstr>
      <vt:lpstr>Автор: Заведующая отделения социальной помощи на дому – Киселева Надежда Викторовна. </vt:lpstr>
      <vt:lpstr>Целевая аудитория</vt:lpstr>
      <vt:lpstr>Цель</vt:lpstr>
      <vt:lpstr>Проект позволит: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“Сто рецептов для здоровья”</dc:title>
  <dc:creator>Дарья</dc:creator>
  <cp:lastModifiedBy>Glav</cp:lastModifiedBy>
  <cp:revision>8</cp:revision>
  <dcterms:created xsi:type="dcterms:W3CDTF">2023-11-07T13:48:45Z</dcterms:created>
  <dcterms:modified xsi:type="dcterms:W3CDTF">2023-11-08T13:29:21Z</dcterms:modified>
</cp:coreProperties>
</file>