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1E6"/>
    <a:srgbClr val="241631"/>
    <a:srgbClr val="FF7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03A64-FB78-46AF-BD75-D6D96B210AA4}" type="doc">
      <dgm:prSet loTypeId="urn:microsoft.com/office/officeart/2005/8/layout/arrow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FE152A-64E2-4327-B5FD-41F34A430463}">
      <dgm:prSet custT="1"/>
      <dgm:spPr/>
      <dgm:t>
        <a:bodyPr/>
        <a:lstStyle/>
        <a:p>
          <a:r>
            <a:rPr lang="ru-RU" sz="2400" b="1" dirty="0">
              <a:latin typeface="Fira Sans" panose="020B0503050000020004" pitchFamily="34" charset="0"/>
            </a:rPr>
            <a:t>«ПОМОГАТОР»</a:t>
          </a:r>
        </a:p>
      </dgm:t>
    </dgm:pt>
    <dgm:pt modelId="{70376280-7318-4CDF-A474-173176110131}" type="parTrans" cxnId="{5D9B0C63-D49D-431F-AF54-1337015E5AAD}">
      <dgm:prSet/>
      <dgm:spPr/>
      <dgm:t>
        <a:bodyPr/>
        <a:lstStyle/>
        <a:p>
          <a:endParaRPr lang="ru-RU"/>
        </a:p>
      </dgm:t>
    </dgm:pt>
    <dgm:pt modelId="{D1CD3377-4B35-4C31-8CDF-92C84C0A629B}" type="sibTrans" cxnId="{5D9B0C63-D49D-431F-AF54-1337015E5AAD}">
      <dgm:prSet/>
      <dgm:spPr/>
      <dgm:t>
        <a:bodyPr/>
        <a:lstStyle/>
        <a:p>
          <a:endParaRPr lang="ru-RU"/>
        </a:p>
      </dgm:t>
    </dgm:pt>
    <dgm:pt modelId="{0195839B-03B1-4D25-8E8B-EF44F2CE4E7E}">
      <dgm:prSet/>
      <dgm:spPr/>
      <dgm:t>
        <a:bodyPr/>
        <a:lstStyle/>
        <a:p>
          <a:endParaRPr lang="ru-RU"/>
        </a:p>
      </dgm:t>
    </dgm:pt>
    <dgm:pt modelId="{5961FD75-938D-4DEC-BC47-1E5B51CD422C}" type="parTrans" cxnId="{D14C24A2-B851-4AFA-B9F1-642C50E7E2F7}">
      <dgm:prSet/>
      <dgm:spPr/>
      <dgm:t>
        <a:bodyPr/>
        <a:lstStyle/>
        <a:p>
          <a:endParaRPr lang="ru-RU"/>
        </a:p>
      </dgm:t>
    </dgm:pt>
    <dgm:pt modelId="{125D8594-E120-4DD2-8645-C151DE01CB22}" type="sibTrans" cxnId="{D14C24A2-B851-4AFA-B9F1-642C50E7E2F7}">
      <dgm:prSet/>
      <dgm:spPr/>
      <dgm:t>
        <a:bodyPr/>
        <a:lstStyle/>
        <a:p>
          <a:endParaRPr lang="ru-RU"/>
        </a:p>
      </dgm:t>
    </dgm:pt>
    <dgm:pt modelId="{15F57D61-AFAF-4470-AF05-9E8FA9221784}" type="pres">
      <dgm:prSet presAssocID="{F3103A64-FB78-46AF-BD75-D6D96B210AA4}" presName="compositeShape" presStyleCnt="0">
        <dgm:presLayoutVars>
          <dgm:chMax val="2"/>
          <dgm:dir/>
          <dgm:resizeHandles val="exact"/>
        </dgm:presLayoutVars>
      </dgm:prSet>
      <dgm:spPr/>
    </dgm:pt>
    <dgm:pt modelId="{0C8A0587-8B0F-4F3C-9211-ACF9CC70E96C}" type="pres">
      <dgm:prSet presAssocID="{F3103A64-FB78-46AF-BD75-D6D96B210AA4}" presName="ribbon" presStyleLbl="node1" presStyleIdx="0" presStyleCnt="1" custScaleX="274106" custLinFactY="85258" custLinFactNeighborX="15987" custLinFactNeighborY="100000"/>
      <dgm:spPr>
        <a:prstGeom prst="flowChartPunchedTape">
          <a:avLst/>
        </a:prstGeom>
        <a:solidFill>
          <a:srgbClr val="FF726D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4288918C-130E-485B-9DDA-1D2DD3462643}" type="pres">
      <dgm:prSet presAssocID="{F3103A64-FB78-46AF-BD75-D6D96B210AA4}" presName="leftArrowText" presStyleLbl="node1" presStyleIdx="0" presStyleCnt="1" custScaleX="461703" custLinFactX="152200" custLinFactNeighborX="200000" custLinFactNeighborY="968">
        <dgm:presLayoutVars>
          <dgm:chMax val="0"/>
          <dgm:bulletEnabled val="1"/>
        </dgm:presLayoutVars>
      </dgm:prSet>
      <dgm:spPr/>
    </dgm:pt>
    <dgm:pt modelId="{9F2CD632-2B07-4591-83EC-EEDF8B73492D}" type="pres">
      <dgm:prSet presAssocID="{F3103A64-FB78-46AF-BD75-D6D96B210AA4}" presName="rightArrowText" presStyleLbl="node1" presStyleIdx="0" presStyleCnt="1" custScaleX="156593" custLinFactX="-55429" custLinFactNeighborX="-100000" custLinFactNeighborY="-4627">
        <dgm:presLayoutVars>
          <dgm:chMax val="0"/>
          <dgm:bulletEnabled val="1"/>
        </dgm:presLayoutVars>
      </dgm:prSet>
      <dgm:spPr>
        <a:prstGeom prst="verticalScroll">
          <a:avLst/>
        </a:prstGeom>
      </dgm:spPr>
    </dgm:pt>
  </dgm:ptLst>
  <dgm:cxnLst>
    <dgm:cxn modelId="{48C04F06-EA95-4084-A64F-C0E0FDE1C45C}" type="presOf" srcId="{57FE152A-64E2-4327-B5FD-41F34A430463}" destId="{4288918C-130E-485B-9DDA-1D2DD3462643}" srcOrd="0" destOrd="0" presId="urn:microsoft.com/office/officeart/2005/8/layout/arrow6"/>
    <dgm:cxn modelId="{5D9B0C63-D49D-431F-AF54-1337015E5AAD}" srcId="{F3103A64-FB78-46AF-BD75-D6D96B210AA4}" destId="{57FE152A-64E2-4327-B5FD-41F34A430463}" srcOrd="0" destOrd="0" parTransId="{70376280-7318-4CDF-A474-173176110131}" sibTransId="{D1CD3377-4B35-4C31-8CDF-92C84C0A629B}"/>
    <dgm:cxn modelId="{8470668E-969D-44F9-8CE9-9E8ECE11DBE3}" type="presOf" srcId="{F3103A64-FB78-46AF-BD75-D6D96B210AA4}" destId="{15F57D61-AFAF-4470-AF05-9E8FA9221784}" srcOrd="0" destOrd="0" presId="urn:microsoft.com/office/officeart/2005/8/layout/arrow6"/>
    <dgm:cxn modelId="{D14C24A2-B851-4AFA-B9F1-642C50E7E2F7}" srcId="{F3103A64-FB78-46AF-BD75-D6D96B210AA4}" destId="{0195839B-03B1-4D25-8E8B-EF44F2CE4E7E}" srcOrd="1" destOrd="0" parTransId="{5961FD75-938D-4DEC-BC47-1E5B51CD422C}" sibTransId="{125D8594-E120-4DD2-8645-C151DE01CB22}"/>
    <dgm:cxn modelId="{082BE6DA-1052-4E5A-B508-4B4B7467F457}" type="presOf" srcId="{0195839B-03B1-4D25-8E8B-EF44F2CE4E7E}" destId="{9F2CD632-2B07-4591-83EC-EEDF8B73492D}" srcOrd="0" destOrd="0" presId="urn:microsoft.com/office/officeart/2005/8/layout/arrow6"/>
    <dgm:cxn modelId="{A2938D51-9873-4FF7-B539-D929F184B8A7}" type="presParOf" srcId="{15F57D61-AFAF-4470-AF05-9E8FA9221784}" destId="{0C8A0587-8B0F-4F3C-9211-ACF9CC70E96C}" srcOrd="0" destOrd="0" presId="urn:microsoft.com/office/officeart/2005/8/layout/arrow6"/>
    <dgm:cxn modelId="{FBF4A9AC-0E92-4C49-90BB-CC0129D30CAE}" type="presParOf" srcId="{15F57D61-AFAF-4470-AF05-9E8FA9221784}" destId="{4288918C-130E-485B-9DDA-1D2DD3462643}" srcOrd="1" destOrd="0" presId="urn:microsoft.com/office/officeart/2005/8/layout/arrow6"/>
    <dgm:cxn modelId="{6C2A33FE-5E64-4F11-A623-3D1EA0E33CCB}" type="presParOf" srcId="{15F57D61-AFAF-4470-AF05-9E8FA9221784}" destId="{9F2CD632-2B07-4591-83EC-EEDF8B73492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82036-D812-4046-82E3-7376CBDD32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18CAF-39E6-457D-96B6-E29DEAC76AA0}">
      <dgm:prSet/>
      <dgm:spPr>
        <a:solidFill>
          <a:srgbClr val="FF726D"/>
        </a:solidFill>
        <a:ln>
          <a:solidFill>
            <a:schemeClr val="accent5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/>
            <a:t>Общий стаж работы в СПб ГАСУСО «ПНИ №9» - 5 лет. </a:t>
          </a:r>
          <a:endParaRPr lang="ru-RU" dirty="0"/>
        </a:p>
      </dgm:t>
    </dgm:pt>
    <dgm:pt modelId="{8049D93C-DA97-4435-A536-EF8586216897}" type="parTrans" cxnId="{28BF7FE3-27EF-4B4C-BE0B-408B6FC37A57}">
      <dgm:prSet/>
      <dgm:spPr/>
      <dgm:t>
        <a:bodyPr/>
        <a:lstStyle/>
        <a:p>
          <a:endParaRPr lang="ru-RU"/>
        </a:p>
      </dgm:t>
    </dgm:pt>
    <dgm:pt modelId="{BD308992-265E-434D-BAB2-15190CA88241}" type="sibTrans" cxnId="{28BF7FE3-27EF-4B4C-BE0B-408B6FC37A57}">
      <dgm:prSet/>
      <dgm:spPr/>
      <dgm:t>
        <a:bodyPr/>
        <a:lstStyle/>
        <a:p>
          <a:endParaRPr lang="ru-RU"/>
        </a:p>
      </dgm:t>
    </dgm:pt>
    <dgm:pt modelId="{C3D1F553-F1EF-4E74-A65B-F6C725C3C00A}" type="pres">
      <dgm:prSet presAssocID="{D3282036-D812-4046-82E3-7376CBDD3267}" presName="linear" presStyleCnt="0">
        <dgm:presLayoutVars>
          <dgm:animLvl val="lvl"/>
          <dgm:resizeHandles val="exact"/>
        </dgm:presLayoutVars>
      </dgm:prSet>
      <dgm:spPr/>
    </dgm:pt>
    <dgm:pt modelId="{29D6DF41-3121-4EEF-A0B6-05FCC7064808}" type="pres">
      <dgm:prSet presAssocID="{02418CAF-39E6-457D-96B6-E29DEAC76A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B02FDCD-5034-4F57-A014-7C35C7AA9C47}" type="presOf" srcId="{D3282036-D812-4046-82E3-7376CBDD3267}" destId="{C3D1F553-F1EF-4E74-A65B-F6C725C3C00A}" srcOrd="0" destOrd="0" presId="urn:microsoft.com/office/officeart/2005/8/layout/vList2"/>
    <dgm:cxn modelId="{A03594D9-6273-41FD-8FE9-B478E0CBAD34}" type="presOf" srcId="{02418CAF-39E6-457D-96B6-E29DEAC76AA0}" destId="{29D6DF41-3121-4EEF-A0B6-05FCC7064808}" srcOrd="0" destOrd="0" presId="urn:microsoft.com/office/officeart/2005/8/layout/vList2"/>
    <dgm:cxn modelId="{28BF7FE3-27EF-4B4C-BE0B-408B6FC37A57}" srcId="{D3282036-D812-4046-82E3-7376CBDD3267}" destId="{02418CAF-39E6-457D-96B6-E29DEAC76AA0}" srcOrd="0" destOrd="0" parTransId="{8049D93C-DA97-4435-A536-EF8586216897}" sibTransId="{BD308992-265E-434D-BAB2-15190CA88241}"/>
    <dgm:cxn modelId="{7C0932E2-DA44-43AB-BC87-AB517D982B74}" type="presParOf" srcId="{C3D1F553-F1EF-4E74-A65B-F6C725C3C00A}" destId="{29D6DF41-3121-4EEF-A0B6-05FCC70648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F780E-FF0D-4388-9C11-2BD171B716DC}" type="doc">
      <dgm:prSet loTypeId="urn:microsoft.com/office/officeart/2005/8/layout/hProcess4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C80A667-B17B-43C3-9214-F59B0008BE2F}">
      <dgm:prSet phldrT="[Текст]" custT="1"/>
      <dgm:spPr>
        <a:solidFill>
          <a:srgbClr val="FF726D"/>
        </a:solidFill>
      </dgm:spPr>
      <dgm:t>
        <a:bodyPr/>
        <a:lstStyle/>
        <a:p>
          <a:pPr algn="ctr"/>
          <a:r>
            <a:rPr lang="ru-RU" sz="2400" dirty="0">
              <a:latin typeface="Fira Sans" panose="020B0503050000020004" pitchFamily="34" charset="0"/>
              <a:cs typeface="Arial" panose="020B0604020202020204" pitchFamily="34" charset="0"/>
            </a:rPr>
            <a:t>ИНФОРМАЦИОННАЯ ПОМОЩЬ</a:t>
          </a:r>
        </a:p>
      </dgm:t>
    </dgm:pt>
    <dgm:pt modelId="{55ACED3B-5150-4BB3-93D0-E6B6D0BA10DF}" type="parTrans" cxnId="{FE86585B-E2E3-4B81-93E8-5C7F80DEB23D}">
      <dgm:prSet/>
      <dgm:spPr/>
      <dgm:t>
        <a:bodyPr/>
        <a:lstStyle/>
        <a:p>
          <a:endParaRPr lang="ru-RU"/>
        </a:p>
      </dgm:t>
    </dgm:pt>
    <dgm:pt modelId="{3F5A24DE-EB30-4C1C-9AE7-7B86E64EC444}" type="sibTrans" cxnId="{FE86585B-E2E3-4B81-93E8-5C7F80DEB23D}">
      <dgm:prSet/>
      <dgm:spPr/>
      <dgm:t>
        <a:bodyPr/>
        <a:lstStyle/>
        <a:p>
          <a:endParaRPr lang="ru-RU"/>
        </a:p>
      </dgm:t>
    </dgm:pt>
    <dgm:pt modelId="{6667876E-ABAA-4864-A56E-1A0C68FC910E}">
      <dgm:prSet phldrT="[Текст]" custT="1"/>
      <dgm:spPr>
        <a:solidFill>
          <a:srgbClr val="FF726D"/>
        </a:solidFill>
      </dgm:spPr>
      <dgm:t>
        <a:bodyPr/>
        <a:lstStyle/>
        <a:p>
          <a:pPr algn="ctr"/>
          <a:r>
            <a:rPr lang="ru-RU" sz="2400" dirty="0">
              <a:latin typeface="Fira Sans" panose="020B0503050000020004" pitchFamily="34" charset="0"/>
              <a:cs typeface="Arial" panose="020B0604020202020204" pitchFamily="34" charset="0"/>
            </a:rPr>
            <a:t>ТЕХНИЧЕСКАЯ ПОМОЩЬ</a:t>
          </a:r>
        </a:p>
      </dgm:t>
    </dgm:pt>
    <dgm:pt modelId="{C81D95D1-7517-4C99-B038-0C1BAD4C770C}" type="sibTrans" cxnId="{2466AB25-1C43-4C1C-8974-AB6C7469A411}">
      <dgm:prSet/>
      <dgm:spPr/>
      <dgm:t>
        <a:bodyPr/>
        <a:lstStyle/>
        <a:p>
          <a:endParaRPr lang="ru-RU"/>
        </a:p>
      </dgm:t>
    </dgm:pt>
    <dgm:pt modelId="{1F7C6A51-FC49-4EBC-A78B-CD12410BBA03}" type="parTrans" cxnId="{2466AB25-1C43-4C1C-8974-AB6C7469A411}">
      <dgm:prSet/>
      <dgm:spPr/>
      <dgm:t>
        <a:bodyPr/>
        <a:lstStyle/>
        <a:p>
          <a:endParaRPr lang="ru-RU"/>
        </a:p>
      </dgm:t>
    </dgm:pt>
    <dgm:pt modelId="{7738A146-41CB-4CC6-8957-5BAED7DCBCBC}">
      <dgm:prSet phldrT="[Текст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6856D-C9E5-48F8-B190-DBD57F3B3911}" type="parTrans" cxnId="{F9947E7B-BCAD-4DAF-9002-40E59FE7B6B4}">
      <dgm:prSet/>
      <dgm:spPr/>
      <dgm:t>
        <a:bodyPr/>
        <a:lstStyle/>
        <a:p>
          <a:endParaRPr lang="ru-RU"/>
        </a:p>
      </dgm:t>
    </dgm:pt>
    <dgm:pt modelId="{97E08F3A-C12B-4761-9343-ED9D89D8010F}" type="sibTrans" cxnId="{F9947E7B-BCAD-4DAF-9002-40E59FE7B6B4}">
      <dgm:prSet/>
      <dgm:spPr/>
      <dgm:t>
        <a:bodyPr/>
        <a:lstStyle/>
        <a:p>
          <a:endParaRPr lang="ru-RU"/>
        </a:p>
      </dgm:t>
    </dgm:pt>
    <dgm:pt modelId="{C59B03D4-D222-4434-B263-292B8E211817}">
      <dgm:prSet phldrT="[Текст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dirty="0">
              <a:latin typeface="Fira Sans" panose="020B0503050000020004" pitchFamily="34" charset="0"/>
              <a:cs typeface="Arial" panose="020B0604020202020204" pitchFamily="34" charset="0"/>
            </a:rPr>
            <a:t>включает в себя установку различных приложений и программного обеспечения, которые могут быть полезны для людей с психическими нарушениями</a:t>
          </a:r>
        </a:p>
      </dgm:t>
    </dgm:pt>
    <dgm:pt modelId="{2BAA5B34-2103-4B93-8F9B-830779FBACDD}" type="sibTrans" cxnId="{475559AC-039C-4E6E-8A28-AB52ABFBF48A}">
      <dgm:prSet/>
      <dgm:spPr/>
      <dgm:t>
        <a:bodyPr/>
        <a:lstStyle/>
        <a:p>
          <a:endParaRPr lang="ru-RU"/>
        </a:p>
      </dgm:t>
    </dgm:pt>
    <dgm:pt modelId="{ED558BE9-4C78-44DF-A99C-0EE75797E04A}" type="parTrans" cxnId="{475559AC-039C-4E6E-8A28-AB52ABFBF48A}">
      <dgm:prSet/>
      <dgm:spPr/>
      <dgm:t>
        <a:bodyPr/>
        <a:lstStyle/>
        <a:p>
          <a:endParaRPr lang="ru-RU"/>
        </a:p>
      </dgm:t>
    </dgm:pt>
    <dgm:pt modelId="{68DE0A9E-1D71-4703-8DA3-8BADB83593D9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600" dirty="0">
              <a:latin typeface="Fira Sans" panose="020B0503050000020004" pitchFamily="34" charset="0"/>
              <a:cs typeface="Arial" panose="020B0604020202020204" pitchFamily="34" charset="0"/>
            </a:rPr>
            <a:t>включает в себя поддержку в случае возникновения проблем с устройствами или программным обеспечением:</a:t>
          </a:r>
        </a:p>
      </dgm:t>
    </dgm:pt>
    <dgm:pt modelId="{36668854-B423-49EF-9E01-42D4F89C8BD2}" type="parTrans" cxnId="{57EAF6AD-20B7-46D9-8F91-00B2EC130980}">
      <dgm:prSet/>
      <dgm:spPr/>
      <dgm:t>
        <a:bodyPr/>
        <a:lstStyle/>
        <a:p>
          <a:endParaRPr lang="ru-RU"/>
        </a:p>
      </dgm:t>
    </dgm:pt>
    <dgm:pt modelId="{7976326E-71FE-4A1B-8F1E-44FF29ED55DA}" type="sibTrans" cxnId="{57EAF6AD-20B7-46D9-8F91-00B2EC130980}">
      <dgm:prSet/>
      <dgm:spPr/>
      <dgm:t>
        <a:bodyPr/>
        <a:lstStyle/>
        <a:p>
          <a:endParaRPr lang="ru-RU"/>
        </a:p>
      </dgm:t>
    </dgm:pt>
    <dgm:pt modelId="{9B0B70C1-07E8-4293-8A34-D4EDBADD4BB7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ru-RU" sz="1600" dirty="0">
              <a:latin typeface="Fira Sans" panose="020B0503050000020004" pitchFamily="34" charset="0"/>
              <a:cs typeface="Arial" panose="020B0604020202020204" pitchFamily="34" charset="0"/>
            </a:rPr>
            <a:t>   восстановление утерянных данных или настройка устройств с учетом индивидуальных потребностей проживающих</a:t>
          </a:r>
        </a:p>
      </dgm:t>
    </dgm:pt>
    <dgm:pt modelId="{50CCD3F0-2456-4D75-B78E-43E2EDEEBC81}" type="parTrans" cxnId="{D70C6C59-BBDC-4E9B-8BE6-C44151F12AAB}">
      <dgm:prSet/>
      <dgm:spPr/>
      <dgm:t>
        <a:bodyPr/>
        <a:lstStyle/>
        <a:p>
          <a:endParaRPr lang="ru-RU"/>
        </a:p>
      </dgm:t>
    </dgm:pt>
    <dgm:pt modelId="{DC996C74-5D60-4640-A9B2-C6B1DF9A5014}" type="sibTrans" cxnId="{D70C6C59-BBDC-4E9B-8BE6-C44151F12AAB}">
      <dgm:prSet/>
      <dgm:spPr/>
      <dgm:t>
        <a:bodyPr/>
        <a:lstStyle/>
        <a:p>
          <a:endParaRPr lang="ru-RU"/>
        </a:p>
      </dgm:t>
    </dgm:pt>
    <dgm:pt modelId="{E1677AD9-FA92-4C57-89DE-9C9C6B9FCB69}" type="pres">
      <dgm:prSet presAssocID="{FD0F780E-FF0D-4388-9C11-2BD171B716DC}" presName="Name0" presStyleCnt="0">
        <dgm:presLayoutVars>
          <dgm:dir/>
          <dgm:animLvl val="lvl"/>
          <dgm:resizeHandles val="exact"/>
        </dgm:presLayoutVars>
      </dgm:prSet>
      <dgm:spPr/>
    </dgm:pt>
    <dgm:pt modelId="{E4A8C6FB-2CFA-4572-951C-A252D1CB6BCF}" type="pres">
      <dgm:prSet presAssocID="{FD0F780E-FF0D-4388-9C11-2BD171B716DC}" presName="tSp" presStyleCnt="0"/>
      <dgm:spPr/>
    </dgm:pt>
    <dgm:pt modelId="{6C4044A1-70FD-4DC0-BB9B-9CF4504B7A82}" type="pres">
      <dgm:prSet presAssocID="{FD0F780E-FF0D-4388-9C11-2BD171B716DC}" presName="bSp" presStyleCnt="0"/>
      <dgm:spPr/>
    </dgm:pt>
    <dgm:pt modelId="{BDADBC2E-AC07-4D40-A0AA-37AFB59B412A}" type="pres">
      <dgm:prSet presAssocID="{FD0F780E-FF0D-4388-9C11-2BD171B716DC}" presName="process" presStyleCnt="0"/>
      <dgm:spPr/>
    </dgm:pt>
    <dgm:pt modelId="{901AA4ED-45E3-485F-87F9-9D2882D5E514}" type="pres">
      <dgm:prSet presAssocID="{AC80A667-B17B-43C3-9214-F59B0008BE2F}" presName="composite1" presStyleCnt="0"/>
      <dgm:spPr/>
    </dgm:pt>
    <dgm:pt modelId="{4C4CB052-4896-4F04-8795-372781947A9C}" type="pres">
      <dgm:prSet presAssocID="{AC80A667-B17B-43C3-9214-F59B0008BE2F}" presName="dummyNode1" presStyleLbl="node1" presStyleIdx="0" presStyleCnt="2"/>
      <dgm:spPr/>
    </dgm:pt>
    <dgm:pt modelId="{21B15DF1-C79C-4611-911B-46297049B89D}" type="pres">
      <dgm:prSet presAssocID="{AC80A667-B17B-43C3-9214-F59B0008BE2F}" presName="childNode1" presStyleLbl="bgAcc1" presStyleIdx="0" presStyleCnt="2" custScaleX="121858" custScaleY="70203" custLinFactNeighborX="15325" custLinFactNeighborY="-19709">
        <dgm:presLayoutVars>
          <dgm:bulletEnabled val="1"/>
        </dgm:presLayoutVars>
      </dgm:prSet>
      <dgm:spPr/>
    </dgm:pt>
    <dgm:pt modelId="{DC3E3739-06E4-41B7-B9AA-6BD7C7937BB5}" type="pres">
      <dgm:prSet presAssocID="{AC80A667-B17B-43C3-9214-F59B0008BE2F}" presName="childNode1tx" presStyleLbl="bgAcc1" presStyleIdx="0" presStyleCnt="2">
        <dgm:presLayoutVars>
          <dgm:bulletEnabled val="1"/>
        </dgm:presLayoutVars>
      </dgm:prSet>
      <dgm:spPr/>
    </dgm:pt>
    <dgm:pt modelId="{AE4E215C-0218-4A4B-8369-A04E6388ADFF}" type="pres">
      <dgm:prSet presAssocID="{AC80A667-B17B-43C3-9214-F59B0008BE2F}" presName="parentNode1" presStyleLbl="node1" presStyleIdx="0" presStyleCnt="2" custScaleX="132343" custScaleY="88634" custLinFactNeighborX="-5929" custLinFactNeighborY="-77877">
        <dgm:presLayoutVars>
          <dgm:chMax val="1"/>
          <dgm:bulletEnabled val="1"/>
        </dgm:presLayoutVars>
      </dgm:prSet>
      <dgm:spPr/>
    </dgm:pt>
    <dgm:pt modelId="{DF5A9056-F522-499F-889D-E20CACB687EC}" type="pres">
      <dgm:prSet presAssocID="{AC80A667-B17B-43C3-9214-F59B0008BE2F}" presName="connSite1" presStyleCnt="0"/>
      <dgm:spPr/>
    </dgm:pt>
    <dgm:pt modelId="{949C65EF-D60E-4157-A47A-2A058BC89F86}" type="pres">
      <dgm:prSet presAssocID="{3F5A24DE-EB30-4C1C-9AE7-7B86E64EC444}" presName="Name9" presStyleLbl="sibTrans2D1" presStyleIdx="0" presStyleCnt="1" custAng="4328605" custScaleX="36315" custScaleY="42567" custLinFactNeighborX="4459" custLinFactNeighborY="-12232"/>
      <dgm:spPr/>
    </dgm:pt>
    <dgm:pt modelId="{2ADC5054-BB3A-40FA-BD9D-18526EC03D04}" type="pres">
      <dgm:prSet presAssocID="{6667876E-ABAA-4864-A56E-1A0C68FC910E}" presName="composite2" presStyleCnt="0"/>
      <dgm:spPr/>
    </dgm:pt>
    <dgm:pt modelId="{A6641F9D-3CAF-407C-8944-FD33217BC5DF}" type="pres">
      <dgm:prSet presAssocID="{6667876E-ABAA-4864-A56E-1A0C68FC910E}" presName="dummyNode2" presStyleLbl="node1" presStyleIdx="0" presStyleCnt="2"/>
      <dgm:spPr/>
    </dgm:pt>
    <dgm:pt modelId="{29FC7403-DD2A-4F67-A08C-7DD6F0534A69}" type="pres">
      <dgm:prSet presAssocID="{6667876E-ABAA-4864-A56E-1A0C68FC910E}" presName="childNode2" presStyleLbl="bgAcc1" presStyleIdx="1" presStyleCnt="2" custScaleX="133908" custScaleY="84470" custLinFactNeighborX="2164" custLinFactNeighborY="3819">
        <dgm:presLayoutVars>
          <dgm:bulletEnabled val="1"/>
        </dgm:presLayoutVars>
      </dgm:prSet>
      <dgm:spPr/>
    </dgm:pt>
    <dgm:pt modelId="{17512A8D-50F8-4AFE-9A4B-9BA6F0DD9E14}" type="pres">
      <dgm:prSet presAssocID="{6667876E-ABAA-4864-A56E-1A0C68FC910E}" presName="childNode2tx" presStyleLbl="bgAcc1" presStyleIdx="1" presStyleCnt="2">
        <dgm:presLayoutVars>
          <dgm:bulletEnabled val="1"/>
        </dgm:presLayoutVars>
      </dgm:prSet>
      <dgm:spPr/>
    </dgm:pt>
    <dgm:pt modelId="{75A3F84B-EEBB-428D-B3CD-17FA24F4AA2F}" type="pres">
      <dgm:prSet presAssocID="{6667876E-ABAA-4864-A56E-1A0C68FC910E}" presName="parentNode2" presStyleLbl="node1" presStyleIdx="1" presStyleCnt="2" custScaleX="143096" custScaleY="79826" custLinFactNeighborX="-2153" custLinFactNeighborY="34212">
        <dgm:presLayoutVars>
          <dgm:chMax val="0"/>
          <dgm:bulletEnabled val="1"/>
        </dgm:presLayoutVars>
      </dgm:prSet>
      <dgm:spPr/>
    </dgm:pt>
    <dgm:pt modelId="{260FA509-F911-48EB-A01E-AE60594E5028}" type="pres">
      <dgm:prSet presAssocID="{6667876E-ABAA-4864-A56E-1A0C68FC910E}" presName="connSite2" presStyleCnt="0"/>
      <dgm:spPr/>
    </dgm:pt>
  </dgm:ptLst>
  <dgm:cxnLst>
    <dgm:cxn modelId="{9F988E05-227C-420F-BDBE-EF48DE1EFF5C}" type="presOf" srcId="{3F5A24DE-EB30-4C1C-9AE7-7B86E64EC444}" destId="{949C65EF-D60E-4157-A47A-2A058BC89F86}" srcOrd="0" destOrd="0" presId="urn:microsoft.com/office/officeart/2005/8/layout/hProcess4"/>
    <dgm:cxn modelId="{1CA91516-7BC0-4F6D-B1A8-DBDF47DA1B9D}" type="presOf" srcId="{68DE0A9E-1D71-4703-8DA3-8BADB83593D9}" destId="{29FC7403-DD2A-4F67-A08C-7DD6F0534A69}" srcOrd="0" destOrd="1" presId="urn:microsoft.com/office/officeart/2005/8/layout/hProcess4"/>
    <dgm:cxn modelId="{2466AB25-1C43-4C1C-8974-AB6C7469A411}" srcId="{FD0F780E-FF0D-4388-9C11-2BD171B716DC}" destId="{6667876E-ABAA-4864-A56E-1A0C68FC910E}" srcOrd="1" destOrd="0" parTransId="{1F7C6A51-FC49-4EBC-A78B-CD12410BBA03}" sibTransId="{C81D95D1-7517-4C99-B038-0C1BAD4C770C}"/>
    <dgm:cxn modelId="{FE86585B-E2E3-4B81-93E8-5C7F80DEB23D}" srcId="{FD0F780E-FF0D-4388-9C11-2BD171B716DC}" destId="{AC80A667-B17B-43C3-9214-F59B0008BE2F}" srcOrd="0" destOrd="0" parTransId="{55ACED3B-5150-4BB3-93D0-E6B6D0BA10DF}" sibTransId="{3F5A24DE-EB30-4C1C-9AE7-7B86E64EC444}"/>
    <dgm:cxn modelId="{C56D964D-DC6B-45D4-9D74-DEAE253AF726}" type="presOf" srcId="{FD0F780E-FF0D-4388-9C11-2BD171B716DC}" destId="{E1677AD9-FA92-4C57-89DE-9C9C6B9FCB69}" srcOrd="0" destOrd="0" presId="urn:microsoft.com/office/officeart/2005/8/layout/hProcess4"/>
    <dgm:cxn modelId="{4D350054-4818-4641-A139-6B5766FC4EAB}" type="presOf" srcId="{6667876E-ABAA-4864-A56E-1A0C68FC910E}" destId="{75A3F84B-EEBB-428D-B3CD-17FA24F4AA2F}" srcOrd="0" destOrd="0" presId="urn:microsoft.com/office/officeart/2005/8/layout/hProcess4"/>
    <dgm:cxn modelId="{4ACF5F55-F4C9-48D9-BC48-E23BBE12E2FB}" type="presOf" srcId="{7738A146-41CB-4CC6-8957-5BAED7DCBCBC}" destId="{17512A8D-50F8-4AFE-9A4B-9BA6F0DD9E14}" srcOrd="1" destOrd="0" presId="urn:microsoft.com/office/officeart/2005/8/layout/hProcess4"/>
    <dgm:cxn modelId="{1AA61278-3C6D-4F3C-9746-486B53478ACD}" type="presOf" srcId="{9B0B70C1-07E8-4293-8A34-D4EDBADD4BB7}" destId="{17512A8D-50F8-4AFE-9A4B-9BA6F0DD9E14}" srcOrd="1" destOrd="2" presId="urn:microsoft.com/office/officeart/2005/8/layout/hProcess4"/>
    <dgm:cxn modelId="{D70C6C59-BBDC-4E9B-8BE6-C44151F12AAB}" srcId="{6667876E-ABAA-4864-A56E-1A0C68FC910E}" destId="{9B0B70C1-07E8-4293-8A34-D4EDBADD4BB7}" srcOrd="2" destOrd="0" parTransId="{50CCD3F0-2456-4D75-B78E-43E2EDEEBC81}" sibTransId="{DC996C74-5D60-4640-A9B2-C6B1DF9A5014}"/>
    <dgm:cxn modelId="{F9947E7B-BCAD-4DAF-9002-40E59FE7B6B4}" srcId="{6667876E-ABAA-4864-A56E-1A0C68FC910E}" destId="{7738A146-41CB-4CC6-8957-5BAED7DCBCBC}" srcOrd="0" destOrd="0" parTransId="{CA56856D-C9E5-48F8-B190-DBD57F3B3911}" sibTransId="{97E08F3A-C12B-4761-9343-ED9D89D8010F}"/>
    <dgm:cxn modelId="{EB3452A2-4457-4E72-8250-329DA9BC1938}" type="presOf" srcId="{C59B03D4-D222-4434-B263-292B8E211817}" destId="{DC3E3739-06E4-41B7-B9AA-6BD7C7937BB5}" srcOrd="1" destOrd="0" presId="urn:microsoft.com/office/officeart/2005/8/layout/hProcess4"/>
    <dgm:cxn modelId="{A53348A6-A107-4B2C-963A-D22997D75CA2}" type="presOf" srcId="{C59B03D4-D222-4434-B263-292B8E211817}" destId="{21B15DF1-C79C-4611-911B-46297049B89D}" srcOrd="0" destOrd="0" presId="urn:microsoft.com/office/officeart/2005/8/layout/hProcess4"/>
    <dgm:cxn modelId="{475559AC-039C-4E6E-8A28-AB52ABFBF48A}" srcId="{AC80A667-B17B-43C3-9214-F59B0008BE2F}" destId="{C59B03D4-D222-4434-B263-292B8E211817}" srcOrd="0" destOrd="0" parTransId="{ED558BE9-4C78-44DF-A99C-0EE75797E04A}" sibTransId="{2BAA5B34-2103-4B93-8F9B-830779FBACDD}"/>
    <dgm:cxn modelId="{57EAF6AD-20B7-46D9-8F91-00B2EC130980}" srcId="{6667876E-ABAA-4864-A56E-1A0C68FC910E}" destId="{68DE0A9E-1D71-4703-8DA3-8BADB83593D9}" srcOrd="1" destOrd="0" parTransId="{36668854-B423-49EF-9E01-42D4F89C8BD2}" sibTransId="{7976326E-71FE-4A1B-8F1E-44FF29ED55DA}"/>
    <dgm:cxn modelId="{14EEB7BF-6155-4363-847E-E898759DA99C}" type="presOf" srcId="{7738A146-41CB-4CC6-8957-5BAED7DCBCBC}" destId="{29FC7403-DD2A-4F67-A08C-7DD6F0534A69}" srcOrd="0" destOrd="0" presId="urn:microsoft.com/office/officeart/2005/8/layout/hProcess4"/>
    <dgm:cxn modelId="{40993CD2-17FC-4FC2-B7DD-26E0A4E396B6}" type="presOf" srcId="{68DE0A9E-1D71-4703-8DA3-8BADB83593D9}" destId="{17512A8D-50F8-4AFE-9A4B-9BA6F0DD9E14}" srcOrd="1" destOrd="1" presId="urn:microsoft.com/office/officeart/2005/8/layout/hProcess4"/>
    <dgm:cxn modelId="{C2322DDB-7477-47DA-926F-D88D5D68E1DB}" type="presOf" srcId="{9B0B70C1-07E8-4293-8A34-D4EDBADD4BB7}" destId="{29FC7403-DD2A-4F67-A08C-7DD6F0534A69}" srcOrd="0" destOrd="2" presId="urn:microsoft.com/office/officeart/2005/8/layout/hProcess4"/>
    <dgm:cxn modelId="{897B79ED-68D8-43CE-B791-2E4C6A025126}" type="presOf" srcId="{AC80A667-B17B-43C3-9214-F59B0008BE2F}" destId="{AE4E215C-0218-4A4B-8369-A04E6388ADFF}" srcOrd="0" destOrd="0" presId="urn:microsoft.com/office/officeart/2005/8/layout/hProcess4"/>
    <dgm:cxn modelId="{94D5AFCF-7EE5-4C86-B7E6-47CC0AA0E3C5}" type="presParOf" srcId="{E1677AD9-FA92-4C57-89DE-9C9C6B9FCB69}" destId="{E4A8C6FB-2CFA-4572-951C-A252D1CB6BCF}" srcOrd="0" destOrd="0" presId="urn:microsoft.com/office/officeart/2005/8/layout/hProcess4"/>
    <dgm:cxn modelId="{3ED1D244-1D8F-462F-BE70-59C3FF12C90B}" type="presParOf" srcId="{E1677AD9-FA92-4C57-89DE-9C9C6B9FCB69}" destId="{6C4044A1-70FD-4DC0-BB9B-9CF4504B7A82}" srcOrd="1" destOrd="0" presId="urn:microsoft.com/office/officeart/2005/8/layout/hProcess4"/>
    <dgm:cxn modelId="{B75A0E8C-B2F4-4190-A649-506B95694A22}" type="presParOf" srcId="{E1677AD9-FA92-4C57-89DE-9C9C6B9FCB69}" destId="{BDADBC2E-AC07-4D40-A0AA-37AFB59B412A}" srcOrd="2" destOrd="0" presId="urn:microsoft.com/office/officeart/2005/8/layout/hProcess4"/>
    <dgm:cxn modelId="{0728202A-1A81-4DD0-937B-2EFC3F8D0040}" type="presParOf" srcId="{BDADBC2E-AC07-4D40-A0AA-37AFB59B412A}" destId="{901AA4ED-45E3-485F-87F9-9D2882D5E514}" srcOrd="0" destOrd="0" presId="urn:microsoft.com/office/officeart/2005/8/layout/hProcess4"/>
    <dgm:cxn modelId="{32A0A5FF-7EF3-45B9-B394-308B9B8CAFF9}" type="presParOf" srcId="{901AA4ED-45E3-485F-87F9-9D2882D5E514}" destId="{4C4CB052-4896-4F04-8795-372781947A9C}" srcOrd="0" destOrd="0" presId="urn:microsoft.com/office/officeart/2005/8/layout/hProcess4"/>
    <dgm:cxn modelId="{0FCBD8BA-EEEC-4CB2-890C-4AF535E2CEEB}" type="presParOf" srcId="{901AA4ED-45E3-485F-87F9-9D2882D5E514}" destId="{21B15DF1-C79C-4611-911B-46297049B89D}" srcOrd="1" destOrd="0" presId="urn:microsoft.com/office/officeart/2005/8/layout/hProcess4"/>
    <dgm:cxn modelId="{8CB84FF3-EB5E-43FF-81EF-E5D5A61B6D80}" type="presParOf" srcId="{901AA4ED-45E3-485F-87F9-9D2882D5E514}" destId="{DC3E3739-06E4-41B7-B9AA-6BD7C7937BB5}" srcOrd="2" destOrd="0" presId="urn:microsoft.com/office/officeart/2005/8/layout/hProcess4"/>
    <dgm:cxn modelId="{E6AECD77-B5F6-4C6A-B1EC-27D1421ADA2E}" type="presParOf" srcId="{901AA4ED-45E3-485F-87F9-9D2882D5E514}" destId="{AE4E215C-0218-4A4B-8369-A04E6388ADFF}" srcOrd="3" destOrd="0" presId="urn:microsoft.com/office/officeart/2005/8/layout/hProcess4"/>
    <dgm:cxn modelId="{D02F1855-E98E-4733-A89C-5F72F85607F1}" type="presParOf" srcId="{901AA4ED-45E3-485F-87F9-9D2882D5E514}" destId="{DF5A9056-F522-499F-889D-E20CACB687EC}" srcOrd="4" destOrd="0" presId="urn:microsoft.com/office/officeart/2005/8/layout/hProcess4"/>
    <dgm:cxn modelId="{8BB82375-545E-47EC-8AB1-F45AECDE99F1}" type="presParOf" srcId="{BDADBC2E-AC07-4D40-A0AA-37AFB59B412A}" destId="{949C65EF-D60E-4157-A47A-2A058BC89F86}" srcOrd="1" destOrd="0" presId="urn:microsoft.com/office/officeart/2005/8/layout/hProcess4"/>
    <dgm:cxn modelId="{A58E571C-A1EB-4369-ACF1-B3F0FF2C8562}" type="presParOf" srcId="{BDADBC2E-AC07-4D40-A0AA-37AFB59B412A}" destId="{2ADC5054-BB3A-40FA-BD9D-18526EC03D04}" srcOrd="2" destOrd="0" presId="urn:microsoft.com/office/officeart/2005/8/layout/hProcess4"/>
    <dgm:cxn modelId="{1480863F-C6A6-426E-9EB9-832FAE4FC8FA}" type="presParOf" srcId="{2ADC5054-BB3A-40FA-BD9D-18526EC03D04}" destId="{A6641F9D-3CAF-407C-8944-FD33217BC5DF}" srcOrd="0" destOrd="0" presId="urn:microsoft.com/office/officeart/2005/8/layout/hProcess4"/>
    <dgm:cxn modelId="{C8A5B060-D7F0-4F61-87AE-36C7F56C97E4}" type="presParOf" srcId="{2ADC5054-BB3A-40FA-BD9D-18526EC03D04}" destId="{29FC7403-DD2A-4F67-A08C-7DD6F0534A69}" srcOrd="1" destOrd="0" presId="urn:microsoft.com/office/officeart/2005/8/layout/hProcess4"/>
    <dgm:cxn modelId="{9A1A9C12-88FE-4573-BE0B-37C60517EFE3}" type="presParOf" srcId="{2ADC5054-BB3A-40FA-BD9D-18526EC03D04}" destId="{17512A8D-50F8-4AFE-9A4B-9BA6F0DD9E14}" srcOrd="2" destOrd="0" presId="urn:microsoft.com/office/officeart/2005/8/layout/hProcess4"/>
    <dgm:cxn modelId="{6A15D68F-54C0-4C68-993A-DAEC85B3E3FC}" type="presParOf" srcId="{2ADC5054-BB3A-40FA-BD9D-18526EC03D04}" destId="{75A3F84B-EEBB-428D-B3CD-17FA24F4AA2F}" srcOrd="3" destOrd="0" presId="urn:microsoft.com/office/officeart/2005/8/layout/hProcess4"/>
    <dgm:cxn modelId="{8F4A0214-8670-4920-8BA4-28036E83363C}" type="presParOf" srcId="{2ADC5054-BB3A-40FA-BD9D-18526EC03D04}" destId="{260FA509-F911-48EB-A01E-AE60594E5028}" srcOrd="4" destOrd="0" presId="urn:microsoft.com/office/officeart/2005/8/layout/hProcess4"/>
  </dgm:cxnLst>
  <dgm:bg>
    <a:noFill/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A0587-8B0F-4F3C-9211-ACF9CC70E96C}">
      <dsp:nvSpPr>
        <dsp:cNvPr id="0" name=""/>
        <dsp:cNvSpPr/>
      </dsp:nvSpPr>
      <dsp:spPr>
        <a:xfrm>
          <a:off x="148537" y="0"/>
          <a:ext cx="9211441" cy="1344216"/>
        </a:xfrm>
        <a:prstGeom prst="flowChartPunchedTape">
          <a:avLst/>
        </a:prstGeom>
        <a:solidFill>
          <a:srgbClr val="FF726D"/>
        </a:solidFill>
        <a:ln w="190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88918C-130E-485B-9DDA-1D2DD3462643}">
      <dsp:nvSpPr>
        <dsp:cNvPr id="0" name=""/>
        <dsp:cNvSpPr/>
      </dsp:nvSpPr>
      <dsp:spPr>
        <a:xfrm>
          <a:off x="4239793" y="241613"/>
          <a:ext cx="5120185" cy="65866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Fira Sans" panose="020B0503050000020004" pitchFamily="34" charset="0"/>
            </a:rPr>
            <a:t>«ПОМОГАТОР»</a:t>
          </a:r>
        </a:p>
      </dsp:txBody>
      <dsp:txXfrm>
        <a:off x="4239793" y="241613"/>
        <a:ext cx="5120185" cy="658665"/>
      </dsp:txXfrm>
    </dsp:sp>
    <dsp:sp modelId="{9F2CD632-2B07-4591-83EC-EEDF8B73492D}">
      <dsp:nvSpPr>
        <dsp:cNvPr id="0" name=""/>
        <dsp:cNvSpPr/>
      </dsp:nvSpPr>
      <dsp:spPr>
        <a:xfrm>
          <a:off x="2272063" y="419835"/>
          <a:ext cx="2052324" cy="658665"/>
        </a:xfrm>
        <a:prstGeom prst="verticalScroll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2354396" y="502168"/>
        <a:ext cx="1887658" cy="535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DF41-3121-4EEF-A0B6-05FCC7064808}">
      <dsp:nvSpPr>
        <dsp:cNvPr id="0" name=""/>
        <dsp:cNvSpPr/>
      </dsp:nvSpPr>
      <dsp:spPr>
        <a:xfrm>
          <a:off x="0" y="107300"/>
          <a:ext cx="5548249" cy="431730"/>
        </a:xfrm>
        <a:prstGeom prst="roundRect">
          <a:avLst/>
        </a:prstGeom>
        <a:solidFill>
          <a:srgbClr val="FF726D"/>
        </a:solidFill>
        <a:ln w="12700" cap="flat" cmpd="sng" algn="ctr">
          <a:solidFill>
            <a:schemeClr val="accent5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Общий стаж работы в СПб ГАСУСО «ПНИ №9» - 5 лет. </a:t>
          </a:r>
          <a:endParaRPr lang="ru-RU" sz="1800" kern="1200" dirty="0"/>
        </a:p>
      </dsp:txBody>
      <dsp:txXfrm>
        <a:off x="21075" y="128375"/>
        <a:ext cx="5506099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15DF1-C79C-4611-911B-46297049B89D}">
      <dsp:nvSpPr>
        <dsp:cNvPr id="0" name=""/>
        <dsp:cNvSpPr/>
      </dsp:nvSpPr>
      <dsp:spPr>
        <a:xfrm>
          <a:off x="679472" y="1529823"/>
          <a:ext cx="4785538" cy="2273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kern="1200" dirty="0">
              <a:latin typeface="Fira Sans" panose="020B0503050000020004" pitchFamily="34" charset="0"/>
              <a:cs typeface="Arial" panose="020B0604020202020204" pitchFamily="34" charset="0"/>
            </a:rPr>
            <a:t>включает в себя установку различных приложений и программного обеспечения, которые могут быть полезны для людей с психическими нарушениями</a:t>
          </a:r>
        </a:p>
      </dsp:txBody>
      <dsp:txXfrm>
        <a:off x="731801" y="1582152"/>
        <a:ext cx="4680880" cy="1681997"/>
      </dsp:txXfrm>
    </dsp:sp>
    <dsp:sp modelId="{949C65EF-D60E-4157-A47A-2A058BC89F86}">
      <dsp:nvSpPr>
        <dsp:cNvPr id="0" name=""/>
        <dsp:cNvSpPr/>
      </dsp:nvSpPr>
      <dsp:spPr>
        <a:xfrm rot="4328605">
          <a:off x="4922553" y="1615780"/>
          <a:ext cx="2243473" cy="2629710"/>
        </a:xfrm>
        <a:prstGeom prst="circularArrow">
          <a:avLst>
            <a:gd name="adj1" fmla="val 2021"/>
            <a:gd name="adj2" fmla="val 242193"/>
            <a:gd name="adj3" fmla="val 2883492"/>
            <a:gd name="adj4" fmla="val 9890277"/>
            <a:gd name="adj5" fmla="val 2357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4E215C-0218-4A4B-8369-A04E6388ADFF}">
      <dsp:nvSpPr>
        <dsp:cNvPr id="0" name=""/>
        <dsp:cNvSpPr/>
      </dsp:nvSpPr>
      <dsp:spPr>
        <a:xfrm>
          <a:off x="608050" y="3228446"/>
          <a:ext cx="4619821" cy="1230393"/>
        </a:xfrm>
        <a:prstGeom prst="roundRect">
          <a:avLst>
            <a:gd name="adj" fmla="val 10000"/>
          </a:avLst>
        </a:prstGeom>
        <a:solidFill>
          <a:srgbClr val="FF726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Fira Sans" panose="020B0503050000020004" pitchFamily="34" charset="0"/>
              <a:cs typeface="Arial" panose="020B0604020202020204" pitchFamily="34" charset="0"/>
            </a:rPr>
            <a:t>ИНФОРМАЦИОННАЯ ПОМОЩЬ</a:t>
          </a:r>
        </a:p>
      </dsp:txBody>
      <dsp:txXfrm>
        <a:off x="644087" y="3264483"/>
        <a:ext cx="4547747" cy="1158319"/>
      </dsp:txXfrm>
    </dsp:sp>
    <dsp:sp modelId="{29FC7403-DD2A-4F67-A08C-7DD6F0534A69}">
      <dsp:nvSpPr>
        <dsp:cNvPr id="0" name=""/>
        <dsp:cNvSpPr/>
      </dsp:nvSpPr>
      <dsp:spPr>
        <a:xfrm>
          <a:off x="6114244" y="2060853"/>
          <a:ext cx="5258759" cy="2736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600" kern="1200" dirty="0">
              <a:latin typeface="Fira Sans" panose="020B0503050000020004" pitchFamily="34" charset="0"/>
              <a:cs typeface="Arial" panose="020B0604020202020204" pitchFamily="34" charset="0"/>
            </a:rPr>
            <a:t>включает в себя поддержку в случае возникновения проблем с устройствами или программным обеспечением: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ru-RU" sz="1600" kern="1200" dirty="0">
              <a:latin typeface="Fira Sans" panose="020B0503050000020004" pitchFamily="34" charset="0"/>
              <a:cs typeface="Arial" panose="020B0604020202020204" pitchFamily="34" charset="0"/>
            </a:rPr>
            <a:t>   восстановление утерянных данных или настройка устройств с учетом индивидуальных потребностей проживающих</a:t>
          </a:r>
        </a:p>
      </dsp:txBody>
      <dsp:txXfrm>
        <a:off x="6177208" y="2710112"/>
        <a:ext cx="5132831" cy="2023820"/>
      </dsp:txXfrm>
    </dsp:sp>
    <dsp:sp modelId="{75A3F84B-EEBB-428D-B3CD-17FA24F4AA2F}">
      <dsp:nvSpPr>
        <dsp:cNvPr id="0" name=""/>
        <dsp:cNvSpPr/>
      </dsp:nvSpPr>
      <dsp:spPr>
        <a:xfrm>
          <a:off x="6740414" y="1606499"/>
          <a:ext cx="4995186" cy="1108123"/>
        </a:xfrm>
        <a:prstGeom prst="roundRect">
          <a:avLst>
            <a:gd name="adj" fmla="val 10000"/>
          </a:avLst>
        </a:prstGeom>
        <a:solidFill>
          <a:srgbClr val="FF726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Fira Sans" panose="020B0503050000020004" pitchFamily="34" charset="0"/>
              <a:cs typeface="Arial" panose="020B0604020202020204" pitchFamily="34" charset="0"/>
            </a:rPr>
            <a:t>ТЕХНИЧЕСКАЯ ПОМОЩЬ</a:t>
          </a:r>
        </a:p>
      </dsp:txBody>
      <dsp:txXfrm>
        <a:off x="6772870" y="1638955"/>
        <a:ext cx="4930274" cy="104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54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440579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ru-RU" dirty="0"/>
          </a:p>
        </p:txBody>
      </p:sp>
      <p:graphicFrame>
        <p:nvGraphicFramePr>
          <p:cNvPr id="26" name="Схема 25">
            <a:extLst>
              <a:ext uri="{FF2B5EF4-FFF2-40B4-BE49-F238E27FC236}">
                <a16:creationId xmlns:a16="http://schemas.microsoft.com/office/drawing/2014/main" id="{5C2FF687-8146-2CF9-98F6-DD79DBF2B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570209"/>
              </p:ext>
            </p:extLst>
          </p:nvPr>
        </p:nvGraphicFramePr>
        <p:xfrm>
          <a:off x="1269382" y="494765"/>
          <a:ext cx="9359979" cy="13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Image 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603503" y="4975316"/>
            <a:ext cx="1867979" cy="2513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" name="Text 11">
            <a:extLst>
              <a:ext uri="{FF2B5EF4-FFF2-40B4-BE49-F238E27FC236}">
                <a16:creationId xmlns:a16="http://schemas.microsoft.com/office/drawing/2014/main" id="{DB58D469-34D8-4773-B4F0-77DAE40EB534}"/>
              </a:ext>
            </a:extLst>
          </p:cNvPr>
          <p:cNvSpPr/>
          <p:nvPr/>
        </p:nvSpPr>
        <p:spPr>
          <a:xfrm>
            <a:off x="5337674" y="5087617"/>
            <a:ext cx="5937648" cy="24056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09"/>
              </a:lnSpc>
              <a:buNone/>
            </a:pPr>
            <a:r>
              <a:rPr lang="ru-RU" sz="1693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ЗОРИНА ТАТЬЯНА СЕРГЕЕВНА</a:t>
            </a: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</a:t>
            </a:r>
          </a:p>
          <a:p>
            <a:pPr marL="0" indent="0" algn="ctr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начальник отдела </a:t>
            </a:r>
          </a:p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документационного и информационного обеспечения</a:t>
            </a:r>
          </a:p>
          <a:p>
            <a:pPr marL="0" indent="0" algn="ctr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Санкт-Петербургского государственного автономного стационарного учреждения социального обслуживания «Психоневрологический интернат №9»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1644A62B-F3A3-E5B9-49F1-D37E19BC4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008237"/>
              </p:ext>
            </p:extLst>
          </p:nvPr>
        </p:nvGraphicFramePr>
        <p:xfrm>
          <a:off x="5532373" y="7566445"/>
          <a:ext cx="554825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9C3FFDE-888A-523E-1A67-4B58DDE2F3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82" y="592418"/>
            <a:ext cx="3316511" cy="2420322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09EFE6C-B703-ECF1-C3A1-5969D5C3B3E2}"/>
              </a:ext>
            </a:extLst>
          </p:cNvPr>
          <p:cNvSpPr txBox="1"/>
          <p:nvPr/>
        </p:nvSpPr>
        <p:spPr>
          <a:xfrm>
            <a:off x="2796753" y="2877751"/>
            <a:ext cx="10253054" cy="120032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DAD1E6"/>
                </a:solidFill>
                <a:latin typeface="Montserrat" pitchFamily="2" charset="-52"/>
                <a:cs typeface="Arial" panose="020B0604020202020204" pitchFamily="34" charset="0"/>
              </a:rPr>
              <a:t>Разработка уникальной практики для людей старшего поколения с ментальными нарушениями </a:t>
            </a:r>
          </a:p>
          <a:p>
            <a:pPr algn="ctr"/>
            <a:r>
              <a:rPr lang="ru-RU" sz="2400" dirty="0">
                <a:solidFill>
                  <a:srgbClr val="DAD1E6"/>
                </a:solidFill>
                <a:latin typeface="Montserrat" pitchFamily="2" charset="-52"/>
                <a:cs typeface="Arial" panose="020B0604020202020204" pitchFamily="34" charset="0"/>
              </a:rPr>
              <a:t>испытывающие трудности в обучении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196810" y="27801"/>
            <a:ext cx="7531179" cy="1344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92"/>
              </a:lnSpc>
              <a:buNone/>
            </a:pPr>
            <a:r>
              <a:rPr lang="ru-RU" sz="423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Значимость практики</a:t>
            </a:r>
          </a:p>
        </p:txBody>
      </p:sp>
      <p:sp>
        <p:nvSpPr>
          <p:cNvPr id="5" name="Text 3"/>
          <p:cNvSpPr/>
          <p:nvPr/>
        </p:nvSpPr>
        <p:spPr>
          <a:xfrm>
            <a:off x="1048263" y="868798"/>
            <a:ext cx="7531179" cy="35317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Использование мультимедийных устройств, такие как планшеты, телефоны, компьютеры, улучшают способность к коммуникации. Преодолевают информационную изоляцию, способствует развитию навыков, таких как моторика, координация движений и концентрация внимания. Позволяют выражать мысли, идеи, творческое начало, эмоции и чувства.</a:t>
            </a:r>
          </a:p>
          <a:p>
            <a:pPr marL="0" indent="0">
              <a:lnSpc>
                <a:spcPts val="2709"/>
              </a:lnSpc>
              <a:buNone/>
            </a:pPr>
            <a:endParaRPr lang="ru-RU" sz="1693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Использование новых и интересных технологий, улучшают жизнь и расширяют доступ к разнообразным информационным и развлекательным ресурсам.</a:t>
            </a: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0" name="Text 3">
            <a:extLst>
              <a:ext uri="{FF2B5EF4-FFF2-40B4-BE49-F238E27FC236}">
                <a16:creationId xmlns:a16="http://schemas.microsoft.com/office/drawing/2014/main" id="{38D5D507-60C8-1604-A003-AF4F37A30113}"/>
              </a:ext>
            </a:extLst>
          </p:cNvPr>
          <p:cNvSpPr/>
          <p:nvPr/>
        </p:nvSpPr>
        <p:spPr>
          <a:xfrm>
            <a:off x="1048264" y="4549199"/>
            <a:ext cx="7531179" cy="5371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Охват практики насчитывает более 400 </a:t>
            </a:r>
            <a:r>
              <a:rPr lang="ru-RU" sz="1693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благополучателей</a:t>
            </a: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интерната.</a:t>
            </a:r>
          </a:p>
          <a:p>
            <a:pPr marL="0" indent="0">
              <a:lnSpc>
                <a:spcPts val="2709"/>
              </a:lnSpc>
              <a:buNone/>
            </a:pPr>
            <a:endParaRPr lang="ru-RU" sz="1693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2F1A1F0D-66E9-68AC-976E-A18086A2FD79}"/>
              </a:ext>
            </a:extLst>
          </p:cNvPr>
          <p:cNvSpPr/>
          <p:nvPr/>
        </p:nvSpPr>
        <p:spPr>
          <a:xfrm>
            <a:off x="1048264" y="5409128"/>
            <a:ext cx="7531179" cy="24775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Значимость практики обуславливается формированием позитивных интересов, снятием психоэмоционального напряжения, стресса, снижения тревоги, регулировании эмоций и чувства неудовлетворенности, а также в качестве терапевтических методов для улучшения когнитивных навыков и развития социальных навыков.  Это происходит посредством удовлетворения  социальных и духовных потребностей. </a:t>
            </a:r>
          </a:p>
          <a:p>
            <a:pPr marL="0" indent="0">
              <a:lnSpc>
                <a:spcPts val="2709"/>
              </a:lnSpc>
              <a:buNone/>
            </a:pPr>
            <a:endParaRPr lang="ru-RU" sz="1693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B79D2-C6CF-270F-7718-4091BB41B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56" y="4549199"/>
            <a:ext cx="4357287" cy="29037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0CD866-7460-4FF5-9408-1C2EF8B98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9802" y="458647"/>
            <a:ext cx="2394794" cy="359359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440579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134481" y="193774"/>
            <a:ext cx="9709190" cy="1344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92"/>
              </a:lnSpc>
              <a:buNone/>
            </a:pPr>
            <a:r>
              <a:rPr lang="ru-RU" sz="423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Основная информация о практике</a:t>
            </a:r>
          </a:p>
        </p:txBody>
      </p:sp>
      <p:sp>
        <p:nvSpPr>
          <p:cNvPr id="5" name="Shape 3"/>
          <p:cNvSpPr/>
          <p:nvPr/>
        </p:nvSpPr>
        <p:spPr>
          <a:xfrm>
            <a:off x="1115616" y="2258139"/>
            <a:ext cx="26789" cy="5591056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1370886" y="5792991"/>
            <a:ext cx="752594" cy="26789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873681" y="5577845"/>
            <a:ext cx="483870" cy="483870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8" name="Text 6"/>
          <p:cNvSpPr/>
          <p:nvPr/>
        </p:nvSpPr>
        <p:spPr>
          <a:xfrm>
            <a:off x="1062395" y="5574001"/>
            <a:ext cx="16002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ru-RU" sz="2540" b="1" dirty="0">
                <a:solidFill>
                  <a:srgbClr val="FF726D"/>
                </a:solidFill>
                <a:ea typeface="Inconsolata" pitchFamily="34" charset="-122"/>
              </a:rPr>
              <a:t>2</a:t>
            </a:r>
            <a:endParaRPr lang="en-US" sz="2540" dirty="0"/>
          </a:p>
        </p:txBody>
      </p:sp>
      <p:sp>
        <p:nvSpPr>
          <p:cNvPr id="10" name="Text 8"/>
          <p:cNvSpPr/>
          <p:nvPr/>
        </p:nvSpPr>
        <p:spPr>
          <a:xfrm>
            <a:off x="2236827" y="3185917"/>
            <a:ext cx="10156745" cy="13704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Практика обладает огромным адаптационным потенциалом.</a:t>
            </a:r>
          </a:p>
          <a:p>
            <a:pPr marL="0" indent="0" algn="l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Примерно 400 проживающих старшего поколения обращаются за информационной </a:t>
            </a:r>
          </a:p>
          <a:p>
            <a:pPr marL="0" indent="0" algn="l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 технической помощью</a:t>
            </a:r>
          </a:p>
        </p:txBody>
      </p:sp>
      <p:sp>
        <p:nvSpPr>
          <p:cNvPr id="12" name="Shape 10"/>
          <p:cNvSpPr/>
          <p:nvPr/>
        </p:nvSpPr>
        <p:spPr>
          <a:xfrm>
            <a:off x="914877" y="3350091"/>
            <a:ext cx="483870" cy="483870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3" name="Text 11"/>
          <p:cNvSpPr/>
          <p:nvPr/>
        </p:nvSpPr>
        <p:spPr>
          <a:xfrm>
            <a:off x="1062395" y="3350091"/>
            <a:ext cx="16002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ru-RU" sz="2540" b="1" dirty="0">
                <a:solidFill>
                  <a:srgbClr val="FF726D"/>
                </a:solidFill>
                <a:ea typeface="Inconsolata" pitchFamily="34" charset="-122"/>
              </a:rPr>
              <a:t>1</a:t>
            </a:r>
            <a:endParaRPr lang="en-US" sz="2540" dirty="0"/>
          </a:p>
        </p:txBody>
      </p:sp>
      <p:sp>
        <p:nvSpPr>
          <p:cNvPr id="18" name="Text 16"/>
          <p:cNvSpPr/>
          <p:nvPr/>
        </p:nvSpPr>
        <p:spPr>
          <a:xfrm>
            <a:off x="1048941" y="6337221"/>
            <a:ext cx="16002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endParaRPr lang="en-US" sz="2540" dirty="0"/>
          </a:p>
        </p:txBody>
      </p:sp>
      <p:sp>
        <p:nvSpPr>
          <p:cNvPr id="20" name="Text 18"/>
          <p:cNvSpPr/>
          <p:nvPr/>
        </p:nvSpPr>
        <p:spPr>
          <a:xfrm>
            <a:off x="2219861" y="5291897"/>
            <a:ext cx="11493103" cy="13705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Предназначена для особых групп инвалидов старшего поколения с диагнозами Альцгеймера, Паркинсона,</a:t>
            </a:r>
          </a:p>
          <a:p>
            <a:pPr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деменция и другие. Эти болезни характеризуются ухудшение  когнитивных функций, таких как память, </a:t>
            </a:r>
          </a:p>
          <a:p>
            <a:pPr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ориентация, мышление, понимание и способность принимать решения.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CDDBA4-B6B2-40C6-8281-E4AACD4EE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2400" r="11208" b="-2400"/>
          <a:stretch/>
        </p:blipFill>
        <p:spPr>
          <a:xfrm>
            <a:off x="10039188" y="245920"/>
            <a:ext cx="4290086" cy="33586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Shape 4">
            <a:extLst>
              <a:ext uri="{FF2B5EF4-FFF2-40B4-BE49-F238E27FC236}">
                <a16:creationId xmlns:a16="http://schemas.microsoft.com/office/drawing/2014/main" id="{2C5AEF73-E06F-739D-1B8F-82D199C851A1}"/>
              </a:ext>
            </a:extLst>
          </p:cNvPr>
          <p:cNvSpPr/>
          <p:nvPr/>
        </p:nvSpPr>
        <p:spPr>
          <a:xfrm>
            <a:off x="1370886" y="3604533"/>
            <a:ext cx="752594" cy="26789"/>
          </a:xfrm>
          <a:prstGeom prst="rect">
            <a:avLst/>
          </a:prstGeom>
          <a:solidFill>
            <a:srgbClr val="FF6680"/>
          </a:solidFill>
          <a:ln/>
        </p:spPr>
      </p:sp>
    </p:spTree>
    <p:extLst>
      <p:ext uri="{BB962C8B-B14F-4D97-AF65-F5344CB8AC3E}">
        <p14:creationId xmlns:p14="http://schemas.microsoft.com/office/powerpoint/2010/main" val="377319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440579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4" name="Text 2"/>
          <p:cNvSpPr/>
          <p:nvPr/>
        </p:nvSpPr>
        <p:spPr>
          <a:xfrm>
            <a:off x="141208" y="174605"/>
            <a:ext cx="9709190" cy="1344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92"/>
              </a:lnSpc>
              <a:buNone/>
            </a:pPr>
            <a:r>
              <a:rPr lang="ru-RU" sz="423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Основная информация о практике</a:t>
            </a:r>
          </a:p>
        </p:txBody>
      </p:sp>
      <p:sp>
        <p:nvSpPr>
          <p:cNvPr id="5" name="Shape 3"/>
          <p:cNvSpPr/>
          <p:nvPr/>
        </p:nvSpPr>
        <p:spPr>
          <a:xfrm>
            <a:off x="1115616" y="2258139"/>
            <a:ext cx="26789" cy="5591056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1307245" y="3076970"/>
            <a:ext cx="752594" cy="26789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887016" y="2827838"/>
            <a:ext cx="483870" cy="483870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8" name="Text 6"/>
          <p:cNvSpPr/>
          <p:nvPr/>
        </p:nvSpPr>
        <p:spPr>
          <a:xfrm>
            <a:off x="1035606" y="2801049"/>
            <a:ext cx="16002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ru-RU" sz="2540" b="1" dirty="0">
                <a:solidFill>
                  <a:srgbClr val="FF726D"/>
                </a:solidFill>
                <a:ea typeface="Inconsolata" pitchFamily="34" charset="-122"/>
              </a:rPr>
              <a:t>3</a:t>
            </a:r>
            <a:endParaRPr lang="en-US" sz="2540" dirty="0"/>
          </a:p>
        </p:txBody>
      </p:sp>
      <p:sp>
        <p:nvSpPr>
          <p:cNvPr id="11" name="Shape 9"/>
          <p:cNvSpPr/>
          <p:nvPr/>
        </p:nvSpPr>
        <p:spPr>
          <a:xfrm>
            <a:off x="1363921" y="4671144"/>
            <a:ext cx="752594" cy="26789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2" name="Shape 10"/>
          <p:cNvSpPr/>
          <p:nvPr/>
        </p:nvSpPr>
        <p:spPr>
          <a:xfrm>
            <a:off x="887016" y="4390340"/>
            <a:ext cx="483870" cy="483870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3" name="Text 11"/>
          <p:cNvSpPr/>
          <p:nvPr/>
        </p:nvSpPr>
        <p:spPr>
          <a:xfrm>
            <a:off x="1048941" y="4374981"/>
            <a:ext cx="16002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ru-RU" sz="2540" b="1" dirty="0">
                <a:solidFill>
                  <a:srgbClr val="FF726D"/>
                </a:solidFill>
                <a:ea typeface="Inconsolata" pitchFamily="34" charset="-122"/>
              </a:rPr>
              <a:t>4</a:t>
            </a:r>
            <a:endParaRPr lang="en-US" sz="2540" dirty="0"/>
          </a:p>
        </p:txBody>
      </p:sp>
      <p:sp>
        <p:nvSpPr>
          <p:cNvPr id="15" name="Text 13"/>
          <p:cNvSpPr/>
          <p:nvPr/>
        </p:nvSpPr>
        <p:spPr>
          <a:xfrm>
            <a:off x="2338031" y="2732998"/>
            <a:ext cx="7854672" cy="343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Суть практики направлена на улучшение качества и комфорта</a:t>
            </a:r>
          </a:p>
          <a:p>
            <a:pPr marL="0" indent="0" algn="l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жизни получателей социальных услуг старшего поколения, </a:t>
            </a:r>
          </a:p>
          <a:p>
            <a:pPr marL="0" indent="0" algn="l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активное вовлечение в социум и социальной интеграции</a:t>
            </a:r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698ED617-C37C-8755-5DE9-C2E60DDF0EEB}"/>
              </a:ext>
            </a:extLst>
          </p:cNvPr>
          <p:cNvSpPr/>
          <p:nvPr/>
        </p:nvSpPr>
        <p:spPr>
          <a:xfrm>
            <a:off x="2257902" y="4327172"/>
            <a:ext cx="7854672" cy="343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Важно индивидуальное понимание и подход, принимать во внимание уникальные потребности и способности </a:t>
            </a:r>
          </a:p>
          <a:p>
            <a:pPr marL="0" indent="0" algn="l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каждого проживающего, чтобы обеспечить им максимально возможную поддержку</a:t>
            </a:r>
          </a:p>
        </p:txBody>
      </p:sp>
      <p:sp>
        <p:nvSpPr>
          <p:cNvPr id="17" name="Shape 10">
            <a:extLst>
              <a:ext uri="{FF2B5EF4-FFF2-40B4-BE49-F238E27FC236}">
                <a16:creationId xmlns:a16="http://schemas.microsoft.com/office/drawing/2014/main" id="{17EC221A-AE57-431D-B5D0-BD40F8F40AEE}"/>
              </a:ext>
            </a:extLst>
          </p:cNvPr>
          <p:cNvSpPr/>
          <p:nvPr/>
        </p:nvSpPr>
        <p:spPr>
          <a:xfrm>
            <a:off x="887016" y="6309970"/>
            <a:ext cx="483870" cy="483870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8" name="Text 11">
            <a:extLst>
              <a:ext uri="{FF2B5EF4-FFF2-40B4-BE49-F238E27FC236}">
                <a16:creationId xmlns:a16="http://schemas.microsoft.com/office/drawing/2014/main" id="{42B292D4-147B-48A0-BC2A-B4AAB88718F3}"/>
              </a:ext>
            </a:extLst>
          </p:cNvPr>
          <p:cNvSpPr/>
          <p:nvPr/>
        </p:nvSpPr>
        <p:spPr>
          <a:xfrm>
            <a:off x="1035606" y="6307306"/>
            <a:ext cx="16002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ru-RU" sz="2540" b="1" dirty="0">
                <a:solidFill>
                  <a:srgbClr val="FF726D"/>
                </a:solidFill>
                <a:ea typeface="Inconsolata" pitchFamily="34" charset="-122"/>
              </a:rPr>
              <a:t>5</a:t>
            </a:r>
            <a:endParaRPr lang="en-US" sz="2540" dirty="0"/>
          </a:p>
        </p:txBody>
      </p:sp>
      <p:sp>
        <p:nvSpPr>
          <p:cNvPr id="20" name="Shape 9">
            <a:extLst>
              <a:ext uri="{FF2B5EF4-FFF2-40B4-BE49-F238E27FC236}">
                <a16:creationId xmlns:a16="http://schemas.microsoft.com/office/drawing/2014/main" id="{6579BC0F-5DF6-4934-9F43-B9C07D3559DB}"/>
              </a:ext>
            </a:extLst>
          </p:cNvPr>
          <p:cNvSpPr/>
          <p:nvPr/>
        </p:nvSpPr>
        <p:spPr>
          <a:xfrm>
            <a:off x="1357492" y="6552500"/>
            <a:ext cx="752594" cy="26789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23" name="Text 13">
            <a:extLst>
              <a:ext uri="{FF2B5EF4-FFF2-40B4-BE49-F238E27FC236}">
                <a16:creationId xmlns:a16="http://schemas.microsoft.com/office/drawing/2014/main" id="{C29541B0-5DF4-4F40-A11A-080A6FB7830A}"/>
              </a:ext>
            </a:extLst>
          </p:cNvPr>
          <p:cNvSpPr/>
          <p:nvPr/>
        </p:nvSpPr>
        <p:spPr>
          <a:xfrm>
            <a:off x="2257902" y="5637982"/>
            <a:ext cx="7854672" cy="343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Появление запроса на помощь поступает от испытывающего трудности непосредственно к медицинскому персоналу, </a:t>
            </a:r>
          </a:p>
          <a:p>
            <a:pPr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который в свою очередь сообщает сотрудникам, входящим в состав группы "</a:t>
            </a:r>
            <a:r>
              <a:rPr lang="ru-RU" sz="1693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Помогатор</a:t>
            </a: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", посредством системы </a:t>
            </a:r>
          </a:p>
          <a:p>
            <a:pPr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внутреннего электронного документооборота о потребности. Дальнейшие действия выполняются в зависимости</a:t>
            </a:r>
          </a:p>
          <a:p>
            <a:pPr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от задачи: вопрос решается либо на личном устройстве пользователя, либо если есть потребность, используется </a:t>
            </a:r>
          </a:p>
          <a:p>
            <a:pPr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оборудование учреждения для настройки или починки.</a:t>
            </a:r>
          </a:p>
        </p:txBody>
      </p:sp>
    </p:spTree>
    <p:extLst>
      <p:ext uri="{BB962C8B-B14F-4D97-AF65-F5344CB8AC3E}">
        <p14:creationId xmlns:p14="http://schemas.microsoft.com/office/powerpoint/2010/main" val="356455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92670" y="1550206"/>
            <a:ext cx="7385090" cy="14980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Целевая аудитория: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Старшее поколение с ментальными нарушениями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испытывающие трудности в обучении</a:t>
            </a:r>
          </a:p>
        </p:txBody>
      </p:sp>
      <p:sp>
        <p:nvSpPr>
          <p:cNvPr id="5" name="Text 3"/>
          <p:cNvSpPr/>
          <p:nvPr/>
        </p:nvSpPr>
        <p:spPr>
          <a:xfrm>
            <a:off x="7477760" y="1513841"/>
            <a:ext cx="6962140" cy="9097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ru-RU" sz="12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Люди старшего поколения, испытывающие трудности в обучении или необучаемые, представляют собой группу людей, которые имеют сочетание интеллектуальных ограничений и психических расстройств. Они испытывают значительные трудности в понимании и усвоении новой информации, а также в применении этих знаний на практике. Среди таких диагнозов могут быть: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Интеллектуальная недостаточность (часто ее называют умственной отсталостью). Люди с этим диагнозом могут иметь ограниченный уровень интеллектуального развития, что затрудняет их способность к обучению, коммуникации и повседневной жизни.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Расстройства аутистического спектра (РАС). Люди с РАС могут иметь проблемы с социальными взаимодействиями и общением, часто они сильно ограничены в интересах и занятиях.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Другие ментальные и поведенческие нарушения, такие как нарушения внимания, гиперактивность, дислексия, органические поражения центральной нервной системы, задержка психического развития и т.д.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Альцгеймер – заболевание, приводящее к проблемам с  памятью и мышлением и поведением.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Паркинсон – потеря координации движения, дрожание и мышечная слабость.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Деменция – ухудшение когнитивных функций, таких как память, ориентация, понимание и способность принимать решения.</a:t>
            </a: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2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54846D-384E-4D59-BC47-D24D2950A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8" t="12659" r="32421" b="32753"/>
          <a:stretch/>
        </p:blipFill>
        <p:spPr>
          <a:xfrm>
            <a:off x="2050853" y="3048251"/>
            <a:ext cx="3468724" cy="45364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6292810" y="52685"/>
            <a:ext cx="7531179" cy="7434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92"/>
              </a:lnSpc>
              <a:buNone/>
            </a:pPr>
            <a:r>
              <a:rPr lang="ru-RU" sz="423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Цель</a:t>
            </a:r>
            <a:endParaRPr lang="en-US" sz="4233" dirty="0"/>
          </a:p>
        </p:txBody>
      </p:sp>
      <p:sp>
        <p:nvSpPr>
          <p:cNvPr id="5" name="Text 3"/>
          <p:cNvSpPr/>
          <p:nvPr/>
        </p:nvSpPr>
        <p:spPr>
          <a:xfrm>
            <a:off x="6292810" y="782360"/>
            <a:ext cx="7531179" cy="1375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Преодоление социальной и информационной изоляции, повышение самооценки человека, расширения кругозора, уменьшение чувства одиночества, адаптация к окружающему миру</a:t>
            </a: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C485AA97-5632-3E9F-1B0D-C1CD7F32DC8C}"/>
              </a:ext>
            </a:extLst>
          </p:cNvPr>
          <p:cNvSpPr/>
          <p:nvPr/>
        </p:nvSpPr>
        <p:spPr>
          <a:xfrm>
            <a:off x="6292810" y="1885682"/>
            <a:ext cx="7531179" cy="7434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92"/>
              </a:lnSpc>
              <a:buNone/>
            </a:pPr>
            <a:r>
              <a:rPr lang="ru-RU" sz="423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Задачи</a:t>
            </a:r>
            <a:endParaRPr lang="en-US" sz="4233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1D97C41B-8F70-E0CC-EB20-7C71F65BBE94}"/>
              </a:ext>
            </a:extLst>
          </p:cNvPr>
          <p:cNvSpPr/>
          <p:nvPr/>
        </p:nvSpPr>
        <p:spPr>
          <a:xfrm>
            <a:off x="6292807" y="2559814"/>
            <a:ext cx="7956593" cy="1375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развить коммуникации между людьми с нарушениями аутистического спектра, с нарушением речи и другими психическими расстройствами;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endParaRPr lang="ru-RU" sz="1693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улучшить способности концентрации и внимания;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endParaRPr lang="ru-RU" sz="1693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развить социализацию и повысить уверенность в себе; 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endParaRPr lang="ru-RU" sz="1693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улучшить качество жизни: поднятия настроения, расслабления и получения информации о событиях в окружающем мире;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endParaRPr lang="ru-RU" sz="1693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обеспечить поддержку общения с родственниками и друзьями посредством цифровых технологий;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endParaRPr lang="ru-RU" sz="1693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улучшить когнитивные функции;</a:t>
            </a: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endParaRPr lang="ru-RU" sz="1693" dirty="0">
              <a:solidFill>
                <a:srgbClr val="DAD1E6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  <a:p>
            <a:pPr marL="285750" indent="-285750">
              <a:lnSpc>
                <a:spcPts val="2709"/>
              </a:lnSpc>
              <a:buFont typeface="Wingdings" panose="05000000000000000000" pitchFamily="2" charset="2"/>
              <a:buChar char="ü"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обучение положительному </a:t>
            </a:r>
            <a:r>
              <a:rPr lang="ru-RU" sz="1693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самоотношению</a:t>
            </a: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и принятию других людей.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E60981-3406-F57A-780F-69198515A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r="10087"/>
          <a:stretch/>
        </p:blipFill>
        <p:spPr>
          <a:xfrm>
            <a:off x="1211536" y="4846453"/>
            <a:ext cx="3118712" cy="2559935"/>
          </a:xfrm>
          <a:prstGeom prst="rect">
            <a:avLst/>
          </a:prstGeom>
          <a:noFill/>
          <a:ln>
            <a:noFill/>
          </a:ln>
          <a:effectLst>
            <a:reflection stA="45000" endPos="1000" dist="304800" dir="5400000" sy="-100000" algn="bl" rotWithShape="0"/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91EA11-3832-16D2-0AA5-C33E1858D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3" y="1280129"/>
            <a:ext cx="3984913" cy="2655571"/>
          </a:xfrm>
          <a:prstGeom prst="rect">
            <a:avLst/>
          </a:prstGeom>
          <a:ln>
            <a:noFill/>
          </a:ln>
          <a:effectLst>
            <a:reflection stA="45000" endPos="1000" dist="50800" dir="5400000" sy="-100000" algn="bl" rotWithShape="0"/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387310" y="38576"/>
            <a:ext cx="10683240" cy="672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92"/>
              </a:lnSpc>
              <a:buNone/>
            </a:pPr>
            <a:r>
              <a:rPr lang="en-US" sz="423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Принципы предоставления помощи</a:t>
            </a:r>
            <a:endParaRPr lang="en-US" sz="4233" dirty="0"/>
          </a:p>
        </p:txBody>
      </p:sp>
      <p:sp>
        <p:nvSpPr>
          <p:cNvPr id="5" name="Shape 3"/>
          <p:cNvSpPr/>
          <p:nvPr/>
        </p:nvSpPr>
        <p:spPr>
          <a:xfrm>
            <a:off x="552450" y="2893338"/>
            <a:ext cx="4449842" cy="2005013"/>
          </a:xfrm>
          <a:prstGeom prst="roundRect">
            <a:avLst>
              <a:gd name="adj" fmla="val 3218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1021437" y="3108365"/>
            <a:ext cx="316992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6"/>
              </a:lnSpc>
              <a:buNone/>
            </a:pPr>
            <a:r>
              <a:rPr lang="en-US" sz="211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Оценка потребностей</a:t>
            </a:r>
            <a:endParaRPr lang="en-US" sz="2117" dirty="0"/>
          </a:p>
        </p:txBody>
      </p:sp>
      <p:sp>
        <p:nvSpPr>
          <p:cNvPr id="7" name="Text 5"/>
          <p:cNvSpPr/>
          <p:nvPr/>
        </p:nvSpPr>
        <p:spPr>
          <a:xfrm>
            <a:off x="1021437" y="3659386"/>
            <a:ext cx="3765828" cy="687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Определение потребностей и возможностей индивида</a:t>
            </a:r>
            <a:endParaRPr lang="en-US" sz="1693" dirty="0"/>
          </a:p>
        </p:txBody>
      </p:sp>
      <p:sp>
        <p:nvSpPr>
          <p:cNvPr id="8" name="Shape 6"/>
          <p:cNvSpPr/>
          <p:nvPr/>
        </p:nvSpPr>
        <p:spPr>
          <a:xfrm>
            <a:off x="5217319" y="2893338"/>
            <a:ext cx="4195882" cy="2005013"/>
          </a:xfrm>
          <a:prstGeom prst="roundRect">
            <a:avLst>
              <a:gd name="adj" fmla="val 3218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5432346" y="3108365"/>
            <a:ext cx="368808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6"/>
              </a:lnSpc>
              <a:buNone/>
            </a:pPr>
            <a:r>
              <a:rPr lang="en-US" sz="211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Индивидуальный подход</a:t>
            </a:r>
            <a:endParaRPr lang="en-US" sz="2117" dirty="0"/>
          </a:p>
        </p:txBody>
      </p:sp>
      <p:sp>
        <p:nvSpPr>
          <p:cNvPr id="10" name="Text 8"/>
          <p:cNvSpPr/>
          <p:nvPr/>
        </p:nvSpPr>
        <p:spPr>
          <a:xfrm>
            <a:off x="5432346" y="3659386"/>
            <a:ext cx="3765828" cy="687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Учет индивидуальных потребностей и предпочтений</a:t>
            </a:r>
            <a:endParaRPr lang="en-US" sz="1693" dirty="0"/>
          </a:p>
        </p:txBody>
      </p:sp>
      <p:sp>
        <p:nvSpPr>
          <p:cNvPr id="11" name="Shape 9"/>
          <p:cNvSpPr/>
          <p:nvPr/>
        </p:nvSpPr>
        <p:spPr>
          <a:xfrm>
            <a:off x="9628227" y="2893338"/>
            <a:ext cx="4195882" cy="2005013"/>
          </a:xfrm>
          <a:prstGeom prst="roundRect">
            <a:avLst>
              <a:gd name="adj" fmla="val 3218"/>
            </a:avLst>
          </a:prstGeom>
          <a:solidFill>
            <a:srgbClr val="312140"/>
          </a:solidFill>
          <a:ln/>
        </p:spPr>
      </p:sp>
      <p:sp>
        <p:nvSpPr>
          <p:cNvPr id="12" name="Text 10"/>
          <p:cNvSpPr/>
          <p:nvPr/>
        </p:nvSpPr>
        <p:spPr>
          <a:xfrm>
            <a:off x="9760226" y="3041955"/>
            <a:ext cx="3848856" cy="6719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6"/>
              </a:lnSpc>
              <a:buNone/>
            </a:pPr>
            <a:r>
              <a:rPr lang="ru-RU" sz="211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Полезность</a:t>
            </a:r>
            <a:r>
              <a:rPr lang="en-US" sz="211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и продуктивность</a:t>
            </a:r>
            <a:endParaRPr lang="en-US" sz="2117" dirty="0"/>
          </a:p>
        </p:txBody>
      </p:sp>
      <p:sp>
        <p:nvSpPr>
          <p:cNvPr id="13" name="Text 11"/>
          <p:cNvSpPr/>
          <p:nvPr/>
        </p:nvSpPr>
        <p:spPr>
          <a:xfrm>
            <a:off x="9843135" y="3600298"/>
            <a:ext cx="3765828" cy="687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Стремление к полезности и </a:t>
            </a:r>
            <a:r>
              <a:rPr lang="en-US" sz="1693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результативности</a:t>
            </a: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взаимодействия</a:t>
            </a:r>
            <a:endParaRPr lang="en-US" sz="1693" dirty="0"/>
          </a:p>
        </p:txBody>
      </p:sp>
      <p:sp>
        <p:nvSpPr>
          <p:cNvPr id="14" name="Shape 12"/>
          <p:cNvSpPr/>
          <p:nvPr/>
        </p:nvSpPr>
        <p:spPr>
          <a:xfrm>
            <a:off x="729793" y="5084590"/>
            <a:ext cx="6401276" cy="1967628"/>
          </a:xfrm>
          <a:prstGeom prst="roundRect">
            <a:avLst>
              <a:gd name="adj" fmla="val 4869"/>
            </a:avLst>
          </a:prstGeom>
          <a:solidFill>
            <a:srgbClr val="312140"/>
          </a:solidFill>
          <a:ln/>
        </p:spPr>
      </p:sp>
      <p:sp>
        <p:nvSpPr>
          <p:cNvPr id="15" name="Text 13"/>
          <p:cNvSpPr/>
          <p:nvPr/>
        </p:nvSpPr>
        <p:spPr>
          <a:xfrm>
            <a:off x="868202" y="5328404"/>
            <a:ext cx="239268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6"/>
              </a:lnSpc>
              <a:buNone/>
            </a:pPr>
            <a:r>
              <a:rPr lang="en-US" sz="211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Внимательность</a:t>
            </a:r>
            <a:endParaRPr lang="en-US" sz="2117" dirty="0"/>
          </a:p>
        </p:txBody>
      </p:sp>
      <p:sp>
        <p:nvSpPr>
          <p:cNvPr id="16" name="Text 14"/>
          <p:cNvSpPr/>
          <p:nvPr/>
        </p:nvSpPr>
        <p:spPr>
          <a:xfrm>
            <a:off x="868202" y="5852203"/>
            <a:ext cx="5971223" cy="343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При работе с пожилыми людьми нужно быть внимательным</a:t>
            </a:r>
          </a:p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 слушать их, что бы лучше понимать их потребности </a:t>
            </a:r>
          </a:p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и намерения</a:t>
            </a:r>
            <a:endParaRPr lang="en-US" sz="1693" dirty="0"/>
          </a:p>
        </p:txBody>
      </p:sp>
      <p:sp>
        <p:nvSpPr>
          <p:cNvPr id="17" name="Shape 15"/>
          <p:cNvSpPr/>
          <p:nvPr/>
        </p:nvSpPr>
        <p:spPr>
          <a:xfrm>
            <a:off x="7422712" y="5113377"/>
            <a:ext cx="6769538" cy="1967628"/>
          </a:xfrm>
          <a:prstGeom prst="roundRect">
            <a:avLst>
              <a:gd name="adj" fmla="val 4869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18" name="Text 16"/>
          <p:cNvSpPr/>
          <p:nvPr/>
        </p:nvSpPr>
        <p:spPr>
          <a:xfrm>
            <a:off x="7637740" y="5328404"/>
            <a:ext cx="294894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6"/>
              </a:lnSpc>
              <a:buNone/>
            </a:pPr>
            <a:r>
              <a:rPr lang="en-US" sz="211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Оценка результатов</a:t>
            </a:r>
            <a:endParaRPr lang="en-US" sz="2117" dirty="0"/>
          </a:p>
        </p:txBody>
      </p:sp>
      <p:sp>
        <p:nvSpPr>
          <p:cNvPr id="19" name="Text 17"/>
          <p:cNvSpPr/>
          <p:nvPr/>
        </p:nvSpPr>
        <p:spPr>
          <a:xfrm>
            <a:off x="7637859" y="5751274"/>
            <a:ext cx="5971223" cy="343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Оценка результатов и </a:t>
            </a:r>
            <a:r>
              <a:rPr lang="en-US" sz="1693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корректировка</a:t>
            </a:r>
            <a:r>
              <a:rPr lang="en-US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693" dirty="0" err="1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работы</a:t>
            </a: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 Поможет </a:t>
            </a:r>
          </a:p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</a:rPr>
              <a:t>определить, какие аспекты работы нуждаются в дальнейшем</a:t>
            </a:r>
          </a:p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</a:rPr>
              <a:t>улучшении или корректировке</a:t>
            </a:r>
            <a:endParaRPr lang="en-US" sz="1693" dirty="0"/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B60AA815-6671-510F-E23A-F333E9E8A2FF}"/>
              </a:ext>
            </a:extLst>
          </p:cNvPr>
          <p:cNvSpPr/>
          <p:nvPr/>
        </p:nvSpPr>
        <p:spPr>
          <a:xfrm>
            <a:off x="1290876" y="787837"/>
            <a:ext cx="5701784" cy="121836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r>
              <a:rPr lang="ru-RU" sz="2400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Формы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Групповые и индивидуальные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Теоретические и практические</a:t>
            </a: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3F128EAC-432F-59E3-1E67-AC591FC2E0F5}"/>
              </a:ext>
            </a:extLst>
          </p:cNvPr>
          <p:cNvSpPr/>
          <p:nvPr/>
        </p:nvSpPr>
        <p:spPr>
          <a:xfrm>
            <a:off x="7637740" y="768547"/>
            <a:ext cx="5701784" cy="123765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r>
              <a:rPr lang="ru-RU" sz="2400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Методы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726D"/>
                </a:solidFill>
                <a:ea typeface="Inconsolata" pitchFamily="34" charset="-122"/>
              </a:rPr>
              <a:t> Словесные, наглядные, практические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6844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34910" y="205859"/>
            <a:ext cx="4777740" cy="672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92"/>
              </a:lnSpc>
              <a:buNone/>
            </a:pPr>
            <a:r>
              <a:rPr lang="ru-RU" sz="423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Ресурсное обеспечение</a:t>
            </a:r>
          </a:p>
        </p:txBody>
      </p:sp>
      <p:sp>
        <p:nvSpPr>
          <p:cNvPr id="5" name="Text 3"/>
          <p:cNvSpPr/>
          <p:nvPr/>
        </p:nvSpPr>
        <p:spPr>
          <a:xfrm>
            <a:off x="749042" y="1805642"/>
            <a:ext cx="7531179" cy="10319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09"/>
              </a:lnSpc>
              <a:buNone/>
            </a:pPr>
            <a:r>
              <a:rPr lang="en-US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- </a:t>
            </a: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Должность специалистов, осуществляемых информационную и техническую помощь в использовании мультимедийных устройств: </a:t>
            </a:r>
          </a:p>
          <a:p>
            <a:pPr algn="just"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системный администратор, администратор баз данных, медицинский персонал, социальный работник, специалист по связям с общественностью, специалист по информационным ресурсам, волонтер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A03634B5-4CBD-6700-BB34-54B5C605CADD}"/>
              </a:ext>
            </a:extLst>
          </p:cNvPr>
          <p:cNvSpPr/>
          <p:nvPr/>
        </p:nvSpPr>
        <p:spPr>
          <a:xfrm>
            <a:off x="825460" y="1083826"/>
            <a:ext cx="7531179" cy="10319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709"/>
              </a:lnSpc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- Личные мультимедийные устройства проживающих в интернате, мультимедийные устройства учреждения</a:t>
            </a:r>
            <a:endParaRPr lang="en-US" sz="1693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E69F53-BE52-A1D0-4905-085AFF4D1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19" y="4114800"/>
            <a:ext cx="4642946" cy="30940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EC4E37-E98F-5AA3-318B-721EB07F5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78" y="704335"/>
            <a:ext cx="4203152" cy="2801006"/>
          </a:xfrm>
          <a:prstGeom prst="rect">
            <a:avLst/>
          </a:prstGeom>
          <a:effectLst/>
        </p:spPr>
      </p:pic>
      <p:sp>
        <p:nvSpPr>
          <p:cNvPr id="10" name="Text 3">
            <a:extLst>
              <a:ext uri="{FF2B5EF4-FFF2-40B4-BE49-F238E27FC236}">
                <a16:creationId xmlns:a16="http://schemas.microsoft.com/office/drawing/2014/main" id="{84FF0B82-B369-0760-43AA-9F1A432CFDE7}"/>
              </a:ext>
            </a:extLst>
          </p:cNvPr>
          <p:cNvSpPr/>
          <p:nvPr/>
        </p:nvSpPr>
        <p:spPr>
          <a:xfrm>
            <a:off x="7106065" y="4724260"/>
            <a:ext cx="7531179" cy="13625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ru-RU" sz="1693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Практика создана с целью повышения качества оказания социальных услуг в связи с многочисленными обращениями и проявлением интереса проживающих старшего поколения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A920E92D-CF75-2031-6E2F-9B945FB2C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801256"/>
              </p:ext>
            </p:extLst>
          </p:nvPr>
        </p:nvGraphicFramePr>
        <p:xfrm>
          <a:off x="1237652" y="809624"/>
          <a:ext cx="11888396" cy="661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358497" y="97036"/>
            <a:ext cx="10507980" cy="672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92"/>
              </a:lnSpc>
              <a:buNone/>
            </a:pPr>
            <a:r>
              <a:rPr lang="ru-RU" sz="423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Качественные результаты внедрения практики</a:t>
            </a:r>
          </a:p>
        </p:txBody>
      </p:sp>
      <p:sp>
        <p:nvSpPr>
          <p:cNvPr id="6" name="Text 4"/>
          <p:cNvSpPr/>
          <p:nvPr/>
        </p:nvSpPr>
        <p:spPr>
          <a:xfrm>
            <a:off x="968335" y="2093833"/>
            <a:ext cx="16002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endParaRPr lang="en-US" sz="2540" dirty="0"/>
          </a:p>
        </p:txBody>
      </p:sp>
      <p:sp>
        <p:nvSpPr>
          <p:cNvPr id="14" name="Text 12"/>
          <p:cNvSpPr/>
          <p:nvPr/>
        </p:nvSpPr>
        <p:spPr>
          <a:xfrm>
            <a:off x="968335" y="3789759"/>
            <a:ext cx="16002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endParaRPr lang="en-US" sz="2540" dirty="0"/>
          </a:p>
        </p:txBody>
      </p:sp>
      <p:sp>
        <p:nvSpPr>
          <p:cNvPr id="22" name="Text 20"/>
          <p:cNvSpPr/>
          <p:nvPr/>
        </p:nvSpPr>
        <p:spPr>
          <a:xfrm>
            <a:off x="968335" y="5829657"/>
            <a:ext cx="16002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endParaRPr lang="en-US" sz="254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319B9B3-74E1-EA27-C6D2-4A507514D3CC}"/>
              </a:ext>
            </a:extLst>
          </p:cNvPr>
          <p:cNvSpPr/>
          <p:nvPr/>
        </p:nvSpPr>
        <p:spPr>
          <a:xfrm>
            <a:off x="1597960" y="1363214"/>
            <a:ext cx="5153063" cy="6524863"/>
          </a:xfrm>
          <a:prstGeom prst="rect">
            <a:avLst/>
          </a:prstGeom>
          <a:solidFill>
            <a:srgbClr val="24163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1.  Улучшение качества жизни</a:t>
            </a:r>
            <a:r>
              <a:rPr lang="ru-RU" sz="1600" b="1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люди с ментальными нарушениями используют мультимедийные устройства для улучшения своего настроения, расслабления, получения информации о событиях в окружающем мире, общения с родственниками и друзьями.</a:t>
            </a:r>
          </a:p>
          <a:p>
            <a:endParaRPr lang="ru-RU" sz="1600" dirty="0">
              <a:solidFill>
                <a:srgbClr val="DAD1E6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ru-RU" sz="1600" b="1" u="sng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2.  Социальная интеграция</a:t>
            </a:r>
            <a:r>
              <a:rPr lang="ru-RU" sz="1600" b="1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:  </a:t>
            </a:r>
            <a:r>
              <a:rPr lang="ru-RU" sz="1600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установление контакта с другими людьми.</a:t>
            </a:r>
          </a:p>
          <a:p>
            <a:endParaRPr lang="ru-RU" sz="1600" dirty="0">
              <a:solidFill>
                <a:srgbClr val="DAD1E6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ru-RU" sz="1600" b="1" u="sng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3.  Уменьшение стигмы</a:t>
            </a:r>
            <a:r>
              <a:rPr lang="ru-RU" sz="1600" b="1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 помогает в борьбе со стигматизацией и негативным отношением общества к их заболеванию.</a:t>
            </a:r>
          </a:p>
          <a:p>
            <a:endParaRPr lang="ru-RU" sz="1600" dirty="0">
              <a:solidFill>
                <a:srgbClr val="DAD1E6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ru-RU" sz="1600" b="1" u="sng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4.  Улучшение когнитивных функций</a:t>
            </a:r>
            <a:r>
              <a:rPr lang="ru-RU" sz="1600" b="1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таких как внимание и речь.</a:t>
            </a:r>
          </a:p>
          <a:p>
            <a:endParaRPr lang="ru-RU" sz="1600" dirty="0">
              <a:solidFill>
                <a:srgbClr val="DAD1E6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ru-RU" sz="1600" b="1" u="sng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5.  Улучшение самооценки</a:t>
            </a:r>
            <a:r>
              <a:rPr lang="ru-RU" sz="1600" b="1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помогает людям с ментальными нарушениями в улучшении их самооценки и оценки своих способностей.</a:t>
            </a:r>
          </a:p>
          <a:p>
            <a:endParaRPr lang="ru-RU" sz="1600" dirty="0">
              <a:solidFill>
                <a:srgbClr val="DAD1E6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ru-RU" sz="1600" b="1" u="sng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6.  Увеличение независимости</a:t>
            </a:r>
            <a:r>
              <a:rPr lang="ru-RU" sz="1600" b="1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DAD1E6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устраняются барьеры, которые могут мешать использовать мультимедийные устройства, что позволит им быть более независимыми.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6BB8DA9-8504-A16A-367C-032B4E3C6BE4}"/>
              </a:ext>
            </a:extLst>
          </p:cNvPr>
          <p:cNvSpPr/>
          <p:nvPr/>
        </p:nvSpPr>
        <p:spPr>
          <a:xfrm>
            <a:off x="8348983" y="3936831"/>
            <a:ext cx="4978499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Помощь заключается в</a:t>
            </a:r>
            <a:r>
              <a:rPr lang="ru-RU" sz="1600" b="1" dirty="0">
                <a:latin typeface="Fira Sans" panose="020B05030500000200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Fira Sans" panose="020B0503050000020004" pitchFamily="34" charset="0"/>
                <a:cs typeface="Arial" panose="020B0604020202020204" pitchFamily="34" charset="0"/>
              </a:rPr>
              <a:t>      установке и настройке медиаплееров, создание аккаунтов для популярных мессенджеров; проведение видеозвонков с родственниками и друзьями; подключение к интернету и мобильному оператору; установке компьютерных игр, музыки и фильмов;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Fira Sans" panose="020B0503050000020004" pitchFamily="34" charset="0"/>
                <a:cs typeface="Arial" panose="020B0604020202020204" pitchFamily="34" charset="0"/>
              </a:rPr>
              <a:t>      создание возможности контролировать доступ и ограничение определенных функций, чтобы       предотвратить случайные изменения настроек или удаление важных данных;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Fira Sans" panose="020B0503050000020004" pitchFamily="34" charset="0"/>
                <a:cs typeface="Arial" panose="020B0604020202020204" pitchFamily="34" charset="0"/>
              </a:rPr>
              <a:t>      решении проблем, связанных с написанием сообщений.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F05CC4A-CDE9-CFD9-FC7E-3BA50A4C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40" y="1363214"/>
            <a:ext cx="3576586" cy="2267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8704</TotalTime>
  <Words>1044</Words>
  <Application>Microsoft Office PowerPoint</Application>
  <PresentationFormat>Произвольный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Fira Sans</vt:lpstr>
      <vt:lpstr>Inconsolata</vt:lpstr>
      <vt:lpstr>Montserrat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Татьяна</cp:lastModifiedBy>
  <cp:revision>47</cp:revision>
  <dcterms:created xsi:type="dcterms:W3CDTF">2023-10-27T08:36:53Z</dcterms:created>
  <dcterms:modified xsi:type="dcterms:W3CDTF">2023-11-10T15:07:56Z</dcterms:modified>
</cp:coreProperties>
</file>