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2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38.xml" ContentType="application/vnd.openxmlformats-officedocument.presentationml.slide+xml"/>
  <Override PartName="/docProps/custom.xml" ContentType="application/vnd.openxmlformats-officedocument.custom-properti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sldAll/>
    <p:penClr>
      <a:srgbClr val="FF0000"/>
    </p:penClr>
  </p:showPr>
</p:presentationPr>
</file>

<file path=ppt/tableStyles.xml><?xml version="1.0" encoding="utf-8"?>
<a:tblStyleLst xmlns:a="http://schemas.openxmlformats.org/drawingml/2006/main" def="{A0A9DA55-932C-6857-B007-E738A49AF8C9}">
  <a:tblStyle styleId="{A0A9DA55-932C-6857-B007-E738A49AF8C9}" styleName="No Style, Table Grid">
    <a:wholeTbl>
      <a:tcTxStyle>
        <a:fontRef idx="minor"/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/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/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presProps" Target="presProps.xml" /><Relationship Id="rId49" Type="http://schemas.openxmlformats.org/officeDocument/2006/relationships/tableStyles" Target="tableStyles.xml" /><Relationship Id="rId5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idx="0" hasCustomPrompt="0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idx="0" hasCustomPrompt="0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7" y="2505073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3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Office Theme">
    <p:bg>
      <p:bgPr shadeToTitle="0">
        <a:blipFill>
          <a:blip r:embed="rId13">
            <a:alphaModFix amt="32000"/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idx="0" hasCustomPrompt="0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 lang="ru-RU"/>
          </a:p>
          <a:p>
            <a:pPr lvl="1">
              <a:defRPr/>
            </a:pPr>
            <a:r>
              <a:rPr lang="ru-RU"/>
              <a:t>Second level</a:t>
            </a:r>
            <a:endParaRPr lang="ru-RU"/>
          </a:p>
          <a:p>
            <a:pPr lvl="2">
              <a:defRPr/>
            </a:pPr>
            <a:r>
              <a:rPr lang="ru-RU"/>
              <a:t>Third level</a:t>
            </a:r>
            <a:endParaRPr lang="ru-RU"/>
          </a:p>
          <a:p>
            <a:pPr lvl="3">
              <a:defRPr/>
            </a:pPr>
            <a:r>
              <a:rPr lang="ru-RU"/>
              <a:t>Fourth level</a:t>
            </a:r>
            <a:endParaRPr lang="ru-RU"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BCC18F51-09EC-435C-A3BA-64A766E099C0}" type="datetime1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21999"/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Здоровое сердце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>
            <a:alpha val="31998"/>
          </a:srgb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9715688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Диагностические критерии</a:t>
            </a:r>
            <a:endParaRPr/>
          </a:p>
        </p:txBody>
      </p:sp>
      <p:graphicFrame>
        <p:nvGraphicFramePr>
          <p:cNvPr id="1472522943" name="" hidden="0"/>
          <p:cNvGraphicFramePr>
            <a:graphicFrameLocks xmlns:a="http://schemas.openxmlformats.org/drawingml/2006/main"/>
          </p:cNvGraphicFramePr>
          <p:nvPr isPhoto="0" userDrawn="0">
            <p:ph idx="1" hasCustomPrompt="0"/>
          </p:nvPr>
        </p:nvGraphicFramePr>
        <p:xfrm>
          <a:off x="838197" y="1825623"/>
          <a:ext cx="10515600" cy="2153741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{A0A9DA55-932C-6857-B007-E738A49AF8C9}</a:tableStyleId>
              </a:tblPr>
              <a:tblGrid>
                <a:gridCol w="3505199"/>
                <a:gridCol w="3505199"/>
                <a:gridCol w="3505199"/>
              </a:tblGrid>
              <a:tr h="353059"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определения </a:t>
                      </a:r>
                      <a:endParaRPr sz="1600"/>
                    </a:p>
                    <a:p>
                      <a:pPr>
                        <a:defRPr/>
                      </a:pP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Концентрация глюкозы, ммоль/л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6575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Цельная капиллярная кровь 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Венозная плазма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65759">
                <a:tc gridSpan="3">
                  <a:txBody>
                    <a:bodyPr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sz="1600"/>
                    </a:p>
                    <a:p>
                      <a:pPr algn="ctr">
                        <a:defRPr/>
                      </a:pP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65759"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Натощак и </a:t>
                      </a:r>
                      <a:endParaRPr sz="16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Через 2 часа после ПГТТ</a:t>
                      </a:r>
                      <a:endParaRPr sz="16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 5,6 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 6,1 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6575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 7,8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 7,8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65759">
                <a:tc gridSpan="3">
                  <a:txBody>
                    <a:bodyPr/>
                    <a:p>
                      <a:pPr algn="ctr">
                        <a:defRPr/>
                      </a:pPr>
                      <a:r>
                        <a:rPr sz="1600"/>
                        <a:t>САХАРНЫЙ ДИАБЕТ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65759">
                <a:tc rowSpan="2">
                  <a:txBody>
                    <a:bodyPr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Натощак и </a:t>
                      </a:r>
                      <a:endParaRPr sz="16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Через 2 часа после ПГТТ или </a:t>
                      </a:r>
                      <a:endParaRPr sz="1600" b="0" i="0" u="none" strike="noStrike" cap="none" spc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Случайное определение</a:t>
                      </a:r>
                      <a:endParaRPr sz="16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 6,1 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 7,0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65759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 11,1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 11,1</a:t>
                      </a:r>
                      <a:endParaRPr sz="16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23366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Диагностические критерии</a:t>
            </a:r>
            <a:endParaRPr/>
          </a:p>
        </p:txBody>
      </p:sp>
      <p:sp>
        <p:nvSpPr>
          <p:cNvPr id="185140835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Гликированный гемоглобин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9620266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Как сохранить сердце здоровым?</a:t>
            </a:r>
            <a:endParaRPr/>
          </a:p>
        </p:txBody>
      </p:sp>
      <p:sp>
        <p:nvSpPr>
          <p:cNvPr id="113709858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Одной из основных задач здравоохранения является профилактика возникновения и прогрессирования сердечно-сосудистых заболеваний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r>
              <a:rPr sz="2400"/>
              <a:t>Одним из основных направлений является - диетотерапия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6580767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4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Как сохранить сердце здоровым?</a:t>
            </a:r>
            <a:endParaRPr sz="4400">
              <a:latin typeface="Arial"/>
              <a:ea typeface="Arial"/>
              <a:cs typeface="Arial"/>
            </a:endParaRPr>
          </a:p>
        </p:txBody>
      </p:sp>
      <p:sp>
        <p:nvSpPr>
          <p:cNvPr id="88520266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/>
          </a:bodyPr>
          <a:lstStyle/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Здоровый образ жизни — эффективный метод снижения риска сердечно-сосудистых заболеваний, обусловленных атеросклерозом сосудов: ишемической болезни сердца и инфаркта миокарда, мозговых сосудистых нарушений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5953025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Диетотерапия</a:t>
            </a:r>
            <a:endParaRPr/>
          </a:p>
        </p:txBody>
      </p:sp>
      <p:sp>
        <p:nvSpPr>
          <p:cNvPr id="894453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Атеросклероз</a:t>
            </a:r>
            <a:endParaRPr sz="2400"/>
          </a:p>
          <a:p>
            <a:pPr lvl="0">
              <a:defRPr/>
            </a:pPr>
            <a:r>
              <a:rPr sz="2400"/>
              <a:t>Артериальная гипертензия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041608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Почему развивается атеросклероз?</a:t>
            </a:r>
            <a:endParaRPr/>
          </a:p>
        </p:txBody>
      </p:sp>
      <p:sp>
        <p:nvSpPr>
          <p:cNvPr id="94560882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198" y="1535096"/>
            <a:ext cx="10515600" cy="4864223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избыточное потребление жиров животного происхождения, содержащих насыщенные жирные кислоты 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избыточное потребление с пищей холестерина, особенно при недостатке в рационе продуктов, нормализующих обмен жиров и холестерина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дефицит в рационе растительных масел, содержащих незаменимые полиненасыщенные жирные кислоты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недостаточное потребление пищевых волокон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избыточное потребление поваренной соли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редкие и обильные приемы пищи 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злоупотребление алкоголем</a:t>
            </a:r>
            <a:endParaRPr sz="2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904763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Антиатерогенная диета</a:t>
            </a:r>
            <a:endParaRPr/>
          </a:p>
        </p:txBody>
      </p:sp>
      <p:sp>
        <p:nvSpPr>
          <p:cNvPr id="213966444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buFont typeface="Arial"/>
              <a:buChar char="–"/>
              <a:defRPr/>
            </a:pPr>
            <a:r>
              <a:rPr sz="2400"/>
              <a:t>это рацион питания, направленный на снижение содержания жира и жироподобных веществ</a:t>
            </a:r>
            <a:endParaRPr sz="2400"/>
          </a:p>
          <a:p>
            <a:pPr lvl="0">
              <a:buFont typeface="Arial"/>
              <a:buChar char="–"/>
              <a:defRPr/>
            </a:pPr>
            <a:endParaRPr sz="2400"/>
          </a:p>
          <a:p>
            <a:pPr lvl="0">
              <a:buFont typeface="Arial"/>
              <a:buChar char="–"/>
              <a:defRPr/>
            </a:pPr>
            <a:r>
              <a:rPr sz="2400"/>
              <a:t>снижение массы тела</a:t>
            </a:r>
            <a:endParaRPr sz="2400"/>
          </a:p>
          <a:p>
            <a:pPr lvl="0">
              <a:buFont typeface="Arial"/>
              <a:buChar char="–"/>
              <a:defRPr/>
            </a:pPr>
            <a:endParaRPr sz="2400"/>
          </a:p>
          <a:p>
            <a:pPr lvl="0">
              <a:defRPr/>
            </a:pPr>
            <a:r>
              <a:rPr sz="2400"/>
              <a:t>Оказывает положительное влияния на метаболические, клинические и гемодинамические показатели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9586560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Режим питания</a:t>
            </a:r>
            <a:endParaRPr/>
          </a:p>
        </p:txBody>
      </p:sp>
      <p:sp>
        <p:nvSpPr>
          <p:cNvPr id="139970175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Частое дробное питание 4-6 раз в сутки</a:t>
            </a:r>
            <a:endParaRPr sz="2400"/>
          </a:p>
          <a:p>
            <a:pPr lvl="0">
              <a:defRPr/>
            </a:pPr>
            <a:r>
              <a:rPr sz="2400"/>
              <a:t>Последний прием пищи за 2 часа до сна</a:t>
            </a:r>
            <a:endParaRPr sz="2400"/>
          </a:p>
          <a:p>
            <a:pPr lvl="0">
              <a:defRPr/>
            </a:pPr>
            <a:r>
              <a:rPr sz="2400"/>
              <a:t>Отказ от вредных привычек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894788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Факторы, предрасполагающие к развитию ожирения</a:t>
            </a:r>
            <a:endParaRPr/>
          </a:p>
        </p:txBody>
      </p:sp>
      <p:sp>
        <p:nvSpPr>
          <p:cNvPr id="87973739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высококалорийная диета </a:t>
            </a:r>
            <a:endParaRPr lang="ru-RU"/>
          </a:p>
          <a:p>
            <a:pPr lvl="0">
              <a:defRPr/>
            </a:pPr>
            <a:r>
              <a:rPr lang="ru-RU"/>
              <a:t>увеличение размера порций</a:t>
            </a:r>
            <a:endParaRPr lang="ru-RU"/>
          </a:p>
          <a:p>
            <a:pPr lvl="0">
              <a:defRPr/>
            </a:pPr>
            <a:r>
              <a:rPr lang="ru-RU"/>
              <a:t>нарушенный суточный ритм приема пищи</a:t>
            </a:r>
            <a:endParaRPr lang="ru-RU"/>
          </a:p>
          <a:p>
            <a:pPr lvl="0">
              <a:defRPr/>
            </a:pPr>
            <a:r>
              <a:rPr lang="ru-RU"/>
              <a:t>малоподвижный образ жизни</a:t>
            </a:r>
            <a:endParaRPr lang="ru-RU"/>
          </a:p>
          <a:p>
            <a:pPr lvl="0">
              <a:defRPr/>
            </a:pPr>
            <a:r>
              <a:rPr lang="ru-RU"/>
              <a:t>расстройства пищевого поведения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8453615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Как диагностировать ожирение?</a:t>
            </a:r>
            <a:endParaRPr lang="ru-RU"/>
          </a:p>
        </p:txBody>
      </p:sp>
      <p:sp>
        <p:nvSpPr>
          <p:cNvPr id="403975232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2600"/>
              <a:t>Измерить обхват талии (ОТ) и обхват бедер (ОБ)</a:t>
            </a:r>
            <a:endParaRPr lang="ru-RU" sz="2600"/>
          </a:p>
          <a:p>
            <a:pPr lvl="0">
              <a:defRPr/>
            </a:pPr>
            <a:r>
              <a:rPr lang="ru-RU" sz="2600"/>
              <a:t>Рассчитать коэффициент ОТ/ОБ</a:t>
            </a:r>
            <a:endParaRPr lang="ru-RU" sz="2600"/>
          </a:p>
          <a:p>
            <a:pPr lvl="0">
              <a:defRPr/>
            </a:pPr>
            <a:r>
              <a:rPr lang="ru-RU" sz="2600"/>
              <a:t>Измерить массу тела</a:t>
            </a:r>
            <a:endParaRPr lang="ru-RU" sz="2600"/>
          </a:p>
          <a:p>
            <a:pPr lvl="0">
              <a:defRPr/>
            </a:pPr>
            <a:r>
              <a:rPr lang="ru-RU" sz="2600"/>
              <a:t>Измерить рост</a:t>
            </a:r>
            <a:endParaRPr lang="ru-RU" sz="2600"/>
          </a:p>
          <a:p>
            <a:pPr lvl="0">
              <a:defRPr/>
            </a:pPr>
            <a:r>
              <a:rPr lang="ru-RU" sz="2600"/>
              <a:t>Рассчитать ИМТ</a:t>
            </a:r>
            <a:endParaRPr lang="ru-RU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50784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32578092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lnSpc>
                <a:spcPct val="100000"/>
              </a:lnSpc>
              <a:buFont typeface="Arial"/>
              <a:buNone/>
              <a:defRPr/>
            </a:pPr>
            <a:r>
              <a:rPr/>
              <a:t>Среди населения экономически развитых стран ведущее место занимают заболевания сердечно-сосудистой системы</a:t>
            </a:r>
            <a:endParaRPr/>
          </a:p>
          <a:p>
            <a:pPr marL="0" lv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8626893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Коэффициент талия/бедра</a:t>
            </a:r>
            <a:endParaRPr lang="ru-RU"/>
          </a:p>
        </p:txBody>
      </p:sp>
      <p:sp>
        <p:nvSpPr>
          <p:cNvPr id="95614880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>
            <a:normAutofit/>
          </a:bodyPr>
          <a:lstStyle/>
          <a:p>
            <a:pPr lvl="0">
              <a:buNone/>
              <a:defRPr/>
            </a:pPr>
            <a:r>
              <a:rPr lang="ru-RU"/>
              <a:t>Абдоминальное ожирение</a:t>
            </a:r>
            <a:endParaRPr lang="ru-RU"/>
          </a:p>
          <a:p>
            <a:pPr lvl="0">
              <a:defRPr/>
            </a:pPr>
            <a:r>
              <a:rPr lang="ru-RU"/>
              <a:t>для женщин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&gt;</a:t>
            </a:r>
            <a:r>
              <a:rPr lang="ru-RU"/>
              <a:t> 0,85 </a:t>
            </a:r>
            <a:endParaRPr lang="ru-RU"/>
          </a:p>
          <a:p>
            <a:pPr lvl="0">
              <a:defRPr/>
            </a:pPr>
            <a:r>
              <a:rPr lang="ru-RU"/>
              <a:t>для мужчин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&gt; </a:t>
            </a:r>
            <a:r>
              <a:rPr lang="ru-RU"/>
              <a:t>1,0  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buNone/>
              <a:defRPr/>
            </a:pPr>
            <a:r>
              <a:rPr lang="ru-RU"/>
              <a:t>Риск развития сопутствующих заболеваний </a:t>
            </a:r>
            <a:endParaRPr lang="ru-RU"/>
          </a:p>
          <a:p>
            <a:pPr lvl="0">
              <a:defRPr/>
            </a:pPr>
            <a:r>
              <a:rPr lang="ru-RU"/>
              <a:t>у женщин с ОТ &gt; 88 см</a:t>
            </a:r>
            <a:endParaRPr lang="ru-RU"/>
          </a:p>
          <a:p>
            <a:pPr lvl="0">
              <a:defRPr/>
            </a:pPr>
            <a:r>
              <a:rPr lang="ru-RU"/>
              <a:t>у мужчин с ОТ &gt; 102 см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>
            <a:alpha val="18000"/>
          </a:srgb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438696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ИМТ</a:t>
            </a:r>
            <a:endParaRPr lang="ru-RU"/>
          </a:p>
        </p:txBody>
      </p:sp>
      <p:sp>
        <p:nvSpPr>
          <p:cNvPr id="204109078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197" y="1825623"/>
            <a:ext cx="4193425" cy="4351338"/>
          </a:xfrm>
        </p:spPr>
        <p:txBody>
          <a:bodyPr/>
          <a:lstStyle/>
          <a:p>
            <a:pPr lvl="0">
              <a:buNone/>
              <a:defRPr/>
            </a:pPr>
            <a:endParaRPr lang="ru-RU" sz="2400"/>
          </a:p>
          <a:p>
            <a:pPr lvl="0">
              <a:buNone/>
              <a:defRPr/>
            </a:pPr>
            <a:endParaRPr lang="ru-RU" sz="2400"/>
          </a:p>
          <a:p>
            <a:pPr lvl="0">
              <a:buNone/>
              <a:defRPr/>
            </a:pPr>
            <a:endParaRPr lang="ru-RU" sz="2400"/>
          </a:p>
          <a:p>
            <a:pPr lvl="0" algn="ctr"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sz="36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sz="3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Масса тела(кг)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3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рост(м</m:t>
                          </m:r>
                          <m:r>
                            <m:rPr>
                              <m:sty m:val="p"/>
                            </m:rPr>
                            <a:rPr lang="ru-RU" sz="3600" u="none" strike="noStrike" cap="none" spc="0" baseline="300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ru-RU" sz="36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lang="ru-RU" sz="2400"/>
          </a:p>
        </p:txBody>
      </p:sp>
      <p:graphicFrame>
        <p:nvGraphicFramePr>
          <p:cNvPr id="1788549807" name="Таблица 3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6196820" y="610338"/>
          <a:ext cx="5210327" cy="568022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{A0A9DA55-932C-6857-B007-E738A49AF8C9}</a:tableStyleId>
              </a:tblPr>
              <a:tblGrid>
                <a:gridCol w="2605163"/>
                <a:gridCol w="2605163"/>
              </a:tblGrid>
              <a:tr h="717971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a:txBody>
                  <a:tcPr marL="91440" marR="91440" marT="45720" marB="45720">
                    <a:lnL w="12699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ИМТ (кг/м</a:t>
                      </a:r>
                      <a:r>
                        <a:rPr lang="ru-RU" baseline="30000"/>
                        <a:t>2</a:t>
                      </a:r>
                      <a:r>
                        <a:rPr lang="ru-RU"/>
                        <a:t>)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solidFill>
                        <a:srgbClr val="000000"/>
                      </a:solidFill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30452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Дефицит массы тела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&lt;18,5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solidFill>
                        <a:srgbClr val="000000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699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Нормальная масса тела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18,5-24,9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solidFill>
                        <a:srgbClr val="000000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699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Избыточная масса тела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25,0-29,9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solidFill>
                        <a:srgbClr val="000000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699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Ожирение </a:t>
                      </a:r>
                      <a:r>
                        <a:rPr lang="en-US"/>
                        <a:t>I</a:t>
                      </a:r>
                      <a:r>
                        <a:rPr lang="ru-RU"/>
                        <a:t> степени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30,0-34,9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solidFill>
                        <a:srgbClr val="000000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699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Ожирение </a:t>
                      </a:r>
                      <a:r>
                        <a:rPr lang="en-US"/>
                        <a:t>II </a:t>
                      </a:r>
                      <a:r>
                        <a:rPr lang="ru-RU"/>
                        <a:t>степени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35,0-39,9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solidFill>
                        <a:srgbClr val="000000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823820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Ожирение </a:t>
                      </a:r>
                      <a:r>
                        <a:rPr lang="en-US"/>
                        <a:t>III</a:t>
                      </a:r>
                      <a:r>
                        <a:rPr lang="ru-RU"/>
                        <a:t> степени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noFill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/>
                        <a:t>&gt;40</a:t>
                      </a:r>
                      <a:endParaRPr/>
                    </a:p>
                  </a:txBody>
                  <a:tcPr marL="91440" marR="91440" marT="45720" marB="45720">
                    <a:lnL w="12699" algn="ctr">
                      <a:solidFill>
                        <a:srgbClr val="000000"/>
                      </a:solidFill>
                    </a:lnL>
                    <a:lnR w="12699" algn="ctr">
                      <a:noFil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2431571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Дефицит калорий</a:t>
            </a:r>
            <a:endParaRPr lang="ru-RU"/>
          </a:p>
        </p:txBody>
      </p:sp>
      <p:sp>
        <p:nvSpPr>
          <p:cNvPr id="1359250021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 algn="ctr">
              <a:buNone/>
              <a:defRPr/>
            </a:pPr>
            <a:r>
              <a:rPr lang="ru-RU"/>
              <a:t>Первое правило рационального питания</a:t>
            </a:r>
            <a:endParaRPr lang="ru-RU"/>
          </a:p>
          <a:p>
            <a:pPr lvl="0" algn="ctr">
              <a:buNone/>
              <a:defRPr/>
            </a:pPr>
            <a:endParaRPr lang="ru-RU"/>
          </a:p>
          <a:p>
            <a:pPr lvl="0" algn="ctr">
              <a:buNone/>
              <a:defRPr/>
            </a:pPr>
            <a:endParaRPr lang="ru-RU"/>
          </a:p>
          <a:p>
            <a:pPr lvl="0" algn="ctr">
              <a:buNone/>
              <a:defRPr/>
            </a:pPr>
            <a:r>
              <a:rPr lang="ru-RU"/>
              <a:t>Поступление энергии должно соответствовать её расходу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116187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Дефицит калорий</a:t>
            </a:r>
            <a:endParaRPr lang="ru-RU"/>
          </a:p>
        </p:txBody>
      </p:sp>
      <p:sp>
        <p:nvSpPr>
          <p:cNvPr id="732168742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Оптимальное снижение калорийности - 500 калорий в сутки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/>
              <a:t>Оптимальное снижение массы тела - 0,5 - 1,0 кг в неделю</a:t>
            </a: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7906261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Дефицит калорий</a:t>
            </a:r>
            <a:endParaRPr/>
          </a:p>
        </p:txBody>
      </p:sp>
      <p:sp>
        <p:nvSpPr>
          <p:cNvPr id="194334281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600"/>
              <a:t>Не рекомендуется применять диеты с экстремальным снижением калорийности</a:t>
            </a:r>
            <a:endParaRPr sz="2600"/>
          </a:p>
          <a:p>
            <a:pPr lvl="0">
              <a:defRPr/>
            </a:pPr>
            <a:endParaRPr sz="2600"/>
          </a:p>
          <a:p>
            <a:pPr lvl="0">
              <a:defRPr/>
            </a:pPr>
            <a:r>
              <a:rPr sz="2600"/>
              <a:t>Такие методы не приводят к формированию навыков рационального питания, не способствуют приверженности диетотерапии, плохо переносятся и приводят к срывам, могут провоцировать развитие заболеваний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1481619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Состав рациона питания</a:t>
            </a:r>
            <a:endParaRPr lang="ru-RU"/>
          </a:p>
        </p:txBody>
      </p:sp>
      <p:sp>
        <p:nvSpPr>
          <p:cNvPr id="1932564530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Снижение калорийности производится за счет уменьшения потребления жиров и углеводов</a:t>
            </a:r>
            <a:endParaRPr lang="ru-RU"/>
          </a:p>
          <a:p>
            <a:pPr lvl="0">
              <a:defRPr/>
            </a:pPr>
            <a:endParaRPr lang="ru-RU"/>
          </a:p>
          <a:p>
            <a:pPr marL="0" lvl="0" indent="0">
              <a:buFont typeface="Arial"/>
              <a:buNone/>
              <a:defRPr/>
            </a:pPr>
            <a:r>
              <a:rPr lang="ru-RU"/>
              <a:t>Такой рацион способствует не только снижению массы тела, но и улучшению показателей артериального давления, холестерина крови, показателей углеводного обмена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6121838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Состав рациона питания</a:t>
            </a:r>
            <a:endParaRPr lang="ru-RU"/>
          </a:p>
        </p:txBody>
      </p:sp>
      <p:sp>
        <p:nvSpPr>
          <p:cNvPr id="1141092611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lang="ru-RU"/>
              <a:t>Даже при снижении массы тела не стоит забывать, что рацион должен быть сбалансированным по макронутриентому составу: содержать и белки, и жиры, и углеводы</a:t>
            </a:r>
            <a:endParaRPr lang="ru-RU"/>
          </a:p>
          <a:p>
            <a:pPr marL="0" lvl="0" indent="0">
              <a:buFont typeface="Arial"/>
              <a:buNone/>
              <a:defRPr/>
            </a:pPr>
            <a:endParaRPr lang="ru-RU"/>
          </a:p>
          <a:p>
            <a:pPr marL="0" lvl="0" indent="0">
              <a:buFont typeface="Arial"/>
              <a:buNone/>
              <a:defRPr/>
            </a:pPr>
            <a:r>
              <a:rPr lang="ru-RU"/>
              <a:t>Любая монокомпонентная диета ведет к ухудшению самочувствия и может нанести вред здоровью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8173804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Цель </a:t>
            </a:r>
            <a:endParaRPr/>
          </a:p>
        </p:txBody>
      </p:sp>
      <p:sp>
        <p:nvSpPr>
          <p:cNvPr id="38152959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sz="2600"/>
              <a:t>Постепенное снижение массы тела, улучшение лабораторных показателей, снижение риска возникновения и прогрессирования сопутствующих ожирению заболеваний, улучшение качества и продолжительности жизни</a:t>
            </a:r>
            <a:endParaRPr sz="2600"/>
          </a:p>
          <a:p>
            <a:pPr marL="0" lvl="0" indent="0">
              <a:buFont typeface="Arial"/>
              <a:buNone/>
              <a:defRPr/>
            </a:pPr>
            <a:endParaRPr sz="2600"/>
          </a:p>
          <a:p>
            <a:pPr marL="0" lvl="0" indent="0">
              <a:buFont typeface="Arial"/>
              <a:buNone/>
              <a:defRPr/>
            </a:pPr>
            <a:r>
              <a:rPr sz="2600"/>
              <a:t>Снижение массы тела на 5-15% от исходной величины за 6 месяцев является хорошим результатом, который необходимо поддерживать 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7056230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Цель </a:t>
            </a:r>
            <a:endParaRPr/>
          </a:p>
        </p:txBody>
      </p:sp>
      <p:sp>
        <p:nvSpPr>
          <p:cNvPr id="88774182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600"/>
              <a:t>Необходимо поставить перед собой реальные цели, при достижении которых сохранится мотивация продолжать </a:t>
            </a:r>
            <a:endParaRPr sz="2600"/>
          </a:p>
          <a:p>
            <a:pPr lvl="0">
              <a:defRPr/>
            </a:pPr>
            <a:endParaRPr sz="2600"/>
          </a:p>
          <a:p>
            <a:pPr lvl="0">
              <a:defRPr/>
            </a:pPr>
            <a:r>
              <a:rPr sz="2600"/>
              <a:t>Важно не только снизить массу тела, но и удержать достигнутый результат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403999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Создать условия</a:t>
            </a:r>
            <a:endParaRPr/>
          </a:p>
        </p:txBody>
      </p:sp>
      <p:sp>
        <p:nvSpPr>
          <p:cNvPr id="99100781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sz="2600"/>
              <a:t>Для повышения приверженности диетотерапии и достижения результатов необходимо создать комфортные условия </a:t>
            </a:r>
            <a:endParaRPr sz="2600"/>
          </a:p>
          <a:p>
            <a:pPr marL="0" lvl="0" indent="0">
              <a:buFont typeface="Arial"/>
              <a:buNone/>
              <a:defRPr/>
            </a:pPr>
            <a:endParaRPr sz="2600"/>
          </a:p>
          <a:p>
            <a:pPr marL="0" lvl="0" indent="0">
              <a:buFont typeface="Arial"/>
              <a:buNone/>
              <a:defRPr/>
            </a:pPr>
            <a:r>
              <a:rPr sz="2600"/>
              <a:t>Важна поддержка и мотивация близких людей и домочадцев</a:t>
            </a:r>
            <a:endParaRPr sz="2600"/>
          </a:p>
          <a:p>
            <a:pPr marL="0" lvl="0" indent="0">
              <a:buFont typeface="Arial"/>
              <a:buNone/>
              <a:defRPr/>
            </a:pPr>
            <a:endParaRPr sz="2600"/>
          </a:p>
          <a:p>
            <a:pPr marL="0" lvl="0" indent="0">
              <a:buFont typeface="Arial"/>
              <a:buNone/>
              <a:defRPr/>
            </a:pPr>
            <a:r>
              <a:rPr sz="2600"/>
              <a:t>Здоровый выбор продуктов и достаточная физическая активность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0292680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Почему развиваются сердечно-сосудистые заболевания?</a:t>
            </a:r>
            <a:endParaRPr/>
          </a:p>
        </p:txBody>
      </p:sp>
      <p:sp>
        <p:nvSpPr>
          <p:cNvPr id="182283869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Пол</a:t>
            </a:r>
            <a:endParaRPr sz="2400"/>
          </a:p>
          <a:p>
            <a:pPr marL="0" lvl="0" indent="0">
              <a:buFont typeface="Arial"/>
              <a:buNone/>
              <a:defRPr/>
            </a:pPr>
            <a:r>
              <a:rPr sz="2400"/>
              <a:t>Доказано, что мужчины всех возрастов, имеют более высокий риск развития заболеваний сердечно-сосудистой системы</a:t>
            </a:r>
            <a:endParaRPr sz="2400"/>
          </a:p>
          <a:p>
            <a:pPr marL="0" lvl="0" indent="0">
              <a:buFont typeface="Arial"/>
              <a:buNone/>
              <a:defRPr/>
            </a:pPr>
            <a:endParaRPr sz="2400"/>
          </a:p>
          <a:p>
            <a:pPr lvl="0">
              <a:defRPr/>
            </a:pPr>
            <a:r>
              <a:rPr sz="2400"/>
              <a:t>Возраст</a:t>
            </a:r>
            <a:endParaRPr sz="2400"/>
          </a:p>
          <a:p>
            <a:pPr marL="0" lvl="0" indent="0">
              <a:buFont typeface="Arial"/>
              <a:buNone/>
              <a:defRPr/>
            </a:pPr>
            <a:r>
              <a:rPr sz="2400"/>
              <a:t>С возрастом увеличивается риск развития заболевания. У мужчин после 45 лет, у женщин после 65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3020430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Создать условия</a:t>
            </a:r>
            <a:endParaRPr/>
          </a:p>
        </p:txBody>
      </p:sp>
      <p:sp>
        <p:nvSpPr>
          <p:cNvPr id="95689575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="horz" wrap="square" lIns="91440" tIns="45720" rIns="91440" bIns="45720" anchor="t" anchorCtr="0">
            <a:normAutofit/>
          </a:bodyPr>
          <a:lstStyle/>
          <a:p>
            <a:pPr lvl="0">
              <a:defRPr/>
            </a:pPr>
            <a:r>
              <a:rPr/>
              <a:t>Планируйте рацион заранее</a:t>
            </a:r>
            <a:endParaRPr/>
          </a:p>
          <a:p>
            <a:pPr lvl="0">
              <a:defRPr/>
            </a:pPr>
            <a:r>
              <a:rPr/>
              <a:t>Ограничьте просмотр телевизора и телефона за приемом пищи</a:t>
            </a:r>
            <a:endParaRPr/>
          </a:p>
          <a:p>
            <a:pPr lvl="0">
              <a:defRPr/>
            </a:pPr>
            <a:r>
              <a:rPr/>
              <a:t>Старайтесь есть медленнее</a:t>
            </a: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r>
              <a:rPr/>
              <a:t>Режим сна</a:t>
            </a: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7891227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Антиатерогенная диета</a:t>
            </a:r>
            <a:endParaRPr/>
          </a:p>
        </p:txBody>
      </p:sp>
      <p:sp>
        <p:nvSpPr>
          <p:cNvPr id="2020932850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Желательно регулярное потребление морской рыбы не менее 2 раз в неделю, 1 раза — рыбы жирных сортов</a:t>
            </a:r>
            <a:endParaRPr lang="ru-RU" sz="24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Предпочтение следует отдавать рыбе северных морей, содержащей большое количество омега-3 ПНЖК, которые играют важную роль в профилактике атеросклероза и инфаркта миокарда </a:t>
            </a:r>
            <a:endParaRPr lang="ru-RU" sz="24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Рекомендуется сократить потребление продуктов, богатых холестерином (яичные желтки, мозги, печень, почки, сердце, сливочное масло, животные жиры, а также сыр, сметана, сосиски и колбасы с высоким содержанием жира)</a:t>
            </a:r>
            <a:endParaRPr lang="ru-RU" sz="24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Желтки яиц желательно ограничить до 2–4 штук в неделю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8400934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Антиатерогенная диета</a:t>
            </a:r>
            <a:endParaRPr/>
          </a:p>
        </p:txBody>
      </p:sp>
      <p:sp>
        <p:nvSpPr>
          <p:cNvPr id="145866434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Доля животных жиров должна составлять не более половины от суточной потребности жиров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Остальная половина суточного жира должна быть представлена растительными маслами (оливковое, соевое, подсолнечное, льняное, кунжутное, кедровое) 25–30 г/сутки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748041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Антиатерогенная диета</a:t>
            </a:r>
            <a:endParaRPr/>
          </a:p>
        </p:txBody>
      </p:sp>
      <p:sp>
        <p:nvSpPr>
          <p:cNvPr id="173391047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Повысить потребление продуктов, богатых пищевыми волокнами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Например, потребление в день: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яблока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1-2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апельсина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 штук чернослива 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1/2 чашки вареной фасоли   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Особенно полезны так называемые растворимые пищевые волокна — пектины, которые связывают в кишечнике часть холестерина и выводят его из организма.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259083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Орехи</a:t>
            </a:r>
            <a:endParaRPr/>
          </a:p>
        </p:txBody>
      </p:sp>
      <p:sp>
        <p:nvSpPr>
          <p:cNvPr id="109904270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sz="2400"/>
              <a:t>В день достаточно 30 г орехов: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r>
              <a:rPr sz="2400"/>
              <a:t>Одна столовая ложка миндаля, фундука, кедровых орехов</a:t>
            </a:r>
            <a:endParaRPr sz="2400"/>
          </a:p>
          <a:p>
            <a:pPr lvl="0">
              <a:defRPr/>
            </a:pPr>
            <a:r>
              <a:rPr sz="2400"/>
              <a:t>Шесть цельных ядер грецкого ореха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endParaRPr sz="2400"/>
          </a:p>
          <a:p>
            <a:pPr marL="0" lvl="0" indent="0">
              <a:buFont typeface="Arial"/>
              <a:buNone/>
              <a:defRPr/>
            </a:pPr>
            <a:endParaRPr sz="2400"/>
          </a:p>
          <a:p>
            <a:pPr lvl="0">
              <a:defRPr/>
            </a:pPr>
            <a:endParaRPr sz="2400"/>
          </a:p>
        </p:txBody>
      </p:sp>
      <p:sp>
        <p:nvSpPr>
          <p:cNvPr id="1227060732" name="" hidden="0"/>
          <p:cNvSpPr/>
          <p:nvPr isPhoto="0" userDrawn="0"/>
        </p:nvSpPr>
        <p:spPr bwMode="auto">
          <a:xfrm>
            <a:off x="10233669" y="6685698"/>
            <a:ext cx="142038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121005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Ограничить</a:t>
            </a:r>
            <a:endParaRPr/>
          </a:p>
        </p:txBody>
      </p:sp>
      <p:sp>
        <p:nvSpPr>
          <p:cNvPr id="120590178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Ограничить употребление жирного мяса</a:t>
            </a:r>
            <a:endParaRPr sz="2400"/>
          </a:p>
          <a:p>
            <a:pPr lvl="0">
              <a:defRPr/>
            </a:pPr>
            <a:r>
              <a:rPr sz="2400"/>
              <a:t>Ограничить готовые изделия: колбаса, сосиски, полуфабрикаты</a:t>
            </a:r>
            <a:endParaRPr sz="2400"/>
          </a:p>
          <a:p>
            <a:pPr lvl="0">
              <a:defRPr/>
            </a:pPr>
            <a:r>
              <a:rPr sz="2400"/>
              <a:t>Ограничить употребление субпродуктов</a:t>
            </a:r>
            <a:endParaRPr sz="2400"/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Ограничить поступление легкоусвояемых углеводов</a:t>
            </a:r>
            <a:endParaRPr lang="ru-RU" sz="2400" b="0" i="0" u="none" strike="noStrike" cap="none" spc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7525943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Витамины и элементы</a:t>
            </a:r>
            <a:endParaRPr/>
          </a:p>
        </p:txBody>
      </p:sp>
      <p:sp>
        <p:nvSpPr>
          <p:cNvPr id="110178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7" y="1825623"/>
            <a:ext cx="3166947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lvl="0" indent="0">
              <a:lnSpc>
                <a:spcPct val="100000"/>
              </a:lnSpc>
              <a:buFont typeface="Arial"/>
              <a:buNone/>
              <a:defRPr/>
            </a:pPr>
            <a:r>
              <a:rPr lang="ru-RU" sz="2400" b="0" i="0" u="sng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Калий</a:t>
            </a:r>
            <a:endParaRPr sz="2400" u="sng"/>
          </a:p>
          <a:p>
            <a:pPr lvl="0">
              <a:lnSpc>
                <a:spcPct val="100000"/>
              </a:lnSpc>
              <a:defRPr/>
            </a:pPr>
            <a:r>
              <a:rPr sz="2400"/>
              <a:t>Сушеный персик</a:t>
            </a:r>
            <a:endParaRPr sz="2400"/>
          </a:p>
          <a:p>
            <a:pPr lvl="0">
              <a:lnSpc>
                <a:spcPct val="100000"/>
              </a:lnSpc>
              <a:defRPr/>
            </a:pPr>
            <a:r>
              <a:rPr sz="2400"/>
              <a:t>Урюк</a:t>
            </a:r>
            <a:endParaRPr sz="2400"/>
          </a:p>
          <a:p>
            <a:pPr lvl="0">
              <a:lnSpc>
                <a:spcPct val="100000"/>
              </a:lnSpc>
              <a:defRPr/>
            </a:pPr>
            <a:r>
              <a:rPr sz="2400"/>
              <a:t>Курага</a:t>
            </a:r>
            <a:endParaRPr sz="2400"/>
          </a:p>
          <a:p>
            <a:pPr lvl="0">
              <a:lnSpc>
                <a:spcPct val="100000"/>
              </a:lnSpc>
              <a:defRPr/>
            </a:pPr>
            <a:r>
              <a:rPr sz="2400"/>
              <a:t>Молоко</a:t>
            </a:r>
            <a:endParaRPr sz="2400"/>
          </a:p>
          <a:p>
            <a:pPr lvl="0">
              <a:lnSpc>
                <a:spcPct val="100000"/>
              </a:lnSpc>
              <a:defRPr/>
            </a:pPr>
            <a:r>
              <a:rPr sz="2400"/>
              <a:t>Чернослив </a:t>
            </a:r>
            <a:endParaRPr sz="2400"/>
          </a:p>
          <a:p>
            <a:pPr lvl="0">
              <a:lnSpc>
                <a:spcPct val="100000"/>
              </a:lnSpc>
              <a:defRPr/>
            </a:pPr>
            <a:r>
              <a:rPr sz="2400"/>
              <a:t>Бобовые</a:t>
            </a:r>
            <a:endParaRPr sz="2400"/>
          </a:p>
          <a:p>
            <a:pPr lvl="0">
              <a:lnSpc>
                <a:spcPct val="100000"/>
              </a:lnSpc>
              <a:defRPr/>
            </a:pPr>
            <a:r>
              <a:rPr sz="2400"/>
              <a:t>Бананы</a:t>
            </a:r>
            <a:endParaRPr sz="2400"/>
          </a:p>
          <a:p>
            <a:pPr lvl="0">
              <a:lnSpc>
                <a:spcPct val="100000"/>
              </a:lnSpc>
              <a:defRPr/>
            </a:pPr>
            <a:endParaRPr sz="2400"/>
          </a:p>
        </p:txBody>
      </p:sp>
      <p:sp>
        <p:nvSpPr>
          <p:cNvPr id="9519767" name="" hidden="0"/>
          <p:cNvSpPr/>
          <p:nvPr isPhoto="0" userDrawn="0"/>
        </p:nvSpPr>
        <p:spPr bwMode="auto">
          <a:xfrm>
            <a:off x="14198899" y="2368616"/>
            <a:ext cx="85617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  <p:sp>
        <p:nvSpPr>
          <p:cNvPr id="731849793" name="" hidden="0"/>
          <p:cNvSpPr/>
          <p:nvPr isPhoto="0" userDrawn="0"/>
        </p:nvSpPr>
        <p:spPr bwMode="auto">
          <a:xfrm>
            <a:off x="6817984" y="7647446"/>
            <a:ext cx="80636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  <p:sp>
        <p:nvSpPr>
          <p:cNvPr id="593689625" name="" hidden="0"/>
          <p:cNvSpPr/>
          <p:nvPr isPhoto="0" userDrawn="0"/>
        </p:nvSpPr>
        <p:spPr bwMode="auto">
          <a:xfrm>
            <a:off x="6753655" y="6509995"/>
            <a:ext cx="104646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  <p:sp>
        <p:nvSpPr>
          <p:cNvPr id="32197615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 flipH="0" flipV="0">
            <a:off x="4372886" y="1918099"/>
            <a:ext cx="3446222" cy="4351338"/>
          </a:xfrm>
        </p:spPr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lang="ru-RU" sz="2300" b="0" i="0" u="sng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Кальций</a:t>
            </a:r>
            <a:endParaRPr sz="2300" u="sng"/>
          </a:p>
          <a:p>
            <a:pPr lvl="0">
              <a:defRPr/>
            </a:pPr>
            <a:r>
              <a:rPr lang="ru-RU" sz="23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Сыры твердых сортов</a:t>
            </a:r>
            <a:endParaRPr sz="23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ru-RU" sz="23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Мягкие сыры</a:t>
            </a:r>
            <a:endParaRPr sz="2300"/>
          </a:p>
          <a:p>
            <a:pPr lvl="0">
              <a:defRPr/>
            </a:pPr>
            <a:r>
              <a:rPr lang="ru-RU" sz="23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Плавленный сыр</a:t>
            </a:r>
            <a:endParaRPr sz="2300"/>
          </a:p>
          <a:p>
            <a:pPr lvl="0">
              <a:defRPr/>
            </a:pPr>
            <a:r>
              <a:rPr lang="ru-RU" sz="23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Творог</a:t>
            </a:r>
            <a:endParaRPr sz="2300"/>
          </a:p>
          <a:p>
            <a:pPr>
              <a:defRPr/>
            </a:pPr>
            <a:r>
              <a:rPr lang="ru-RU" sz="23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Кисломолочные продукты</a:t>
            </a:r>
            <a:endParaRPr sz="2300"/>
          </a:p>
        </p:txBody>
      </p:sp>
      <p:sp>
        <p:nvSpPr>
          <p:cNvPr id="77734293" name="" hidden="0"/>
          <p:cNvSpPr txBox="1"/>
          <p:nvPr isPhoto="0" userDrawn="0"/>
        </p:nvSpPr>
        <p:spPr bwMode="auto">
          <a:xfrm flipH="0" flipV="0">
            <a:off x="8165346" y="1871861"/>
            <a:ext cx="3188487" cy="28956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l">
              <a:defRPr/>
            </a:pPr>
            <a:r>
              <a:rPr sz="2300" u="sng"/>
              <a:t>Магний</a:t>
            </a:r>
            <a:endParaRPr sz="2300" u="sng"/>
          </a:p>
          <a:p>
            <a:pPr marL="338951" lvl="0" indent="-338951" algn="l">
              <a:buFont typeface="Arial"/>
              <a:buChar char="•"/>
              <a:defRPr/>
            </a:pPr>
            <a:r>
              <a:rPr sz="2300"/>
              <a:t>Орехи</a:t>
            </a:r>
            <a:endParaRPr sz="2300"/>
          </a:p>
          <a:p>
            <a:pPr marL="338951" lvl="0" indent="-338951" algn="l">
              <a:buFont typeface="Arial"/>
              <a:buChar char="•"/>
              <a:defRPr/>
            </a:pPr>
            <a:r>
              <a:rPr sz="2300"/>
              <a:t>Тыква и тыквенные семечки</a:t>
            </a:r>
            <a:endParaRPr sz="2300"/>
          </a:p>
          <a:p>
            <a:pPr marL="338951" lvl="0" indent="-338951" algn="l">
              <a:buFont typeface="Arial"/>
              <a:buChar char="•"/>
              <a:defRPr/>
            </a:pPr>
            <a:r>
              <a:rPr sz="2300"/>
              <a:t>Злаки</a:t>
            </a:r>
            <a:r>
              <a:rPr lang="ru-RU" sz="2300"/>
              <a:t> </a:t>
            </a:r>
            <a:r>
              <a:rPr lang="en-US" sz="2300"/>
              <a:t>(</a:t>
            </a:r>
            <a:r>
              <a:rPr lang="ru-RU" sz="2300"/>
              <a:t>овсянка)</a:t>
            </a:r>
            <a:endParaRPr sz="2300"/>
          </a:p>
          <a:p>
            <a:pPr marL="338951" lvl="0" indent="-338951" algn="l">
              <a:buFont typeface="Arial"/>
              <a:buChar char="•"/>
              <a:defRPr/>
            </a:pPr>
            <a:r>
              <a:rPr sz="2300"/>
              <a:t>Бобовые</a:t>
            </a:r>
            <a:endParaRPr sz="2300"/>
          </a:p>
          <a:p>
            <a:pPr marL="338951" indent="-338951" algn="l">
              <a:buFont typeface="Arial"/>
              <a:buChar char="•"/>
              <a:defRPr/>
            </a:pPr>
            <a:r>
              <a:rPr lang="ru-RU" sz="2300"/>
              <a:t>Овощи </a:t>
            </a:r>
            <a:r>
              <a:rPr lang="en-US" sz="2300"/>
              <a:t>(</a:t>
            </a:r>
            <a:r>
              <a:rPr lang="ru-RU" sz="2300"/>
              <a:t>зеленого цвета)</a:t>
            </a:r>
            <a:endParaRPr sz="2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5757575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Кулинарная обработка</a:t>
            </a:r>
            <a:endParaRPr/>
          </a:p>
        </p:txBody>
      </p:sp>
      <p:sp>
        <p:nvSpPr>
          <p:cNvPr id="113002314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sz="2400"/>
              <a:t>Исключается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r>
              <a:rPr sz="2400"/>
              <a:t>Жарение</a:t>
            </a:r>
            <a:endParaRPr sz="2400"/>
          </a:p>
        </p:txBody>
      </p:sp>
      <p:sp>
        <p:nvSpPr>
          <p:cNvPr id="1235703818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marL="0" lvl="0" indent="0">
              <a:buFont typeface="Arial"/>
              <a:buNone/>
              <a:defRPr/>
            </a:pPr>
            <a:r>
              <a:rPr sz="2400"/>
              <a:t>Рекомендовано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r>
              <a:rPr sz="2400"/>
              <a:t>Запекание, тушение, отваривание</a:t>
            </a:r>
            <a:endParaRPr sz="2400"/>
          </a:p>
          <a:p>
            <a:pPr lvl="0"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1478381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Артериальная гипертензия</a:t>
            </a:r>
            <a:endParaRPr/>
          </a:p>
        </p:txBody>
      </p:sp>
      <p:sp>
        <p:nvSpPr>
          <p:cNvPr id="14646231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lvl="0">
              <a:defRPr/>
            </a:pPr>
            <a:r>
              <a:rPr sz="2400"/>
              <a:t>Поваренная соль</a:t>
            </a:r>
            <a:endParaRPr sz="2400"/>
          </a:p>
          <a:p>
            <a:pPr marL="0" lvl="0" indent="0">
              <a:buFont typeface="Arial"/>
              <a:buNone/>
              <a:defRPr/>
            </a:pPr>
            <a:r>
              <a:rPr sz="2400"/>
              <a:t>Для лиц, имеющих повышенное артериальное давление, </a:t>
            </a:r>
            <a:endParaRPr sz="2400"/>
          </a:p>
          <a:p>
            <a:pPr marL="0" lvl="0" indent="0">
              <a:buFont typeface="Arial"/>
              <a:buNone/>
              <a:defRPr/>
            </a:pPr>
            <a:r>
              <a:rPr sz="2400"/>
              <a:t>до 3 г в сутки</a:t>
            </a:r>
            <a:endParaRPr sz="2400"/>
          </a:p>
          <a:p>
            <a:pPr lvl="0">
              <a:defRPr/>
            </a:pPr>
            <a:r>
              <a:rPr sz="2400"/>
              <a:t>готовить пищу без соли</a:t>
            </a:r>
            <a:endParaRPr sz="2400"/>
          </a:p>
          <a:p>
            <a:pPr lvl="0">
              <a:defRPr/>
            </a:pPr>
            <a:r>
              <a:rPr sz="2400"/>
              <a:t>Для улучшения вкусовых качеств использовать бессолевые приправы – сок лимона, зелень, чеснок, лук, хрен, перец, базилик</a:t>
            </a:r>
            <a:endParaRPr sz="2400"/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Избегайте досаливания уже приготовленной пищи </a:t>
            </a:r>
            <a:r>
              <a:rPr sz="2400"/>
              <a:t>(не ставить солонку на </a:t>
            </a:r>
            <a:r>
              <a:rPr lang="ru-RU" sz="2400"/>
              <a:t>стол)</a:t>
            </a:r>
            <a:endParaRPr lang="ru-RU" sz="2400"/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Соленые, консервированные, копченые продукты употребляйте в минимальный количествах</a:t>
            </a:r>
            <a:endParaRPr lang="ru-RU" sz="2400"/>
          </a:p>
          <a:p>
            <a:pPr lvl="0">
              <a:defRPr/>
            </a:pPr>
            <a:endParaRPr sz="2400"/>
          </a:p>
        </p:txBody>
      </p:sp>
      <p:sp>
        <p:nvSpPr>
          <p:cNvPr id="1796700776" name="" hidden="0"/>
          <p:cNvSpPr/>
          <p:nvPr isPhoto="0" userDrawn="0"/>
        </p:nvSpPr>
        <p:spPr bwMode="auto">
          <a:xfrm>
            <a:off x="13801253" y="7192262"/>
            <a:ext cx="254916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4333561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Артериальная гипертензия </a:t>
            </a:r>
            <a:endParaRPr/>
          </a:p>
        </p:txBody>
      </p:sp>
      <p:sp>
        <p:nvSpPr>
          <p:cNvPr id="138053296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Кофеин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lvl="0" indent="0">
              <a:buFont typeface="Arial"/>
              <a:buNone/>
              <a:defRPr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lvl="0" indent="0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Умеренное потребление кофе и чая 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lvl="0" indent="0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 будут существенно влиять 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lvl="0" indent="0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 артериальное давление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lvl="0" indent="0">
              <a:buFont typeface="Arial"/>
              <a:buNone/>
              <a:defRPr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Жидкость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19591817" name="" hidden="0"/>
          <p:cNvSpPr/>
          <p:nvPr isPhoto="0" userDrawn="0"/>
        </p:nvSpPr>
        <p:spPr bwMode="auto">
          <a:xfrm>
            <a:off x="6136801" y="3478818"/>
            <a:ext cx="86817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7294061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Почему развиваются сердечно-сосудистые заболевания?</a:t>
            </a:r>
            <a:endParaRPr/>
          </a:p>
        </p:txBody>
      </p:sp>
      <p:sp>
        <p:nvSpPr>
          <p:cNvPr id="419148460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Наследственность</a:t>
            </a:r>
            <a:endParaRPr sz="2400"/>
          </a:p>
          <a:p>
            <a:pPr marL="0" lvl="0" indent="0">
              <a:buFont typeface="Arial"/>
              <a:buNone/>
              <a:defRPr/>
            </a:pPr>
            <a:r>
              <a:rPr sz="2400"/>
              <a:t>Доказано, что в семьях, где у родителей имелось сердечно-сосудистое заболевание, повышается риск его развития у потомков</a:t>
            </a:r>
            <a:endParaRPr sz="2400"/>
          </a:p>
          <a:p>
            <a:pPr marL="0" lvl="0" indent="0">
              <a:buFont typeface="Arial"/>
              <a:buNone/>
              <a:defRPr/>
            </a:pPr>
            <a:endParaRPr sz="2400"/>
          </a:p>
          <a:p>
            <a:pPr lvl="0">
              <a:defRPr/>
            </a:pPr>
            <a:r>
              <a:rPr sz="2400"/>
              <a:t>Курение</a:t>
            </a:r>
            <a:endParaRPr sz="2400"/>
          </a:p>
          <a:p>
            <a:pPr marL="0" lvl="0" indent="0">
              <a:buFont typeface="Arial"/>
              <a:buNone/>
              <a:defRPr/>
            </a:pPr>
            <a:r>
              <a:rPr sz="2400"/>
              <a:t>Является одним из самых сильных факторов риска, почти в 3 раза увеличивая частоту заболеваемости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107767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Артериальная гипертензия</a:t>
            </a:r>
            <a:endParaRPr/>
          </a:p>
        </p:txBody>
      </p:sp>
      <p:sp>
        <p:nvSpPr>
          <p:cNvPr id="147291141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Достижение нормально</a:t>
            </a:r>
            <a:r>
              <a:rPr lang="ru-RU" sz="2400"/>
              <a:t>й </a:t>
            </a:r>
            <a:r>
              <a:rPr sz="2400"/>
              <a:t>массы тела 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9627389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Артериальная гипертензия</a:t>
            </a:r>
            <a:endParaRPr/>
          </a:p>
        </p:txBody>
      </p:sp>
      <p:sp>
        <p:nvSpPr>
          <p:cNvPr id="106650945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Отказ от курения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r>
              <a:rPr sz="2400"/>
              <a:t>Отказ от употребления алкоголя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1693760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>
          <a:xfrm>
            <a:off x="259878" y="365123"/>
            <a:ext cx="5567038" cy="2205700"/>
          </a:xfrm>
        </p:spPr>
        <p:txBody>
          <a:bodyPr/>
          <a:lstStyle/>
          <a:p>
            <a:pPr lvl="0">
              <a:defRPr/>
            </a:pPr>
            <a:r>
              <a:rPr sz="4200"/>
              <a:t>Средиземноморская диета</a:t>
            </a:r>
            <a:endParaRPr sz="4200"/>
          </a:p>
        </p:txBody>
      </p:sp>
      <p:sp>
        <p:nvSpPr>
          <p:cNvPr id="1648064874" name="" hidden="0"/>
          <p:cNvSpPr/>
          <p:nvPr isPhoto="0" userDrawn="0"/>
        </p:nvSpPr>
        <p:spPr bwMode="auto">
          <a:xfrm>
            <a:off x="8831291" y="3337578"/>
            <a:ext cx="254916" cy="365795"/>
          </a:xfrm>
        </p:spPr>
        <p:txBody>
          <a:bodyPr rot="0" vert="horz" wrap="square" lIns="91440" tIns="45720" rIns="91440" bIns="45720" anchor="t" anchorCtr="0">
            <a:prstTxWarp prst="textNoShape"/>
            <a:spAutoFit/>
          </a:bodyPr>
          <a:p>
            <a:pPr lvl="0">
              <a:defRPr/>
            </a:pPr>
            <a:endParaRPr/>
          </a:p>
        </p:txBody>
      </p:sp>
      <p:pic>
        <p:nvPicPr>
          <p:cNvPr id="66453402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739328" y="45737"/>
            <a:ext cx="6438806" cy="6788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Физическая активность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1</a:t>
            </a:r>
            <a:r>
              <a:rPr lang="ru-RU"/>
              <a:t>50 минут в неделю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2079947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Как правильно измерить артериальное давление</a:t>
            </a:r>
            <a:endParaRPr/>
          </a:p>
        </p:txBody>
      </p:sp>
      <p:sp>
        <p:nvSpPr>
          <p:cNvPr id="70180110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 приобретением аппарата измерьте окружность плеча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Успокойтесь, отдохните 5-10 минут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употребляйте напитки, содержащие кофеин, не занимайтесь физической нагрузкой за 30 минут до измерения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Сядьте правильно: обопритесь спиной на спинку стула, не перекрещивайте ноги, руки лежат на столе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Подготовка к измерению: аппарат находится на уровне сердца, нижний край манжеты  на 2 см выше локтевого сгиба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Измеряйте артериальное давление в одно и то же время: утром и вечером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Записывайте все ваши показатели</a:t>
            </a: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Спасибо за внимание</a:t>
            </a:r>
            <a:r>
              <a:rPr lang="en-US"/>
              <a:t>!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9773396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Почему развиваются сердечно-сосудистые заболевания?</a:t>
            </a:r>
            <a:endParaRPr/>
          </a:p>
        </p:txBody>
      </p:sp>
      <p:sp>
        <p:nvSpPr>
          <p:cNvPr id="1935742728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Артериальное давление </a:t>
            </a:r>
            <a:endParaRPr sz="2400"/>
          </a:p>
          <a:p>
            <a:pPr marL="0" lvl="0" indent="0">
              <a:buFont typeface="Arial"/>
              <a:buNone/>
              <a:defRPr/>
            </a:pPr>
            <a:r>
              <a:rPr sz="2400"/>
              <a:t>У лиц с повышенным артериальным давлением (более 140\90 мм рт ст) отмечается более высокий риск развития заболеваний сердца и сосудов. </a:t>
            </a:r>
            <a:endParaRPr sz="2400"/>
          </a:p>
          <a:p>
            <a:pPr marL="0" lvl="0" indent="0">
              <a:buFont typeface="Arial"/>
              <a:buNone/>
              <a:defRPr/>
            </a:pPr>
            <a:endParaRPr sz="2400"/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Эмоциональный стресс</a:t>
            </a:r>
            <a:endParaRPr sz="2400"/>
          </a:p>
          <a:p>
            <a:pPr marL="0" lvl="0" indent="0">
              <a:buFont typeface="Arial"/>
              <a:buNone/>
              <a:defRPr/>
            </a:pPr>
            <a:endParaRPr sz="2400"/>
          </a:p>
          <a:p>
            <a:pPr lvl="0"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0326966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Почему развиваются сердечно-сосудистые заболевания?</a:t>
            </a:r>
            <a:endParaRPr/>
          </a:p>
        </p:txBody>
      </p:sp>
      <p:sp>
        <p:nvSpPr>
          <p:cNvPr id="196819847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2400"/>
              <a:t>Изменение липидного спектра крови</a:t>
            </a:r>
            <a:endParaRPr sz="2400"/>
          </a:p>
          <a:p>
            <a:pPr marL="0" lvl="0" indent="0">
              <a:buFont typeface="Arial"/>
              <a:buNone/>
              <a:defRPr/>
            </a:pPr>
            <a:r>
              <a:rPr sz="2400"/>
              <a:t>Высокий уровень холестерина, ЛПНП, триглицеридов; низкий уровень ЛПВП представляют высокий фактор риска для развития атеросклероза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195794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Почему развиваются сердечно-сосудистые заболевания?</a:t>
            </a:r>
            <a:endParaRPr/>
          </a:p>
        </p:txBody>
      </p:sp>
      <p:sp>
        <p:nvSpPr>
          <p:cNvPr id="80753135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Гиподинамия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r>
              <a:rPr sz="2400"/>
              <a:t>Ожирение</a:t>
            </a:r>
            <a:endParaRPr sz="2400"/>
          </a:p>
          <a:p>
            <a:pPr lvl="0">
              <a:defRPr/>
            </a:pPr>
            <a:endParaRPr sz="2400"/>
          </a:p>
          <a:p>
            <a:pPr lvl="0"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Сахарный диабет</a:t>
            </a:r>
            <a:endParaRPr sz="2400"/>
          </a:p>
          <a:p>
            <a:pPr marL="0" lvl="0" indent="0">
              <a:buFont typeface="Arial"/>
              <a:buNone/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3956304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Сахарный диабет</a:t>
            </a:r>
            <a:endParaRPr/>
          </a:p>
        </p:txBody>
      </p:sp>
      <p:sp>
        <p:nvSpPr>
          <p:cNvPr id="190794831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buFont typeface="Arial"/>
              <a:buChar char="–"/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это группа метаболических заболеваний, характеризующихся хронической гипергликемией и повреждением различных органов (особенно глаз, почек, нервов, </a:t>
            </a: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сердца и кровеносных сосудов</a:t>
            </a: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)</a:t>
            </a:r>
            <a:endParaRPr sz="2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8678514" name="Заголовок 1" hidden="0"/>
          <p:cNvSpPr>
            <a:spLocks noGrp="1"/>
          </p:cNvSpPr>
          <p:nvPr isPhoto="0" userDrawn="0">
            <p:ph type="title" idx="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Подготовка к исследованию</a:t>
            </a:r>
            <a:endParaRPr/>
          </a:p>
        </p:txBody>
      </p:sp>
      <p:sp>
        <p:nvSpPr>
          <p:cNvPr id="194539448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Натощак – предварительное ночное голодание 8- 14 часов. 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Случайное – определение уровня глюкозы в любое время суток вне зависимости от времени приема пищи. 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ПГТТ – пероральный глюкозотолерантный тест</a:t>
            </a:r>
            <a:endParaRPr sz="2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ONLYOFFICE/7.0.1.37</Application>
  <DocSecurity>0</DocSecurity>
  <PresentationFormat/>
  <Paragraphs>0</Paragraphs>
  <Slides>45</Slides>
  <Notes>45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29</cp:revision>
  <dcterms:created xsi:type="dcterms:W3CDTF">2012-12-03T03:56:55Z</dcterms:created>
  <dcterms:modified xsi:type="dcterms:W3CDTF">2023-10-04T07:23:30Z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