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32.xml" ContentType="application/vnd.openxmlformats-officedocument.presentationml.slide+xml"/>
  <Override PartName="/ppt/slides/slide30.xml" ContentType="application/vnd.openxmlformats-officedocument.presentationml.slide+xml"/>
  <Override PartName="/ppt/slides/slide28.xml" ContentType="application/vnd.openxmlformats-officedocument.presentationml.slide+xml"/>
  <Override PartName="/ppt/slides/slide34.xml" ContentType="application/vnd.openxmlformats-officedocument.presentationml.slide+xml"/>
  <Override PartName="/ppt/slides/slide2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33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35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slides/slide8.xml" ContentType="application/vnd.openxmlformats-officedocument.presentationml.slide+xml"/>
  <Override PartName="/ppt/slides/slide29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1.xml" ContentType="application/vnd.openxmlformats-officedocument.presentationml.slide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viewProps.xml" ContentType="application/vnd.openxmlformats-officedocument.presentationml.viewProps+xml"/>
  <Override PartName="/ppt/slides/slide31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docProps/custom.xml" ContentType="application/vnd.openxmlformats-officedocument.custom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sldAll/>
    <p:penClr>
      <a:srgbClr val="FF0000"/>
    </p:penClr>
  </p:showPr>
</p:presentationPr>
</file>

<file path=ppt/tableStyles.xml><?xml version="1.0" encoding="utf-8"?>
<a:tblStyleLst xmlns:a="http://schemas.openxmlformats.org/drawingml/2006/main" def="{2FA22148-B4C5-93E2-A4DF-1CC3C123C81D}">
  <a:tblStyle styleId="{2FA22148-B4C5-93E2-A4DF-1CC3C123C81D}" styleName="Light Style 3 - Accent 6">
    <a:wholeTbl>
      <a:tcTxStyle>
        <a:fontRef idx="minor">
          <a:srgbClr val="000000"/>
        </a:fontRef>
        <a:schemeClr val="dk1"/>
      </a:tcTxStyle>
      <a:tcStyle>
        <a:tcBdr>
          <a:left>
            <a:ln w="12700">
              <a:solidFill>
                <a:schemeClr val="accent6"/>
              </a:solidFill>
            </a:ln>
          </a:left>
          <a:right>
            <a:ln w="12700">
              <a:solidFill>
                <a:schemeClr val="accent6"/>
              </a:solidFill>
            </a:ln>
          </a:right>
          <a:top>
            <a:ln w="12700">
              <a:solidFill>
                <a:schemeClr val="accent6"/>
              </a:solidFill>
            </a:ln>
          </a:top>
          <a:bottom>
            <a:ln w="12700">
              <a:solidFill>
                <a:schemeClr val="accent6"/>
              </a:solidFill>
            </a:ln>
          </a:bottom>
          <a:insideH>
            <a:ln w="12700">
              <a:solidFill>
                <a:schemeClr val="accent6"/>
              </a:solidFill>
            </a:ln>
          </a:insideH>
          <a:insideV>
            <a:ln w="12700">
              <a:solidFill>
                <a:schemeClr val="accent6"/>
              </a:solidFill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band2V>
      <a:tcStyle>
        <a:tcBdr/>
        <a:fill>
          <a:solidFill>
            <a:schemeClr val="accent6">
              <a:tint val="20000"/>
            </a:schemeClr>
          </a:solidFill>
        </a:fill>
      </a:tcStyle>
    </a:band2V>
    <a:lastCol>
      <a:tcTxStyle b="on">
        <a:fontRef idx="minor">
          <a:srgbClr val="000000"/>
        </a:fontRef>
        <a:schemeClr val="dk1"/>
      </a:tcTxStyle>
      <a:tcStyle>
        <a:tcBdr/>
      </a:tcStyle>
    </a:lastCol>
    <a:firstCol>
      <a:tcTxStyle b="on">
        <a:fontRef idx="minor">
          <a:srgbClr val="000000"/>
        </a:fontRef>
        <a:schemeClr val="dk1"/>
      </a:tcTxStyle>
      <a:tcStyle>
        <a:tcBdr/>
      </a:tcStyle>
    </a:firstCol>
    <a:lastRow>
      <a:tcTxStyle b="on">
        <a:fontRef idx="minor">
          <a:srgbClr val="000000"/>
        </a:fontRef>
        <a:schemeClr val="dk1"/>
      </a:tcTxStyle>
      <a:tcStyle>
        <a:tcBdr>
          <a:top>
            <a:ln w="38100">
              <a:solidFill>
                <a:schemeClr val="accent6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rgbClr val="000000"/>
        </a:fontRef>
        <a:schemeClr val="dk1"/>
      </a:tcTxStyle>
      <a:tcStyle>
        <a:tcBdr>
          <a:bottom>
            <a:ln w="38100">
              <a:solidFill>
                <a:schemeClr val="accent6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presProps" Target="presProps.xml" /><Relationship Id="rId39" Type="http://schemas.openxmlformats.org/officeDocument/2006/relationships/tableStyles" Target="tableStyles.xml" /><Relationship Id="rId40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  <a:endParaRPr/>
          </a:p>
        </p:txBody>
      </p:sp>
      <p:sp>
        <p:nvSpPr>
          <p:cNvPr id="4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  <a:endParaRPr/>
          </a:p>
        </p:txBody>
      </p:sp>
      <p:sp>
        <p:nvSpPr>
          <p:cNvPr id="4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Click to edit Master text styles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 hidden="0"/>
          <p:cNvSpPr>
            <a:spLocks noChangeAspect="1" noGrp="1"/>
          </p:cNvSpPr>
          <p:nvPr isPhoto="0" userDrawn="0">
            <p:ph type="pic" idx="1" hasCustomPrompt="0"/>
          </p:nvPr>
        </p:nvSpPr>
        <p:spPr bwMode="auto"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Click icon to add picture</a:t>
            </a:r>
            <a:endParaRPr/>
          </a:p>
        </p:txBody>
      </p:sp>
      <p:sp>
        <p:nvSpPr>
          <p:cNvPr id="4" name="Текст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blipFill>
          <a:blip r:embed="rId13">
            <a:alphaModFix amt="18000"/>
            <a:lum/>
          </a:blip>
          <a:srcRect l="0" t="11538" r="0" b="11537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Click to edit Master title style</a:t>
            </a:r>
            <a:endParaRPr/>
          </a:p>
        </p:txBody>
      </p:sp>
      <p:sp>
        <p:nvSpPr>
          <p:cNvPr id="3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Click to edit Master text styles</a:t>
            </a:r>
            <a:endParaRPr/>
          </a:p>
          <a:p>
            <a:pPr lvl="1">
              <a:defRPr/>
            </a:pPr>
            <a:r>
              <a:rPr lang="ru-RU"/>
              <a:t>Second level</a:t>
            </a:r>
            <a:endParaRPr/>
          </a:p>
          <a:p>
            <a:pPr lvl="2">
              <a:defRPr/>
            </a:pPr>
            <a:r>
              <a:rPr lang="ru-RU"/>
              <a:t>Third level</a:t>
            </a:r>
            <a:endParaRPr/>
          </a:p>
          <a:p>
            <a:pPr lvl="3">
              <a:defRPr/>
            </a:pPr>
            <a:r>
              <a:rPr lang="ru-RU"/>
              <a:t>Fourth level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  <a:endParaRPr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alphaModFix amt="26999"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34248997" name="Shape 2034248996" hidden="0"/>
          <p:cNvSpPr/>
          <p:nvPr isPhoto="0" userDrawn="0"/>
        </p:nvSpPr>
        <p:spPr bwMode="auto">
          <a:xfrm>
            <a:off x="5968559" y="3291840"/>
            <a:ext cx="254916" cy="365795"/>
          </a:xfrm>
        </p:spPr>
        <p:txBody>
          <a:bodyPr rot="0" vert="horz" wrap="square" lIns="91440" tIns="45720" rIns="91440" bIns="45720" anchor="t" anchorCtr="0">
            <a:prstTxWarp prst="textNoShape"/>
            <a:spAutoFit/>
          </a:bodyPr>
          <a:lstStyle/>
          <a:p>
            <a:pPr lvl="0">
              <a:defRPr/>
            </a:pPr>
            <a:endParaRPr/>
          </a:p>
        </p:txBody>
      </p:sp>
      <p:sp>
        <p:nvSpPr>
          <p:cNvPr id="5" name="Заголовок 4" hidden="0"/>
          <p:cNvSpPr>
            <a:spLocks noGrp="1"/>
          </p:cNvSpPr>
          <p:nvPr isPhoto="0" userDrawn="0">
            <p:ph type="ctrTitle" idx="0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Масса тела и здоровье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000" advClick="1">
        <p:push dir="u"/>
      </p:transition>
    </mc:Choice>
    <mc:Fallback>
      <p:transition spd="med" advClick="1">
        <p:push dir="u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idx="0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Пациенты с I и II степенью ожирения </a:t>
            </a:r>
            <a:endParaRPr lang="ru-RU"/>
          </a:p>
        </p:txBody>
      </p:sp>
      <p:sp>
        <p:nvSpPr>
          <p:cNvPr id="3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 vert="horz" wrap="square" lIns="91440" tIns="45720" rIns="91440" bIns="45720" anchor="t" anchorCtr="0">
            <a:normAutofit/>
          </a:bodyPr>
          <a:lstStyle/>
          <a:p>
            <a:pPr lvl="0">
              <a:defRPr/>
            </a:pPr>
            <a:r>
              <a:rPr lang="ru-RU" sz="2600"/>
              <a:t>сонливость </a:t>
            </a:r>
            <a:endParaRPr lang="ru-RU" sz="2600"/>
          </a:p>
          <a:p>
            <a:pPr lvl="0">
              <a:defRPr/>
            </a:pPr>
            <a:r>
              <a:rPr lang="ru-RU" sz="2600"/>
              <a:t>слабость  </a:t>
            </a:r>
            <a:endParaRPr lang="ru-RU" sz="2600"/>
          </a:p>
          <a:p>
            <a:pPr lvl="0">
              <a:defRPr/>
            </a:pPr>
            <a:r>
              <a:rPr lang="ru-RU" sz="2600"/>
              <a:t>потливость </a:t>
            </a:r>
            <a:endParaRPr lang="ru-RU" sz="2600"/>
          </a:p>
          <a:p>
            <a:pPr lvl="0">
              <a:defRPr/>
            </a:pPr>
            <a:r>
              <a:rPr lang="ru-RU" sz="2600"/>
              <a:t>одышка </a:t>
            </a:r>
            <a:endParaRPr lang="ru-RU" sz="2600"/>
          </a:p>
          <a:p>
            <a:pPr lvl="0">
              <a:defRPr/>
            </a:pPr>
            <a:r>
              <a:rPr lang="ru-RU" sz="2600"/>
              <a:t>тошнота, запоры</a:t>
            </a:r>
            <a:endParaRPr lang="ru-RU" sz="2600"/>
          </a:p>
          <a:p>
            <a:pPr lvl="0">
              <a:defRPr/>
            </a:pPr>
            <a:r>
              <a:rPr lang="ru-RU" sz="2600"/>
              <a:t>периферические отеки </a:t>
            </a:r>
            <a:endParaRPr lang="ru-RU" sz="2600"/>
          </a:p>
          <a:p>
            <a:pPr lvl="0">
              <a:defRPr/>
            </a:pPr>
            <a:r>
              <a:rPr lang="ru-RU" sz="2600"/>
              <a:t>боли в позвоночнике и суставах</a:t>
            </a:r>
            <a:endParaRPr lang="ru-RU" sz="2600"/>
          </a:p>
          <a:p>
            <a:pPr lvl="0">
              <a:defRPr/>
            </a:pPr>
            <a:endParaRPr lang="ru-RU" sz="2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000" advClick="1">
        <p:push dir="u"/>
      </p:transition>
    </mc:Choice>
    <mc:Fallback>
      <p:transition spd="med" advClick="1">
        <p:push dir="u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idx="0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Пациенты с ожирением III степени </a:t>
            </a:r>
            <a:endParaRPr lang="ru-RU"/>
          </a:p>
        </p:txBody>
      </p:sp>
      <p:sp>
        <p:nvSpPr>
          <p:cNvPr id="3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 vert="horz" wrap="square" lIns="91440" tIns="45720" rIns="91440" bIns="45720" anchor="t" anchorCtr="0">
            <a:normAutofit/>
          </a:bodyPr>
          <a:lstStyle/>
          <a:p>
            <a:pPr marL="0" lvl="0" indent="0">
              <a:buFont typeface="Arial"/>
              <a:buNone/>
              <a:defRPr/>
            </a:pPr>
            <a:r>
              <a:rPr lang="ru-RU" sz="2600"/>
              <a:t>Нарушения деятельности сердечно-сосудистой, дыхательной, пищеварительной систем</a:t>
            </a:r>
            <a:endParaRPr lang="ru-RU" sz="2600"/>
          </a:p>
          <a:p>
            <a:pPr lvl="0">
              <a:defRPr/>
            </a:pPr>
            <a:endParaRPr lang="ru-RU" sz="2600"/>
          </a:p>
          <a:p>
            <a:pPr lvl="0">
              <a:defRPr/>
            </a:pPr>
            <a:r>
              <a:rPr lang="ru-RU" sz="2600"/>
              <a:t>повышение артериального давления </a:t>
            </a:r>
            <a:endParaRPr lang="ru-RU" sz="2600"/>
          </a:p>
          <a:p>
            <a:pPr lvl="0">
              <a:defRPr/>
            </a:pPr>
            <a:r>
              <a:rPr lang="ru-RU" sz="2600"/>
              <a:t>тахикардия </a:t>
            </a:r>
            <a:endParaRPr lang="ru-RU" sz="2600"/>
          </a:p>
          <a:p>
            <a:pPr lvl="0">
              <a:defRPr/>
            </a:pPr>
            <a:r>
              <a:rPr lang="ru-RU" sz="2600"/>
              <a:t>дыхательная недостаточность</a:t>
            </a:r>
            <a:endParaRPr lang="ru-RU" sz="2600"/>
          </a:p>
          <a:p>
            <a:pPr lvl="0">
              <a:defRPr/>
            </a:pPr>
            <a:r>
              <a:rPr lang="ru-RU" sz="2600"/>
              <a:t>жировая инфильтрация печени</a:t>
            </a:r>
            <a:endParaRPr lang="ru-RU" sz="2600"/>
          </a:p>
          <a:p>
            <a:pPr lvl="0">
              <a:defRPr/>
            </a:pPr>
            <a:r>
              <a:rPr lang="ru-RU" sz="2600"/>
              <a:t>хронический холецистит и панкреатит </a:t>
            </a:r>
            <a:endParaRPr lang="ru-RU" sz="2600"/>
          </a:p>
          <a:p>
            <a:pPr lvl="0">
              <a:defRPr/>
            </a:pPr>
            <a:r>
              <a:rPr lang="ru-RU" sz="2600"/>
              <a:t>боли в позвоночнике, повреждение суставов</a:t>
            </a:r>
            <a:endParaRPr lang="ru-RU" sz="2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000" advClick="1">
        <p:push dir="u"/>
      </p:transition>
    </mc:Choice>
    <mc:Fallback>
      <p:transition spd="med" advClick="1">
        <p:push dir="u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idx="0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Кроме вышеперечисленного</a:t>
            </a:r>
            <a:endParaRPr lang="ru-RU"/>
          </a:p>
        </p:txBody>
      </p:sp>
      <p:sp>
        <p:nvSpPr>
          <p:cNvPr id="3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 sz="2600"/>
              <a:t>нарушение менструального цикла</a:t>
            </a:r>
            <a:endParaRPr lang="ru-RU" sz="2600"/>
          </a:p>
          <a:p>
            <a:pPr lvl="0">
              <a:defRPr/>
            </a:pPr>
            <a:r>
              <a:rPr lang="ru-RU" sz="2600"/>
              <a:t>дерматологические заболеваний </a:t>
            </a:r>
            <a:endParaRPr lang="ru-RU" sz="2600"/>
          </a:p>
          <a:p>
            <a:pPr lvl="0">
              <a:defRPr/>
            </a:pPr>
            <a:r>
              <a:rPr lang="ru-RU" sz="2600"/>
              <a:t>стрии на животе, бедрах, плечах</a:t>
            </a:r>
            <a:endParaRPr lang="ru-RU" sz="2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000" advClick="1">
        <p:push dir="u"/>
      </p:transition>
    </mc:Choice>
    <mc:Fallback>
      <p:transition spd="med" advClick="1">
        <p:push dir="u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idx="0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Осложнения</a:t>
            </a:r>
            <a:endParaRPr lang="ru-RU"/>
          </a:p>
        </p:txBody>
      </p:sp>
      <p:sp>
        <p:nvSpPr>
          <p:cNvPr id="3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 vert="horz" wrap="square" lIns="91440" tIns="45720" rIns="91440" bIns="45720" anchor="t" anchorCtr="0">
            <a:normAutofit fontScale="85000" lnSpcReduction="3000"/>
          </a:bodyPr>
          <a:lstStyle/>
          <a:p>
            <a:pPr lvl="0">
              <a:defRPr/>
            </a:pPr>
            <a:r>
              <a:rPr lang="ru-RU"/>
              <a:t>Заболевания сердечно-сосудистой системы: артериальная гипертензия, ишемическая болезнь сердца, инфаркт миокарда, инсульт</a:t>
            </a:r>
            <a:endParaRPr lang="ru-RU"/>
          </a:p>
          <a:p>
            <a:pPr lvl="0">
              <a:defRPr/>
            </a:pPr>
            <a:r>
              <a:rPr lang="ru-RU"/>
              <a:t>Заболевания обмена веществ: сахарный диабет </a:t>
            </a:r>
            <a:endParaRPr lang="ru-RU"/>
          </a:p>
          <a:p>
            <a:pPr lvl="0">
              <a:defRPr/>
            </a:pPr>
            <a:r>
              <a:rPr lang="ru-RU"/>
              <a:t>Заболевания пищеварительной системы: желчнокаменная болезнь, жировая инфильтрация печени, панкреатит</a:t>
            </a:r>
            <a:endParaRPr lang="ru-RU"/>
          </a:p>
          <a:p>
            <a:pPr lvl="0">
              <a:defRPr/>
            </a:pPr>
            <a:r>
              <a:rPr/>
              <a:t>Заболевания дыхательной системы: синдром ночного апноэ сна</a:t>
            </a:r>
            <a:endParaRPr/>
          </a:p>
          <a:p>
            <a:pPr lvl="0">
              <a:defRPr/>
            </a:pPr>
            <a:r>
              <a:rPr lang="ru-RU"/>
              <a:t>Заболевания опорно-двигательного аппарата: артрит, артроз, подагра</a:t>
            </a:r>
            <a:endParaRPr lang="ru-RU"/>
          </a:p>
          <a:p>
            <a:pPr lvl="0">
              <a:defRPr/>
            </a:pPr>
            <a:r>
              <a:rPr lang="ru-RU"/>
              <a:t>Заболевания репродуктивных органов: синдром поликистозных яичников, нарушение менструальной функции </a:t>
            </a:r>
            <a:endParaRPr lang="ru-RU"/>
          </a:p>
          <a:p>
            <a:pPr lvl="0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000" advClick="1">
        <p:push dir="u"/>
      </p:transition>
    </mc:Choice>
    <mc:Fallback>
      <p:transition spd="med" advClick="1">
        <p:push dir="u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idx="0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Как диагностировать ожирение?</a:t>
            </a:r>
            <a:endParaRPr lang="ru-RU"/>
          </a:p>
        </p:txBody>
      </p:sp>
      <p:sp>
        <p:nvSpPr>
          <p:cNvPr id="3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 sz="2600"/>
              <a:t>Измерить обхват талии (ОТ) и обхват бедер (ОБ)</a:t>
            </a:r>
            <a:endParaRPr lang="ru-RU" sz="2600"/>
          </a:p>
          <a:p>
            <a:pPr lvl="0">
              <a:defRPr/>
            </a:pPr>
            <a:r>
              <a:rPr lang="ru-RU" sz="2600"/>
              <a:t>Рассчитать коэффициент ОТ/ОБ</a:t>
            </a:r>
            <a:endParaRPr lang="ru-RU" sz="2600"/>
          </a:p>
          <a:p>
            <a:pPr lvl="0">
              <a:defRPr/>
            </a:pPr>
            <a:r>
              <a:rPr lang="ru-RU" sz="2600"/>
              <a:t>Измерить массу тела</a:t>
            </a:r>
            <a:endParaRPr lang="ru-RU" sz="2600"/>
          </a:p>
          <a:p>
            <a:pPr lvl="0">
              <a:defRPr/>
            </a:pPr>
            <a:r>
              <a:rPr lang="ru-RU" sz="2600"/>
              <a:t>Измерить рост</a:t>
            </a:r>
            <a:endParaRPr lang="ru-RU" sz="2600"/>
          </a:p>
          <a:p>
            <a:pPr lvl="0">
              <a:defRPr/>
            </a:pPr>
            <a:r>
              <a:rPr lang="ru-RU" sz="2600"/>
              <a:t>Рассчитать ИМТ</a:t>
            </a:r>
            <a:endParaRPr lang="ru-RU" sz="2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000" advClick="1">
        <p:push dir="u"/>
      </p:transition>
    </mc:Choice>
    <mc:Fallback>
      <p:transition spd="med" advClick="1">
        <p:push dir="u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idx="0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Коэффициент талия/бедра</a:t>
            </a:r>
            <a:endParaRPr lang="ru-RU"/>
          </a:p>
        </p:txBody>
      </p:sp>
      <p:sp>
        <p:nvSpPr>
          <p:cNvPr id="3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>
            <a:normAutofit/>
          </a:bodyPr>
          <a:lstStyle/>
          <a:p>
            <a:pPr lvl="0">
              <a:buNone/>
              <a:defRPr/>
            </a:pPr>
            <a:r>
              <a:rPr lang="ru-RU"/>
              <a:t>Абдоминальное ожирение</a:t>
            </a:r>
            <a:endParaRPr lang="ru-RU"/>
          </a:p>
          <a:p>
            <a:pPr lvl="0">
              <a:defRPr/>
            </a:pPr>
            <a:r>
              <a:rPr lang="ru-RU"/>
              <a:t>для женщин </a:t>
            </a:r>
            <a:r>
              <a:rPr lang="ru-RU" sz="28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</a:t>
            </a:r>
            <a:r>
              <a:rPr lang="ru-RU"/>
              <a:t> 0,85 </a:t>
            </a:r>
            <a:endParaRPr lang="ru-RU"/>
          </a:p>
          <a:p>
            <a:pPr lvl="0">
              <a:defRPr/>
            </a:pPr>
            <a:r>
              <a:rPr lang="ru-RU"/>
              <a:t>для мужчин</a:t>
            </a:r>
            <a:r>
              <a:rPr lang="ru-RU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28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</a:t>
            </a:r>
            <a:r>
              <a:rPr lang="ru-RU"/>
              <a:t>1,0  </a:t>
            </a:r>
            <a:endParaRPr lang="ru-RU"/>
          </a:p>
          <a:p>
            <a:pPr lvl="0">
              <a:defRPr/>
            </a:pPr>
            <a:endParaRPr lang="ru-RU"/>
          </a:p>
          <a:p>
            <a:pPr lvl="0">
              <a:buNone/>
              <a:defRPr/>
            </a:pPr>
            <a:r>
              <a:rPr lang="ru-RU"/>
              <a:t>Риск развития сопутствующих заболеваний </a:t>
            </a:r>
            <a:endParaRPr lang="ru-RU"/>
          </a:p>
          <a:p>
            <a:pPr lvl="0">
              <a:defRPr/>
            </a:pPr>
            <a:r>
              <a:rPr lang="ru-RU"/>
              <a:t>у женщин с ОТ &gt; 88 см</a:t>
            </a:r>
            <a:endParaRPr lang="ru-RU"/>
          </a:p>
          <a:p>
            <a:pPr lvl="0">
              <a:defRPr/>
            </a:pPr>
            <a:r>
              <a:rPr lang="ru-RU"/>
              <a:t>у мужчин с ОТ &gt; 102 см 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000" advClick="1">
        <p:push dir="u"/>
      </p:transition>
    </mc:Choice>
    <mc:Fallback>
      <p:transition spd="med" advClick="1">
        <p:push dir="u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>
            <a:alpha val="18000"/>
          </a:srgbClr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idx="0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ИМТ</a:t>
            </a:r>
            <a:endParaRPr lang="ru-RU"/>
          </a:p>
        </p:txBody>
      </p:sp>
      <p:sp>
        <p:nvSpPr>
          <p:cNvPr id="3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838198" y="1825624"/>
            <a:ext cx="4193426" cy="4351338"/>
          </a:xfrm>
        </p:spPr>
        <p:txBody>
          <a:bodyPr/>
          <a:lstStyle/>
          <a:p>
            <a:pPr lvl="0">
              <a:buNone/>
              <a:defRPr/>
            </a:pPr>
            <a:endParaRPr lang="ru-RU" sz="2400"/>
          </a:p>
          <a:p>
            <a:pPr lvl="0">
              <a:buNone/>
              <a:defRPr/>
            </a:pPr>
            <a:endParaRPr lang="ru-RU" sz="2400"/>
          </a:p>
          <a:p>
            <a:pPr lvl="0">
              <a:buNone/>
              <a:defRPr/>
            </a:pPr>
            <a:endParaRPr lang="ru-RU" sz="2400"/>
          </a:p>
          <a:p>
            <a:pPr lvl="0" algn="ctr">
              <a:buNone/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f>
                        <m:fPr>
                          <m:ctrlPr>
                            <a:rPr sz="3600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ru-RU" sz="3600" u="none" strike="noStrike" cap="none" spc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  <m:t>Масса тела(кг)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ru-RU" sz="3600" u="none" strike="noStrike" cap="none" spc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  <m:t>рост(м</m:t>
                          </m:r>
                          <m:r>
                            <m:rPr>
                              <m:sty m:val="p"/>
                            </m:rPr>
                            <a:rPr lang="ru-RU" sz="3600" u="none" strike="noStrike" cap="none" spc="0" baseline="3000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ru-RU" sz="3600" u="none" strike="noStrike" cap="none" spc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</mc:Choice>
              <mc:Fallback/>
            </mc:AlternateContent>
            <a:endParaRPr lang="ru-RU" sz="2400"/>
          </a:p>
        </p:txBody>
      </p:sp>
      <p:graphicFrame>
        <p:nvGraphicFramePr>
          <p:cNvPr id="4" name="Таблица 3" hidden="0"/>
          <p:cNvGraphicFramePr>
            <a:graphicFrameLocks xmlns:a="http://schemas.openxmlformats.org/drawingml/2006/main"/>
          </p:cNvGraphicFramePr>
          <p:nvPr isPhoto="0" userDrawn="0"/>
        </p:nvGraphicFramePr>
        <p:xfrm>
          <a:off x="6196820" y="610339"/>
          <a:ext cx="5210328" cy="5680230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{2FA22148-B4C5-93E2-A4DF-1CC3C123C81D}</a:tableStyleId>
              </a:tblPr>
              <a:tblGrid>
                <a:gridCol w="2605164"/>
                <a:gridCol w="2605164"/>
              </a:tblGrid>
              <a:tr h="717972">
                <a:tc>
                  <a:txBody>
                    <a:bodyPr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a:txBody>
                  <a:tcPr marL="91440" marR="91440">
                    <a:lnL w="12700" algn="ctr">
                      <a:noFill/>
                    </a:lnL>
                    <a:lnR w="12699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/>
                        <a:t>ИМТ (кг/м</a:t>
                      </a:r>
                      <a:r>
                        <a:rPr lang="ru-RU" baseline="30000"/>
                        <a:t>2</a:t>
                      </a:r>
                      <a:r>
                        <a:rPr lang="ru-RU"/>
                        <a:t>)</a:t>
                      </a:r>
                      <a:endParaRPr/>
                    </a:p>
                  </a:txBody>
                  <a:tcPr marL="91440" marR="91440">
                    <a:lnL w="12699" algn="ctr">
                      <a:solidFill>
                        <a:srgbClr val="000000"/>
                      </a:solidFill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830453">
                <a:tc>
                  <a:txBody>
                    <a:bodyPr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/>
                        <a:t>Дефицит массы тела</a:t>
                      </a:r>
                      <a:endParaRPr/>
                    </a:p>
                  </a:txBody>
                  <a:tcPr marL="91440" marR="91440">
                    <a:lnL w="12700" algn="ctr">
                      <a:noFill/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/>
                        <a:t>&lt;18,5</a:t>
                      </a:r>
                      <a:endParaRPr/>
                    </a:p>
                  </a:txBody>
                  <a:tcPr marL="91440" marR="91440">
                    <a:lnL w="12699" algn="ctr">
                      <a:solidFill>
                        <a:srgbClr val="000000"/>
                      </a:solidFill>
                    </a:lnL>
                    <a:lnR w="12700" algn="ctr">
                      <a:noFill/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826996">
                <a:tc>
                  <a:txBody>
                    <a:bodyPr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/>
                        <a:t>Нормальная масса тела</a:t>
                      </a:r>
                      <a:endParaRPr/>
                    </a:p>
                  </a:txBody>
                  <a:tcPr marL="91440" marR="91440">
                    <a:lnL w="12700" algn="ctr">
                      <a:noFill/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/>
                        <a:t>18,5-24,9</a:t>
                      </a:r>
                      <a:endParaRPr/>
                    </a:p>
                  </a:txBody>
                  <a:tcPr marL="91440" marR="91440">
                    <a:lnL w="12699" algn="ctr">
                      <a:solidFill>
                        <a:srgbClr val="000000"/>
                      </a:solidFill>
                    </a:lnL>
                    <a:lnR w="12700" algn="ctr">
                      <a:noFill/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826996">
                <a:tc>
                  <a:txBody>
                    <a:bodyPr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/>
                        <a:t>Избыточная масса тела</a:t>
                      </a:r>
                      <a:endParaRPr/>
                    </a:p>
                  </a:txBody>
                  <a:tcPr marL="91440" marR="91440">
                    <a:lnL w="12700" algn="ctr">
                      <a:noFill/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/>
                        <a:t>25,0-29,9</a:t>
                      </a:r>
                      <a:endParaRPr/>
                    </a:p>
                  </a:txBody>
                  <a:tcPr marL="91440" marR="91440">
                    <a:lnL w="12699" algn="ctr">
                      <a:solidFill>
                        <a:srgbClr val="000000"/>
                      </a:solidFill>
                    </a:lnL>
                    <a:lnR w="12700" algn="ctr">
                      <a:noFill/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826996">
                <a:tc>
                  <a:txBody>
                    <a:bodyPr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/>
                        <a:t>Ожирение </a:t>
                      </a:r>
                      <a:r>
                        <a:rPr lang="en-US"/>
                        <a:t>I</a:t>
                      </a:r>
                      <a:r>
                        <a:rPr lang="ru-RU"/>
                        <a:t> степени</a:t>
                      </a:r>
                      <a:endParaRPr/>
                    </a:p>
                  </a:txBody>
                  <a:tcPr marL="91440" marR="91440">
                    <a:lnL w="12700" algn="ctr">
                      <a:noFill/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/>
                        <a:t>30,0-34,9</a:t>
                      </a:r>
                      <a:endParaRPr/>
                    </a:p>
                  </a:txBody>
                  <a:tcPr marL="91440" marR="91440">
                    <a:lnL w="12699" algn="ctr">
                      <a:solidFill>
                        <a:srgbClr val="000000"/>
                      </a:solidFill>
                    </a:lnL>
                    <a:lnR w="12700" algn="ctr">
                      <a:noFill/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826996">
                <a:tc>
                  <a:txBody>
                    <a:bodyPr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/>
                        <a:t>Ожирение </a:t>
                      </a:r>
                      <a:r>
                        <a:rPr lang="en-US"/>
                        <a:t>II </a:t>
                      </a:r>
                      <a:r>
                        <a:rPr lang="ru-RU"/>
                        <a:t>степени</a:t>
                      </a:r>
                      <a:endParaRPr/>
                    </a:p>
                  </a:txBody>
                  <a:tcPr marL="91440" marR="91440">
                    <a:lnL w="12700" algn="ctr">
                      <a:noFill/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/>
                        <a:t>35,0-39,9</a:t>
                      </a:r>
                      <a:endParaRPr/>
                    </a:p>
                  </a:txBody>
                  <a:tcPr marL="91440" marR="91440">
                    <a:lnL w="12699" algn="ctr">
                      <a:solidFill>
                        <a:srgbClr val="000000"/>
                      </a:solidFill>
                    </a:lnL>
                    <a:lnR w="12700" algn="ctr">
                      <a:noFill/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823821">
                <a:tc>
                  <a:txBody>
                    <a:bodyPr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/>
                        <a:t>Ожирение </a:t>
                      </a:r>
                      <a:r>
                        <a:rPr lang="en-US"/>
                        <a:t>III</a:t>
                      </a:r>
                      <a:r>
                        <a:rPr lang="ru-RU"/>
                        <a:t> степени</a:t>
                      </a:r>
                      <a:endParaRPr/>
                    </a:p>
                  </a:txBody>
                  <a:tcPr marL="91440" marR="91440">
                    <a:lnL w="12700" algn="ctr">
                      <a:noFill/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/>
                        <a:t>&gt;40</a:t>
                      </a:r>
                      <a:endParaRPr/>
                    </a:p>
                  </a:txBody>
                  <a:tcPr marL="91440" marR="91440">
                    <a:lnL w="12699" algn="ctr">
                      <a:solidFill>
                        <a:srgbClr val="000000"/>
                      </a:solidFill>
                    </a:lnL>
                    <a:lnR w="12700" algn="ctr">
                      <a:noFill/>
                    </a:lnR>
                    <a:lnT w="12699" algn="ctr">
                      <a:solidFill>
                        <a:srgbClr val="000000"/>
                      </a:solidFill>
                    </a:lnT>
                    <a:lnB w="12700" algn="ctr"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000" advClick="1">
        <p:push dir="u"/>
      </p:transition>
    </mc:Choice>
    <mc:Fallback>
      <p:transition spd="med" advClick="1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idx="0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Как бороться с лишним весом</a:t>
            </a:r>
            <a:endParaRPr lang="ru-RU"/>
          </a:p>
        </p:txBody>
      </p:sp>
      <p:sp>
        <p:nvSpPr>
          <p:cNvPr id="3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Дефицит калорий</a:t>
            </a:r>
            <a:endParaRPr lang="ru-RU"/>
          </a:p>
          <a:p>
            <a:pPr lvl="0">
              <a:defRPr/>
            </a:pPr>
            <a:r>
              <a:rPr lang="ru-RU"/>
              <a:t>Оптимальный состав рациона</a:t>
            </a:r>
            <a:endParaRPr lang="ru-RU"/>
          </a:p>
          <a:p>
            <a:pPr lvl="0">
              <a:defRPr/>
            </a:pPr>
            <a:r>
              <a:rPr lang="ru-RU"/>
              <a:t>Физическая активность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000" advClick="1">
        <p:push dir="u"/>
      </p:transition>
    </mc:Choice>
    <mc:Fallback>
      <p:transition spd="med" advClick="1">
        <p:push dir="u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idx="0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Дефицит калорий</a:t>
            </a:r>
            <a:endParaRPr lang="ru-RU"/>
          </a:p>
        </p:txBody>
      </p:sp>
      <p:sp>
        <p:nvSpPr>
          <p:cNvPr id="3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 algn="ctr">
              <a:buNone/>
              <a:defRPr/>
            </a:pPr>
            <a:r>
              <a:rPr lang="ru-RU"/>
              <a:t>Первое правило рационального питания</a:t>
            </a:r>
            <a:endParaRPr lang="ru-RU"/>
          </a:p>
          <a:p>
            <a:pPr lvl="0" algn="ctr">
              <a:buNone/>
              <a:defRPr/>
            </a:pPr>
            <a:endParaRPr lang="ru-RU"/>
          </a:p>
          <a:p>
            <a:pPr lvl="0" algn="ctr">
              <a:buNone/>
              <a:defRPr/>
            </a:pPr>
            <a:endParaRPr lang="ru-RU"/>
          </a:p>
          <a:p>
            <a:pPr lvl="0" algn="ctr">
              <a:buNone/>
              <a:defRPr/>
            </a:pPr>
            <a:r>
              <a:rPr lang="ru-RU"/>
              <a:t>Поступление энергии должно соответствовать её расходу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000" advClick="1">
        <p:push dir="u"/>
      </p:transition>
    </mc:Choice>
    <mc:Fallback>
      <p:transition spd="med" advClick="1">
        <p:push dir="u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idx="0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Дефицит калорий</a:t>
            </a:r>
            <a:endParaRPr lang="ru-RU"/>
          </a:p>
        </p:txBody>
      </p:sp>
      <p:sp>
        <p:nvSpPr>
          <p:cNvPr id="3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Оптимальное снижение калорийности - 500 калорий в сутки</a:t>
            </a:r>
            <a:endParaRPr lang="ru-RU"/>
          </a:p>
          <a:p>
            <a:pPr lvl="0">
              <a:defRPr/>
            </a:pPr>
            <a:endParaRPr lang="ru-RU"/>
          </a:p>
          <a:p>
            <a:pPr lvl="0">
              <a:defRPr/>
            </a:pPr>
            <a:r>
              <a:rPr lang="ru-RU"/>
              <a:t>Оптимальное снижение массы тела - 0,5 - 1,0 кг в неделю</a:t>
            </a:r>
            <a:endParaRPr lang="ru-RU"/>
          </a:p>
          <a:p>
            <a:pPr lvl="0">
              <a:defRPr/>
            </a:pPr>
            <a:endParaRPr lang="ru-RU"/>
          </a:p>
          <a:p>
            <a:pPr lvl="0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000" advClick="1">
        <p:push dir="u"/>
      </p:transition>
    </mc:Choice>
    <mc:Fallback>
      <p:transition spd="med" advClick="1">
        <p:push dir="u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37043884" name="Заголовок 1" hidden="0"/>
          <p:cNvSpPr>
            <a:spLocks noGrp="1"/>
          </p:cNvSpPr>
          <p:nvPr isPhoto="0" userDrawn="0">
            <p:ph type="title" idx="0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Нарушение питания</a:t>
            </a:r>
            <a:endParaRPr/>
          </a:p>
        </p:txBody>
      </p:sp>
      <p:sp>
        <p:nvSpPr>
          <p:cNvPr id="660994560" name="Объект 2" hidden="0"/>
          <p:cNvSpPr>
            <a:spLocks noGrp="1"/>
          </p:cNvSpPr>
          <p:nvPr isPhoto="0" userDrawn="0">
            <p:ph sz="half" idx="1" hasCustomPrompt="0"/>
          </p:nvPr>
        </p:nvSpPr>
        <p:spPr bwMode="auto"/>
        <p:txBody>
          <a:bodyPr>
            <a:normAutofit/>
          </a:bodyPr>
          <a:lstStyle/>
          <a:p>
            <a:pPr lvl="0">
              <a:buNone/>
              <a:defRPr/>
            </a:pPr>
            <a:r>
              <a:rPr lang="ru-RU"/>
              <a:t>Недостаточное питание</a:t>
            </a:r>
            <a:endParaRPr lang="ru-RU"/>
          </a:p>
          <a:p>
            <a:pPr lvl="0">
              <a:defRPr/>
            </a:pPr>
            <a:r>
              <a:rPr lang="ru-RU"/>
              <a:t>Белково-энергетическая недостаточность (нарушение всасывания, потеря пищевых веществ, потеря аппетита)</a:t>
            </a:r>
            <a:endParaRPr lang="ru-RU"/>
          </a:p>
          <a:p>
            <a:pPr lvl="0">
              <a:defRPr/>
            </a:pPr>
            <a:r>
              <a:rPr lang="ru-RU"/>
              <a:t>Дефицит витаминов и минералов (гипо-, авитаминозы)</a:t>
            </a:r>
            <a:endParaRPr lang="ru-RU"/>
          </a:p>
          <a:p>
            <a:pPr lvl="0">
              <a:defRPr/>
            </a:pPr>
            <a:endParaRPr lang="ru-RU"/>
          </a:p>
          <a:p>
            <a:pPr lvl="0">
              <a:defRPr/>
            </a:pPr>
            <a:endParaRPr/>
          </a:p>
        </p:txBody>
      </p:sp>
      <p:sp>
        <p:nvSpPr>
          <p:cNvPr id="4" name="Содержимое 3" hidden="0"/>
          <p:cNvSpPr>
            <a:spLocks noGrp="1"/>
          </p:cNvSpPr>
          <p:nvPr isPhoto="0" userDrawn="0">
            <p:ph sz="half" idx="2" hasCustomPrompt="0"/>
          </p:nvPr>
        </p:nvSpPr>
        <p:spPr bwMode="auto"/>
        <p:txBody>
          <a:bodyPr>
            <a:normAutofit/>
          </a:bodyPr>
          <a:lstStyle/>
          <a:p>
            <a:pPr lvl="0">
              <a:buNone/>
              <a:defRPr/>
            </a:pPr>
            <a:r>
              <a:rPr lang="ru-RU"/>
              <a:t>Избыточное питание</a:t>
            </a:r>
            <a:endParaRPr lang="ru-RU"/>
          </a:p>
          <a:p>
            <a:pPr lvl="0">
              <a:defRPr/>
            </a:pPr>
            <a:r>
              <a:rPr lang="ru-RU"/>
              <a:t>Избыточное поступление пищи (избыточная масса тела и ожирение)</a:t>
            </a:r>
            <a:endParaRPr lang="ru-RU"/>
          </a:p>
          <a:p>
            <a:pPr lvl="0">
              <a:defRPr/>
            </a:pPr>
            <a:r>
              <a:rPr lang="ru-RU"/>
              <a:t>Гипервитаминозы</a:t>
            </a:r>
            <a:endParaRPr lang="ru-RU"/>
          </a:p>
          <a:p>
            <a:pPr lvl="0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000" advClick="1">
        <p:push dir="u"/>
      </p:transition>
    </mc:Choice>
    <mc:Fallback>
      <p:transition spd="med" advClick="1">
        <p:push dir="u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97386893" name="Заголовок 1" hidden="0"/>
          <p:cNvSpPr>
            <a:spLocks noGrp="1"/>
          </p:cNvSpPr>
          <p:nvPr isPhoto="0" userDrawn="0">
            <p:ph type="title" idx="0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 sz="4400" b="0" i="0" u="none" strike="noStrike" cap="none" spc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Дефицит калорий</a:t>
            </a:r>
            <a:endParaRPr/>
          </a:p>
        </p:txBody>
      </p:sp>
      <p:sp>
        <p:nvSpPr>
          <p:cNvPr id="1195790497" name="Объект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sz="2600"/>
              <a:t>Не рекомендуется применять диеты с экстремальным снижением калорийности</a:t>
            </a:r>
            <a:endParaRPr sz="2600"/>
          </a:p>
          <a:p>
            <a:pPr lvl="0">
              <a:defRPr/>
            </a:pPr>
            <a:endParaRPr sz="2600"/>
          </a:p>
          <a:p>
            <a:pPr lvl="0">
              <a:defRPr/>
            </a:pPr>
            <a:r>
              <a:rPr sz="2600"/>
              <a:t>Такие методы не приводят к формированию навыков рационального питания, не способствуют приверженности диетотерапии, плохо переносятся и приводят к срывам, могут провоцировать развитие заболеваний</a:t>
            </a:r>
            <a:endParaRPr sz="2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000" advClick="1">
        <p:push dir="u"/>
      </p:transition>
    </mc:Choice>
    <mc:Fallback>
      <p:transition spd="med" advClick="1">
        <p:push dir="u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idx="0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Состав рациона питания</a:t>
            </a:r>
            <a:endParaRPr lang="ru-RU"/>
          </a:p>
        </p:txBody>
      </p:sp>
      <p:sp>
        <p:nvSpPr>
          <p:cNvPr id="3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Снижение калорийности производится за счет уменьшения потребления жиров и углеводов</a:t>
            </a:r>
            <a:endParaRPr lang="ru-RU"/>
          </a:p>
          <a:p>
            <a:pPr lvl="0">
              <a:defRPr/>
            </a:pPr>
            <a:endParaRPr lang="ru-RU"/>
          </a:p>
          <a:p>
            <a:pPr marL="0" lvl="0" indent="0">
              <a:buFont typeface="Arial"/>
              <a:buNone/>
              <a:defRPr/>
            </a:pPr>
            <a:r>
              <a:rPr lang="ru-RU"/>
              <a:t>Такой рацион способствует не только снижению массы тела, но и улучшению показателей артериального давления, холестерина крови, показателей углеводного обмена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000" advClick="1">
        <p:push dir="u"/>
      </p:transition>
    </mc:Choice>
    <mc:Fallback>
      <p:transition spd="med" advClick="1">
        <p:push dir="u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idx="0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 sz="4400" b="0" i="0" u="none" strike="noStrike" cap="none" spc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Состав рациона питания</a:t>
            </a:r>
            <a:endParaRPr lang="ru-RU"/>
          </a:p>
        </p:txBody>
      </p:sp>
      <p:sp>
        <p:nvSpPr>
          <p:cNvPr id="3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marL="0" lvl="0" indent="0">
              <a:buFont typeface="Arial"/>
              <a:buNone/>
              <a:defRPr/>
            </a:pPr>
            <a:r>
              <a:rPr lang="ru-RU"/>
              <a:t>Даже при снижении массы тела не стоит забывать, что рацион должен быть сбалансированным по макронутриентому составу: содержать и белки, и жиры, и углеводы</a:t>
            </a:r>
            <a:endParaRPr lang="ru-RU"/>
          </a:p>
          <a:p>
            <a:pPr marL="0" lvl="0" indent="0">
              <a:buFont typeface="Arial"/>
              <a:buNone/>
              <a:defRPr/>
            </a:pPr>
            <a:endParaRPr lang="ru-RU"/>
          </a:p>
          <a:p>
            <a:pPr marL="0" lvl="0" indent="0">
              <a:buFont typeface="Arial"/>
              <a:buNone/>
              <a:defRPr/>
            </a:pPr>
            <a:r>
              <a:rPr lang="ru-RU"/>
              <a:t>Любая монокомпонентная диета ведет к ухудшению самочувствия и может нанести вред здоровью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000" advClick="1">
        <p:push dir="u"/>
      </p:transition>
    </mc:Choice>
    <mc:Fallback>
      <p:transition spd="med" advClick="1">
        <p:push dir="u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79193013" name="Заголовок 1" hidden="0"/>
          <p:cNvSpPr>
            <a:spLocks noGrp="1"/>
          </p:cNvSpPr>
          <p:nvPr isPhoto="0" userDrawn="0">
            <p:ph type="title" idx="0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Цель </a:t>
            </a:r>
            <a:endParaRPr/>
          </a:p>
        </p:txBody>
      </p:sp>
      <p:sp>
        <p:nvSpPr>
          <p:cNvPr id="295950072" name="Объект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marL="0" lvl="0" indent="0">
              <a:buFont typeface="Arial"/>
              <a:buNone/>
              <a:defRPr/>
            </a:pPr>
            <a:r>
              <a:rPr sz="2600"/>
              <a:t>Постепенное снижение массы тела, улучшение лабораторных показателей, снижение риска возникновения и прогрессирования сопутствующих ожирению заболеваний, улучшение качества и продолжительности жизни</a:t>
            </a:r>
            <a:endParaRPr sz="2600"/>
          </a:p>
          <a:p>
            <a:pPr marL="0" lvl="0" indent="0">
              <a:buFont typeface="Arial"/>
              <a:buNone/>
              <a:defRPr/>
            </a:pPr>
            <a:endParaRPr sz="2600"/>
          </a:p>
          <a:p>
            <a:pPr marL="0" lvl="0" indent="0">
              <a:buFont typeface="Arial"/>
              <a:buNone/>
              <a:defRPr/>
            </a:pPr>
            <a:r>
              <a:rPr sz="2600"/>
              <a:t>Снижение массы тела на 5-15% от исходной величины за 6 месяцев является хорошим результатом, который необходимо поддерживать </a:t>
            </a:r>
            <a:endParaRPr sz="2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000" advClick="1">
        <p:push dir="u"/>
      </p:transition>
    </mc:Choice>
    <mc:Fallback>
      <p:transition spd="med" advClick="1">
        <p:push dir="u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7741051" name="Заголовок 1" hidden="0"/>
          <p:cNvSpPr>
            <a:spLocks noGrp="1"/>
          </p:cNvSpPr>
          <p:nvPr isPhoto="0" userDrawn="0">
            <p:ph type="title" idx="0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 sz="4400" b="0" i="0" u="none" strike="noStrike" cap="none" spc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Цель </a:t>
            </a:r>
            <a:endParaRPr/>
          </a:p>
        </p:txBody>
      </p:sp>
      <p:sp>
        <p:nvSpPr>
          <p:cNvPr id="841418597" name="Объект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sz="2600"/>
              <a:t>Необходимо поставить перед собой реальные цели, при достижении которых сохранится мотивация продолжать </a:t>
            </a:r>
            <a:endParaRPr sz="2600"/>
          </a:p>
          <a:p>
            <a:pPr lvl="0">
              <a:defRPr/>
            </a:pPr>
            <a:endParaRPr sz="2600"/>
          </a:p>
          <a:p>
            <a:pPr lvl="0">
              <a:defRPr/>
            </a:pPr>
            <a:r>
              <a:rPr sz="2600"/>
              <a:t>Важно не только снизить массу тела, но и удержать достигнутый результат</a:t>
            </a:r>
            <a:endParaRPr sz="2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000" advClick="1">
        <p:push dir="u"/>
      </p:transition>
    </mc:Choice>
    <mc:Fallback>
      <p:transition spd="med" advClick="1">
        <p:push dir="u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noFill/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5675734" name="Заголовок 1" hidden="0"/>
          <p:cNvSpPr>
            <a:spLocks noGrp="1"/>
          </p:cNvSpPr>
          <p:nvPr isPhoto="0" userDrawn="0">
            <p:ph type="title" idx="0" hasCustomPrompt="0"/>
          </p:nvPr>
        </p:nvSpPr>
        <p:spPr bwMode="auto"/>
        <p:txBody>
          <a:bodyPr/>
          <a:lstStyle/>
          <a:p>
            <a:pPr lvl="0" algn="ctr">
              <a:defRPr/>
            </a:pPr>
            <a:r>
              <a:rPr/>
              <a:t>Рацион</a:t>
            </a:r>
            <a:endParaRPr/>
          </a:p>
        </p:txBody>
      </p:sp>
      <p:pic>
        <p:nvPicPr>
          <p:cNvPr id="682387039" name="" hidden="0"/>
          <p:cNvPicPr>
            <a:picLocks noChangeAspect="1" noGrp="1"/>
          </p:cNvPicPr>
          <p:nvPr isPhoto="0" userDrawn="0">
            <p:ph idx="1" hasCustomPrompt="0"/>
          </p:nvPr>
        </p:nvPicPr>
        <p:blipFill>
          <a:blip r:embed="rId2"/>
          <a:srcRect l="8270" t="0" r="8409" b="0"/>
          <a:stretch/>
        </p:blipFill>
        <p:spPr bwMode="auto">
          <a:xfrm>
            <a:off x="2127888" y="1493746"/>
            <a:ext cx="7786456" cy="52565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000" advClick="1">
        <p:push dir="u"/>
      </p:transition>
    </mc:Choice>
    <mc:Fallback>
      <p:transition spd="med" advClick="1">
        <p:push dir="u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89057657" name="Заголовок 1" hidden="0"/>
          <p:cNvSpPr>
            <a:spLocks noGrp="1"/>
          </p:cNvSpPr>
          <p:nvPr isPhoto="0" userDrawn="0">
            <p:ph type="title" idx="0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Поваренная соль</a:t>
            </a:r>
            <a:endParaRPr/>
          </a:p>
        </p:txBody>
      </p:sp>
      <p:sp>
        <p:nvSpPr>
          <p:cNvPr id="1179935822" name="Объект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sz="2600"/>
              <a:t>Ограничить употребление поваренной соли для нормализации водно-электролитного обмена</a:t>
            </a:r>
            <a:endParaRPr sz="2600"/>
          </a:p>
          <a:p>
            <a:pPr lvl="0">
              <a:defRPr/>
            </a:pPr>
            <a:endParaRPr sz="2600"/>
          </a:p>
          <a:p>
            <a:pPr lvl="0">
              <a:defRPr/>
            </a:pPr>
            <a:r>
              <a:rPr sz="2600"/>
              <a:t>Не досаливать уже приготовленную пищу</a:t>
            </a:r>
            <a:endParaRPr sz="2600"/>
          </a:p>
          <a:p>
            <a:pPr lvl="0">
              <a:defRPr/>
            </a:pPr>
            <a:endParaRPr sz="2600"/>
          </a:p>
          <a:p>
            <a:pPr lvl="0">
              <a:defRPr/>
            </a:pPr>
            <a:r>
              <a:rPr sz="2600"/>
              <a:t>Ограничить употребление солений и маринадов</a:t>
            </a:r>
            <a:endParaRPr sz="2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000" advClick="1">
        <p:push dir="u"/>
      </p:transition>
    </mc:Choice>
    <mc:Fallback>
      <p:transition spd="med" advClick="1">
        <p:push dir="u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256869" name="Заголовок 1" hidden="0"/>
          <p:cNvSpPr>
            <a:spLocks noGrp="1"/>
          </p:cNvSpPr>
          <p:nvPr isPhoto="0" userDrawn="0">
            <p:ph type="title" idx="0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Общие рекомендации</a:t>
            </a:r>
            <a:endParaRPr/>
          </a:p>
        </p:txBody>
      </p:sp>
      <p:sp>
        <p:nvSpPr>
          <p:cNvPr id="1868868635" name="Объект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 vert="horz" wrap="square" lIns="91440" tIns="45720" rIns="91440" bIns="45720" anchor="t" anchorCtr="0">
            <a:normAutofit/>
          </a:bodyPr>
          <a:lstStyle/>
          <a:p>
            <a:pPr lvl="0">
              <a:defRPr/>
            </a:pPr>
            <a:r>
              <a:rPr sz="2600"/>
              <a:t>Прием пищи 5-6 раз в день</a:t>
            </a:r>
            <a:endParaRPr sz="2600"/>
          </a:p>
          <a:p>
            <a:pPr lvl="0">
              <a:defRPr/>
            </a:pPr>
            <a:endParaRPr sz="2600"/>
          </a:p>
          <a:p>
            <a:pPr lvl="0">
              <a:defRPr/>
            </a:pPr>
            <a:r>
              <a:rPr sz="2600"/>
              <a:t>Предпочтительные способы кулинарной обработки: запекание, тушение, отваривание</a:t>
            </a:r>
            <a:endParaRPr sz="2600"/>
          </a:p>
          <a:p>
            <a:pPr lvl="0">
              <a:defRPr/>
            </a:pPr>
            <a:endParaRPr sz="2600"/>
          </a:p>
          <a:p>
            <a:pPr lvl="0">
              <a:defRPr/>
            </a:pPr>
            <a:endParaRPr sz="2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000" advClick="1">
        <p:push dir="u"/>
      </p:transition>
    </mc:Choice>
    <mc:Fallback>
      <p:transition spd="med" advClick="1">
        <p:push dir="u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idx="0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Состав рациона</a:t>
            </a:r>
            <a:endParaRPr lang="ru-RU"/>
          </a:p>
        </p:txBody>
      </p:sp>
      <p:sp>
        <p:nvSpPr>
          <p:cNvPr id="3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 vert="horz" wrap="square" lIns="91440" tIns="45720" rIns="91440" bIns="45720" anchor="t" anchorCtr="0">
            <a:normAutofit/>
          </a:bodyPr>
          <a:lstStyle/>
          <a:p>
            <a:pPr lvl="0">
              <a:defRPr/>
            </a:pPr>
            <a:r>
              <a:rPr lang="ru-RU"/>
              <a:t>Включайте в рацион постное мясо: убирайте  видимый жир и кожу </a:t>
            </a:r>
            <a:endParaRPr lang="ru-RU"/>
          </a:p>
          <a:p>
            <a:pPr lvl="0">
              <a:defRPr/>
            </a:pPr>
            <a:r>
              <a:rPr lang="ru-RU"/>
              <a:t>Исключите употребление копченых и колбасных изделий</a:t>
            </a:r>
            <a:endParaRPr lang="ru-RU"/>
          </a:p>
          <a:p>
            <a:pPr lvl="0">
              <a:defRPr/>
            </a:pPr>
            <a:r>
              <a:rPr lang="ru-RU"/>
              <a:t>Употребляйте натуральные молочные продукты</a:t>
            </a:r>
            <a:endParaRPr lang="ru-RU"/>
          </a:p>
          <a:p>
            <a:pPr lvl="0">
              <a:defRPr/>
            </a:pPr>
            <a:r>
              <a:rPr lang="ru-RU"/>
              <a:t>Избегайте избытка жира в рационе (минимум масла при термической обработке пищи, исключение «скрытых» жиров)</a:t>
            </a:r>
            <a:endParaRPr lang="ru-RU"/>
          </a:p>
          <a:p>
            <a:pPr lvl="0">
              <a:defRPr/>
            </a:pPr>
            <a:r>
              <a:rPr lang="ru-RU"/>
              <a:t>Исключите из рациона майонез и другие соусы на его основе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000" advClick="1">
        <p:push dir="u"/>
      </p:transition>
    </mc:Choice>
    <mc:Fallback>
      <p:transition spd="med" advClick="1">
        <p:push dir="u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idx="0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 sz="4400" b="0" i="0" u="none" strike="noStrike" cap="none" spc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Состав рациона</a:t>
            </a:r>
            <a:endParaRPr lang="ru-RU"/>
          </a:p>
        </p:txBody>
      </p:sp>
      <p:sp>
        <p:nvSpPr>
          <p:cNvPr id="3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Включить в рацион крупы, макаронные изделия из твердых сортов пшеницы, хлеб из цельнозерновой муки</a:t>
            </a:r>
            <a:endParaRPr lang="ru-RU"/>
          </a:p>
          <a:p>
            <a:pPr lvl="0">
              <a:defRPr/>
            </a:pPr>
            <a:r>
              <a:rPr lang="ru-RU"/>
              <a:t>Избегать добавочного сахара</a:t>
            </a:r>
            <a:endParaRPr lang="ru-RU"/>
          </a:p>
          <a:p>
            <a:pPr lvl="0">
              <a:defRPr/>
            </a:pPr>
            <a:r>
              <a:rPr lang="ru-RU"/>
              <a:t>Обогатить рацион овощами и фруктами в размере 400-500 г в сутки</a:t>
            </a:r>
            <a:endParaRPr lang="ru-RU"/>
          </a:p>
          <a:p>
            <a:pPr lvl="0">
              <a:defRPr/>
            </a:pPr>
            <a:r>
              <a:rPr lang="ru-RU" sz="28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Ограничить употребление крепкого чая и кофе </a:t>
            </a:r>
            <a:endParaRPr lang="ru-RU"/>
          </a:p>
          <a:p>
            <a:pPr lvl="0">
              <a:defRPr/>
            </a:pPr>
            <a:r>
              <a:rPr lang="ru-RU"/>
              <a:t>Утолять жажду водой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000" advClick="1">
        <p:push dir="u"/>
      </p:transition>
    </mc:Choice>
    <mc:Fallback>
      <p:transition spd="med" advClick="1">
        <p:push dir="u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53698830" name="Заголовок 1" hidden="0"/>
          <p:cNvSpPr>
            <a:spLocks noGrp="1"/>
          </p:cNvSpPr>
          <p:nvPr isPhoto="0" userDrawn="0">
            <p:ph type="title" idx="0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Ожирение </a:t>
            </a:r>
            <a:endParaRPr/>
          </a:p>
        </p:txBody>
      </p:sp>
      <p:sp>
        <p:nvSpPr>
          <p:cNvPr id="1559858122" name="Объект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buNone/>
              <a:defRPr/>
            </a:pPr>
            <a:r>
              <a:rPr lang="ru-RU"/>
              <a:t>– это хроническое заболевание, характеризующееся избыточным накоплением жировой ткани в организме и представляющее угрозу здоровью, являющееся основным фактором риска таких хронических заболеваний как  сахарный диабет 2 типа и сердечно-сосудистые заболевания.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000" advClick="1">
        <p:push dir="u"/>
      </p:transition>
    </mc:Choice>
    <mc:Fallback>
      <p:transition spd="med" advClick="1">
        <p:push dir="u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37477365" name="Заголовок 1" hidden="0"/>
          <p:cNvSpPr>
            <a:spLocks noGrp="1"/>
          </p:cNvSpPr>
          <p:nvPr isPhoto="0" userDrawn="0">
            <p:ph type="title" idx="0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Создать условия</a:t>
            </a:r>
            <a:endParaRPr/>
          </a:p>
        </p:txBody>
      </p:sp>
      <p:sp>
        <p:nvSpPr>
          <p:cNvPr id="2037077859" name="Объект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marL="0" lvl="0" indent="0">
              <a:buFont typeface="Arial"/>
              <a:buNone/>
              <a:defRPr/>
            </a:pPr>
            <a:r>
              <a:rPr sz="2600"/>
              <a:t>Для повышения приверженности диетотерапии и достижения результатов необходимо создать комфортные условия </a:t>
            </a:r>
            <a:endParaRPr sz="2600"/>
          </a:p>
          <a:p>
            <a:pPr marL="0" lvl="0" indent="0">
              <a:buFont typeface="Arial"/>
              <a:buNone/>
              <a:defRPr/>
            </a:pPr>
            <a:endParaRPr sz="2600"/>
          </a:p>
          <a:p>
            <a:pPr marL="0" lvl="0" indent="0">
              <a:buFont typeface="Arial"/>
              <a:buNone/>
              <a:defRPr/>
            </a:pPr>
            <a:r>
              <a:rPr sz="2600"/>
              <a:t>Важна поддержка и мотивация близких людей и домочадцев</a:t>
            </a:r>
            <a:endParaRPr sz="2600"/>
          </a:p>
          <a:p>
            <a:pPr marL="0" lvl="0" indent="0">
              <a:buFont typeface="Arial"/>
              <a:buNone/>
              <a:defRPr/>
            </a:pPr>
            <a:endParaRPr sz="2600"/>
          </a:p>
          <a:p>
            <a:pPr marL="0" lvl="0" indent="0">
              <a:buFont typeface="Arial"/>
              <a:buNone/>
              <a:defRPr/>
            </a:pPr>
            <a:r>
              <a:rPr sz="2600"/>
              <a:t>Здоровый выбор продуктов и достаточная физическая активность</a:t>
            </a:r>
            <a:endParaRPr sz="2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000" advClick="1">
        <p:push dir="u"/>
      </p:transition>
    </mc:Choice>
    <mc:Fallback>
      <p:transition spd="med" advClick="1">
        <p:push dir="u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67619866" name="Заголовок 1" hidden="0"/>
          <p:cNvSpPr>
            <a:spLocks noGrp="1"/>
          </p:cNvSpPr>
          <p:nvPr isPhoto="0" userDrawn="0">
            <p:ph type="title" idx="0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 sz="4400" b="0" i="0" u="none" strike="noStrike" cap="none" spc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Создать условия</a:t>
            </a:r>
            <a:endParaRPr/>
          </a:p>
        </p:txBody>
      </p:sp>
      <p:sp>
        <p:nvSpPr>
          <p:cNvPr id="605978687" name="Объект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 vert="horz" wrap="square" lIns="91440" tIns="45720" rIns="91440" bIns="45720" anchor="t" anchorCtr="0">
            <a:normAutofit/>
          </a:bodyPr>
          <a:lstStyle/>
          <a:p>
            <a:pPr lvl="0">
              <a:defRPr/>
            </a:pPr>
            <a:r>
              <a:rPr/>
              <a:t>Планируйте рацион заранее</a:t>
            </a:r>
            <a:endParaRPr/>
          </a:p>
          <a:p>
            <a:pPr lvl="0">
              <a:defRPr/>
            </a:pPr>
            <a:r>
              <a:rPr/>
              <a:t>Ограничьте просмотр телевизора и телефона за приемом пищи</a:t>
            </a:r>
            <a:endParaRPr/>
          </a:p>
          <a:p>
            <a:pPr lvl="0">
              <a:defRPr/>
            </a:pPr>
            <a:r>
              <a:rPr/>
              <a:t>Старайтесь есть медленнее</a:t>
            </a:r>
            <a:endParaRPr/>
          </a:p>
          <a:p>
            <a:pPr lvl="0">
              <a:defRPr/>
            </a:pPr>
            <a:endParaRPr/>
          </a:p>
          <a:p>
            <a:pPr lvl="0">
              <a:defRPr/>
            </a:pPr>
            <a:r>
              <a:rPr/>
              <a:t>Режим сна</a:t>
            </a:r>
            <a:endParaRPr/>
          </a:p>
          <a:p>
            <a:pPr lvl="0">
              <a:defRPr/>
            </a:pPr>
            <a:endParaRPr/>
          </a:p>
          <a:p>
            <a:pPr lvl="0"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000" advClick="1">
        <p:push dir="u"/>
      </p:transition>
    </mc:Choice>
    <mc:Fallback>
      <p:transition spd="med" advClick="1">
        <p:push dir="u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noFill/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46768201" name="Заголовок 1" hidden="0"/>
          <p:cNvSpPr>
            <a:spLocks noGrp="1"/>
          </p:cNvSpPr>
          <p:nvPr isPhoto="0" userDrawn="0">
            <p:ph type="title" idx="0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Дневник питания</a:t>
            </a:r>
            <a:endParaRPr/>
          </a:p>
        </p:txBody>
      </p:sp>
      <p:sp>
        <p:nvSpPr>
          <p:cNvPr id="1282601142" name="" hidden="0"/>
          <p:cNvSpPr/>
          <p:nvPr isPhoto="0" userDrawn="0"/>
        </p:nvSpPr>
        <p:spPr bwMode="auto">
          <a:xfrm>
            <a:off x="5660660" y="3916780"/>
            <a:ext cx="192850" cy="365795"/>
          </a:xfrm>
        </p:spPr>
        <p:txBody>
          <a:bodyPr rot="0" vert="horz" wrap="square" lIns="91440" tIns="45720" rIns="91440" bIns="45720" anchor="t" anchorCtr="0">
            <a:prstTxWarp prst="textNoShape"/>
            <a:spAutoFit/>
          </a:bodyPr>
          <a:p>
            <a:pPr lvl="0">
              <a:defRPr/>
            </a:pPr>
            <a:endParaRPr/>
          </a:p>
        </p:txBody>
      </p:sp>
      <p:pic>
        <p:nvPicPr>
          <p:cNvPr id="1703621319" name="" hidden="0"/>
          <p:cNvPicPr>
            <a:picLocks noChangeAspect="1"/>
          </p:cNvPicPr>
          <p:nvPr isPhoto="0" userDrawn="0"/>
        </p:nvPicPr>
        <p:blipFill>
          <a:blip r:embed="rId2"/>
          <a:srcRect l="0" t="19192" r="0" b="2706"/>
          <a:stretch/>
        </p:blipFill>
        <p:spPr bwMode="auto">
          <a:xfrm flipH="0" flipV="0">
            <a:off x="936106" y="1545254"/>
            <a:ext cx="10319786" cy="49120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000" advClick="1">
        <p:push dir="u"/>
      </p:transition>
    </mc:Choice>
    <mc:Fallback>
      <p:transition spd="med" advClick="1">
        <p:push dir="u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noFill/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81434245" name="Заголовок 1" hidden="0"/>
          <p:cNvSpPr>
            <a:spLocks noGrp="1"/>
          </p:cNvSpPr>
          <p:nvPr isPhoto="0" userDrawn="0">
            <p:ph type="title" idx="0" hasCustomPrompt="0"/>
          </p:nvPr>
        </p:nvSpPr>
        <p:spPr bwMode="auto"/>
        <p:txBody>
          <a:bodyPr/>
          <a:lstStyle/>
          <a:p>
            <a:pPr lvl="0" algn="ctr">
              <a:defRPr/>
            </a:pPr>
            <a:r>
              <a:rPr/>
              <a:t>Прием пищи</a:t>
            </a:r>
            <a:endParaRPr/>
          </a:p>
        </p:txBody>
      </p:sp>
      <p:sp>
        <p:nvSpPr>
          <p:cNvPr id="1774798193" name="" hidden="0"/>
          <p:cNvSpPr/>
          <p:nvPr isPhoto="0" userDrawn="0"/>
        </p:nvSpPr>
        <p:spPr bwMode="auto">
          <a:xfrm>
            <a:off x="7253972" y="3431923"/>
            <a:ext cx="180443" cy="365795"/>
          </a:xfrm>
        </p:spPr>
        <p:txBody>
          <a:bodyPr rot="0" vert="horz" wrap="square" lIns="91440" tIns="45720" rIns="91440" bIns="45720" anchor="t" anchorCtr="0">
            <a:prstTxWarp prst="textNoShape"/>
            <a:spAutoFit/>
          </a:bodyPr>
          <a:p>
            <a:pPr lvl="0">
              <a:defRPr/>
            </a:pPr>
            <a:endParaRPr/>
          </a:p>
        </p:txBody>
      </p:sp>
      <p:pic>
        <p:nvPicPr>
          <p:cNvPr id="1423536238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2456606" y="1690687"/>
            <a:ext cx="7278786" cy="48525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000" advClick="1">
        <p:push dir="u"/>
      </p:transition>
    </mc:Choice>
    <mc:Fallback>
      <p:transition spd="med" advClick="1">
        <p:push dir="u"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17479227" name="Заголовок 1" hidden="0"/>
          <p:cNvSpPr>
            <a:spLocks noGrp="1"/>
          </p:cNvSpPr>
          <p:nvPr isPhoto="0" userDrawn="0">
            <p:ph type="title" idx="0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Важно</a:t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2016763418" name="Объект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marL="0" lvl="0" indent="0">
              <a:buFont typeface="Arial"/>
              <a:buNone/>
              <a:defRPr/>
            </a:pPr>
            <a:r>
              <a:rPr/>
              <a:t>Важно понимать, что снижение массы тела долгий и кропотливый процесс</a:t>
            </a:r>
            <a:endParaRPr/>
          </a:p>
          <a:p>
            <a:pPr marL="0" lvl="0" indent="0">
              <a:buFont typeface="Arial"/>
              <a:buNone/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000" advClick="1">
        <p:push dir="u"/>
      </p:transition>
    </mc:Choice>
    <mc:Fallback>
      <p:transition spd="med" advClick="1">
        <p:push dir="u"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06271515" name="Заголовок 1" hidden="0"/>
          <p:cNvSpPr>
            <a:spLocks noGrp="1"/>
          </p:cNvSpPr>
          <p:nvPr isPhoto="0" userDrawn="0">
            <p:ph type="title" idx="0" hasCustomPrompt="0"/>
          </p:nvPr>
        </p:nvSpPr>
        <p:spPr bwMode="auto"/>
        <p:txBody>
          <a:bodyPr/>
          <a:lstStyle/>
          <a:p>
            <a:pPr lvl="0">
              <a:defRPr/>
            </a:pPr>
            <a:endParaRPr lang="ru-RU"/>
          </a:p>
        </p:txBody>
      </p:sp>
      <p:sp>
        <p:nvSpPr>
          <p:cNvPr id="894930171" name="Объект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marL="0" lvl="0" indent="0" algn="ctr">
              <a:buFont typeface="Arial"/>
              <a:buNone/>
              <a:defRPr/>
            </a:pPr>
            <a:endParaRPr sz="4000"/>
          </a:p>
          <a:p>
            <a:pPr marL="0" lvl="0" indent="0" algn="ctr">
              <a:buFont typeface="Arial"/>
              <a:buNone/>
              <a:defRPr/>
            </a:pPr>
            <a:r>
              <a:rPr sz="4000"/>
              <a:t>Самое трудное – не снизить вес, </a:t>
            </a:r>
            <a:endParaRPr sz="4000"/>
          </a:p>
          <a:p>
            <a:pPr marL="0" lvl="0" indent="0" algn="ctr">
              <a:buFont typeface="Arial"/>
              <a:buNone/>
              <a:defRPr/>
            </a:pPr>
            <a:r>
              <a:rPr sz="4000"/>
              <a:t>а удержать его</a:t>
            </a:r>
            <a:endParaRPr sz="4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000" advClick="1">
        <p:push dir="u"/>
      </p:transition>
    </mc:Choice>
    <mc:Fallback>
      <p:transition spd="med" advClick="1">
        <p:push dir="u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idx="0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Виды ожирения</a:t>
            </a:r>
            <a:endParaRPr lang="ru-RU"/>
          </a:p>
        </p:txBody>
      </p:sp>
      <p:sp>
        <p:nvSpPr>
          <p:cNvPr id="3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>
            <a:normAutofit/>
          </a:bodyPr>
          <a:lstStyle/>
          <a:p>
            <a:pPr lvl="0">
              <a:defRPr/>
            </a:pPr>
            <a:r>
              <a:rPr lang="ru-RU" b="1"/>
              <a:t>Абдоминальное </a:t>
            </a:r>
            <a:r>
              <a:rPr lang="ru-RU"/>
              <a:t>(верхний или андроидный тип) – избыточное отложение жировой ткани в области верхней половины туловища и живота</a:t>
            </a:r>
            <a:endParaRPr lang="ru-RU"/>
          </a:p>
          <a:p>
            <a:pPr lvl="0">
              <a:defRPr/>
            </a:pPr>
            <a:r>
              <a:rPr lang="ru-RU" b="1"/>
              <a:t>Бедренно-ягодичное</a:t>
            </a:r>
            <a:r>
              <a:rPr lang="ru-RU"/>
              <a:t> (нижний тип) – преимущественное отложение жировой ткани в области бедер и ягодиц</a:t>
            </a:r>
            <a:endParaRPr lang="ru-RU"/>
          </a:p>
          <a:p>
            <a:pPr lvl="0">
              <a:defRPr/>
            </a:pPr>
            <a:r>
              <a:rPr lang="ru-RU"/>
              <a:t>Промежуточный (смешанный) - равномерное распределение жировых отложений по телу.</a:t>
            </a:r>
            <a:endParaRPr lang="ru-RU"/>
          </a:p>
          <a:p>
            <a:pPr lvl="0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000" advClick="1">
        <p:push dir="u"/>
      </p:transition>
    </mc:Choice>
    <mc:Fallback>
      <p:transition spd="med" advClick="1">
        <p:push dir="u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noFill/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02323305" name="" hidden="0"/>
          <p:cNvSpPr/>
          <p:nvPr isPhoto="0" userDrawn="0"/>
        </p:nvSpPr>
        <p:spPr bwMode="auto">
          <a:xfrm>
            <a:off x="5968559" y="3291840"/>
            <a:ext cx="254916" cy="365795"/>
          </a:xfrm>
        </p:spPr>
        <p:txBody>
          <a:bodyPr rot="0" vert="horz" wrap="square" lIns="91440" tIns="45720" rIns="91440" bIns="45720" anchor="t" anchorCtr="0">
            <a:prstTxWarp prst="textNoShape"/>
            <a:spAutoFit/>
          </a:bodyPr>
          <a:p>
            <a:pPr lvl="0">
              <a:defRPr/>
            </a:pPr>
            <a:endParaRPr/>
          </a:p>
        </p:txBody>
      </p:sp>
      <p:pic>
        <p:nvPicPr>
          <p:cNvPr id="914061396" name="" hidden="0"/>
          <p:cNvPicPr>
            <a:picLocks noChangeAspect="1"/>
          </p:cNvPicPr>
          <p:nvPr isPhoto="0" userDrawn="0"/>
        </p:nvPicPr>
        <p:blipFill>
          <a:blip r:embed="rId2"/>
          <a:srcRect l="540" t="0" r="0" b="9390"/>
          <a:stretch/>
        </p:blipFill>
        <p:spPr bwMode="auto">
          <a:xfrm>
            <a:off x="1523999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000" advClick="1">
        <p:push dir="u"/>
      </p:transition>
    </mc:Choice>
    <mc:Fallback>
      <p:transition spd="med" advClick="1">
        <p:push dir="u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idx="0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По данным ВОЗ </a:t>
            </a:r>
            <a:endParaRPr lang="ru-RU"/>
          </a:p>
        </p:txBody>
      </p:sp>
      <p:sp>
        <p:nvSpPr>
          <p:cNvPr id="3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 vert="horz" wrap="square" lIns="91440" tIns="45720" rIns="91440" bIns="45720" anchor="t" anchorCtr="0">
            <a:normAutofit/>
          </a:bodyPr>
          <a:lstStyle/>
          <a:p>
            <a:pPr marL="0" lvl="0" indent="0">
              <a:buFont typeface="Arial"/>
              <a:buNone/>
              <a:defRPr/>
            </a:pPr>
            <a:r>
              <a:rPr lang="ru-RU"/>
              <a:t>в 2016 году более 1,9 миллиарда человек ( от 18 лет и старше) имели избыточный вес. Из них более 650 миллионов страдали ожирением. </a:t>
            </a:r>
            <a:endParaRPr lang="ru-RU"/>
          </a:p>
          <a:p>
            <a:pPr marL="0" lvl="0" indent="0">
              <a:buFont typeface="Arial"/>
              <a:buNone/>
              <a:defRPr/>
            </a:pPr>
            <a:r>
              <a:rPr lang="ru-RU"/>
              <a:t>Распространенность ожирения среди мужчин составляла 11%, среди женщин – 15%. </a:t>
            </a:r>
            <a:endParaRPr lang="ru-RU"/>
          </a:p>
          <a:p>
            <a:pPr marL="0" lvl="0" indent="0">
              <a:buFont typeface="Arial"/>
              <a:buNone/>
              <a:defRPr/>
            </a:pPr>
            <a:r>
              <a:rPr lang="ru-RU"/>
              <a:t>По прогнозам к 2030 году 60% населения мира (то есть 3,3 миллиарда человек) могут иметь избыточный вес (2,2 миллиарда) или ожирение (1,1 миллиарда). </a:t>
            </a:r>
            <a:endParaRPr lang="ru-RU"/>
          </a:p>
          <a:p>
            <a:pPr marL="0" lvl="0" indent="0">
              <a:buFont typeface="Arial"/>
              <a:buNone/>
              <a:defRPr/>
            </a:pPr>
            <a:r>
              <a:rPr lang="ru-RU"/>
              <a:t>В Российской Федерации на 2016 год доля лиц с избыточной массой тела составила 62,0%, с ожирением – 26,2% 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000" advClick="1">
        <p:push dir="u"/>
      </p:transition>
    </mc:Choice>
    <mc:Fallback>
      <p:transition spd="med" advClick="1">
        <p:push dir="u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21463528" name="Заголовок 1" hidden="0"/>
          <p:cNvSpPr>
            <a:spLocks noGrp="1"/>
          </p:cNvSpPr>
          <p:nvPr isPhoto="0" userDrawn="0">
            <p:ph type="title" idx="0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Факторы, предрасполагающие к развитию ожирения</a:t>
            </a:r>
            <a:endParaRPr/>
          </a:p>
        </p:txBody>
      </p:sp>
      <p:sp>
        <p:nvSpPr>
          <p:cNvPr id="593322172" name="Объект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высококалорийная диета </a:t>
            </a:r>
            <a:endParaRPr lang="ru-RU"/>
          </a:p>
          <a:p>
            <a:pPr lvl="0">
              <a:defRPr/>
            </a:pPr>
            <a:r>
              <a:rPr lang="ru-RU"/>
              <a:t>увеличение размера порций</a:t>
            </a:r>
            <a:endParaRPr lang="ru-RU"/>
          </a:p>
          <a:p>
            <a:pPr lvl="0">
              <a:defRPr/>
            </a:pPr>
            <a:r>
              <a:rPr lang="ru-RU"/>
              <a:t>нарушенный суточный ритм приема пищи</a:t>
            </a:r>
            <a:endParaRPr lang="ru-RU"/>
          </a:p>
          <a:p>
            <a:pPr lvl="0">
              <a:defRPr/>
            </a:pPr>
            <a:r>
              <a:rPr lang="ru-RU"/>
              <a:t>малоподвижный образ жизни</a:t>
            </a:r>
            <a:endParaRPr lang="ru-RU"/>
          </a:p>
          <a:p>
            <a:pPr lvl="0">
              <a:defRPr/>
            </a:pPr>
            <a:r>
              <a:rPr lang="ru-RU"/>
              <a:t>расстройства пищевого поведения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000" advClick="1">
        <p:push dir="u"/>
      </p:transition>
    </mc:Choice>
    <mc:Fallback>
      <p:transition spd="med" advClick="1">
        <p:push dir="u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37418203" name="Заголовок 1" hidden="0"/>
          <p:cNvSpPr>
            <a:spLocks noGrp="1"/>
          </p:cNvSpPr>
          <p:nvPr isPhoto="0" userDrawn="0">
            <p:ph type="title" idx="0" hasCustomPrompt="0"/>
          </p:nvPr>
        </p:nvSpPr>
        <p:spPr bwMode="auto"/>
        <p:txBody>
          <a:bodyPr/>
          <a:lstStyle/>
          <a:p>
            <a:pPr lvl="0">
              <a:defRPr/>
            </a:pPr>
            <a:endParaRPr lang="ru-RU"/>
          </a:p>
        </p:txBody>
      </p:sp>
      <p:sp>
        <p:nvSpPr>
          <p:cNvPr id="386502078" name="Объект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В процессе формировании ожирения происходит нарушение баланса между поступлением и расходом энергии</a:t>
            </a:r>
            <a:endParaRPr lang="ru-RU"/>
          </a:p>
          <a:p>
            <a:pPr lvl="0">
              <a:defRPr/>
            </a:pPr>
            <a:endParaRPr lang="ru-RU"/>
          </a:p>
          <a:p>
            <a:pPr lvl="0">
              <a:defRPr/>
            </a:pPr>
            <a:r>
              <a:rPr lang="ru-RU"/>
              <a:t>Помимо этого действуют факторы внешней среды и нейрогуморальные механизмы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000" advClick="1">
        <p:push dir="u"/>
      </p:transition>
    </mc:Choice>
    <mc:Fallback>
      <p:transition spd="med" advClick="1">
        <p:push dir="u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idx="0" hasCustomPrompt="0"/>
          </p:nvPr>
        </p:nvSpPr>
        <p:spPr bwMode="auto"/>
        <p:txBody>
          <a:bodyPr/>
          <a:lstStyle/>
          <a:p>
            <a:pPr lvl="0" algn="ctr">
              <a:defRPr/>
            </a:pPr>
            <a:r>
              <a:rPr lang="ru-RU"/>
              <a:t>Симптомы ожирения</a:t>
            </a:r>
            <a:endParaRPr lang="ru-RU"/>
          </a:p>
        </p:txBody>
      </p:sp>
      <p:sp>
        <p:nvSpPr>
          <p:cNvPr id="3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000" advClick="1">
        <p:push dir="u"/>
      </p:transition>
    </mc:Choice>
    <mc:Fallback>
      <p:transition spd="med" advClick="1">
        <p:push dir="u"/>
      </p:transition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New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ONLYOFFICE/7.0.1.37</Application>
  <DocSecurity>0</DocSecurity>
  <PresentationFormat/>
  <Paragraphs>0</Paragraphs>
  <Slides>35</Slides>
  <Notes>35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Идеальный вес</dc:title>
  <dc:subject/>
  <dc:creator>user</dc:creator>
  <cp:keywords/>
  <dc:description/>
  <dc:identifier/>
  <dc:language/>
  <cp:lastModifiedBy/>
  <cp:revision>35</cp:revision>
  <dcterms:created xsi:type="dcterms:W3CDTF">2012-12-03T03:56:55Z</dcterms:created>
  <dcterms:modified xsi:type="dcterms:W3CDTF">2023-09-26T06:52:48Z</dcterms:modified>
  <cp:category/>
  <cp:contentStatus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