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5" autoAdjust="0"/>
  </p:normalViewPr>
  <p:slideViewPr>
    <p:cSldViewPr>
      <p:cViewPr>
        <p:scale>
          <a:sx n="86" d="100"/>
          <a:sy n="86" d="100"/>
        </p:scale>
        <p:origin x="-7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4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7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9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6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4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6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4020-D9F5-4691-AE2C-55A86505C88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1B89-FDEE-4DD8-8FC4-116779C4D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1340768"/>
            <a:ext cx="10153128" cy="1728192"/>
          </a:xfrm>
        </p:spPr>
        <p:txBody>
          <a:bodyPr>
            <a:noAutofit/>
          </a:bodyPr>
          <a:lstStyle/>
          <a:p>
            <a:pPr algn="ctr">
              <a:spcBef>
                <a:spcPts val="800"/>
              </a:spcBef>
            </a:pP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Всероссийский конкурс  </a:t>
            </a:r>
            <a:b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Десятилетие детства 2023</a:t>
            </a:r>
            <a:r>
              <a:rPr lang="ru-RU" sz="2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номинация</a:t>
            </a:r>
            <a:r>
              <a:rPr lang="ru-RU" sz="3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 </a:t>
            </a:r>
            <a:r>
              <a:rPr lang="ru-RU" sz="1800" b="1" spc="400" dirty="0" smtClean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Всестороннее развитие, обучение, воспитание детей</a:t>
            </a:r>
            <a:r>
              <a:rPr lang="ru-RU" sz="3200" b="1" spc="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spc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4" y="1772816"/>
            <a:ext cx="8568952" cy="3384376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ru-RU" sz="4000" b="1" dirty="0">
              <a:latin typeface="Times New Roman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 юных вожатых»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как модель эффективной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профориентации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успешной социализации старших школьников</a:t>
            </a:r>
          </a:p>
          <a:p>
            <a:pPr algn="r"/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9856" y="44362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Гадаева</a:t>
            </a:r>
            <a:r>
              <a:rPr lang="ru-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О.С.</a:t>
            </a:r>
          </a:p>
          <a:p>
            <a:pPr algn="r"/>
            <a:r>
              <a:rPr lang="ru-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МБУ ДО ГДДТ </a:t>
            </a:r>
            <a:r>
              <a:rPr lang="ru-RU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г.Шахты</a:t>
            </a:r>
            <a:endParaRPr lang="ru-RU" b="1" dirty="0" smtClean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Ростовская область, город </a:t>
            </a:r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Шахты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образовательных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модулей: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3780598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900" u="sng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5. От идеи к достижениям – Первые!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рамках обучения по программе данного модуля дети: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- формируют способность к организации исследовательской деятельности, принимая участие в проектах РДДМ «Движение Первых»;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- учатся создавать и реализовывать собственные социальные проекты</a:t>
            </a:r>
            <a:endParaRPr lang="ru-RU" sz="19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24" y="3428999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764704"/>
            <a:ext cx="2518248" cy="10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215"/>
            <a:ext cx="10515600" cy="1325563"/>
          </a:xfrm>
          <a:noFill/>
        </p:spPr>
        <p:txBody>
          <a:bodyPr/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Наши партнеры 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36874" y="3311288"/>
            <a:ext cx="18002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GDDT-002\Desktop\шахтинский педколлед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76" y="1062338"/>
            <a:ext cx="1779444" cy="178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184697"/>
            <a:ext cx="2389781" cy="169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92" y="611509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1" y="2340312"/>
            <a:ext cx="3183932" cy="318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0" y="4982"/>
            <a:ext cx="3733333" cy="3733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0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205419"/>
            <a:ext cx="10515600" cy="1325563"/>
          </a:xfrm>
          <a:noFill/>
        </p:spPr>
        <p:txBody>
          <a:bodyPr/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Результаты 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8548" y="939366"/>
            <a:ext cx="5157787" cy="82391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Количественные результаты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8548" y="1838254"/>
            <a:ext cx="5043436" cy="3102914"/>
          </a:xfrm>
          <a:noFill/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ru-RU" sz="1000" b="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      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Участниками педагогической практики станут 39 образовательных учреждений города Шахты, педагогическая общественность, студенты и преподаватели Шахтинского педагогического колледжа 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Организовано проведение образовательного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интенсива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"Школа юных вожатых"  (5 сессий в течение 9 месяцев, 120 участников )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Реализовано около 25 социально значимых проектов, разработанных в Школе юных вожатых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 Трудоустроены 120 школьников  в школьные лагеря с дневным пребыванием в период детской летней оздоровительной кампании</a:t>
            </a:r>
          </a:p>
          <a:p>
            <a:pPr marL="0" lvl="0" indent="0" algn="just">
              <a:lnSpc>
                <a:spcPct val="120000"/>
              </a:lnSpc>
              <a:tabLst>
                <a:tab pos="268288" algn="l"/>
              </a:tabLs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 Подготовлены методические материалы для внеклассной работы и проведены тематические классные часы в школах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9754" y="1014342"/>
            <a:ext cx="5183188" cy="82391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Качественные результаты Проекта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3855" y="1878063"/>
            <a:ext cx="4956806" cy="3023296"/>
          </a:xfrm>
          <a:noFill/>
        </p:spPr>
        <p:txBody>
          <a:bodyPr>
            <a:normAutofit/>
          </a:bodyPr>
          <a:lstStyle/>
          <a:p>
            <a:pPr marL="0" lvl="0" indent="0" algn="just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общественном сознании сформировано представление о важности труда, значимости и особом статусе педагогических работников и наставников;</a:t>
            </a:r>
          </a:p>
          <a:p>
            <a:pPr marL="0" lvl="0" indent="0" algn="just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Повысился престиж педагогических профессий в информационном пространстве и социальных сетях;</a:t>
            </a:r>
          </a:p>
          <a:p>
            <a:pPr marL="0" lvl="0" indent="0" algn="just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Повысился интерес молодежи к педагогике,  к поступлению в педагогические вузы и колледжи творческих, способных, активных выпускников школ</a:t>
            </a:r>
          </a:p>
          <a:p>
            <a:pPr marL="0" lvl="0" indent="0" algn="just">
              <a:tabLst>
                <a:tab pos="268288" algn="l"/>
              </a:tabLs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Организована работа по обучению старшеклассников  основным принципам построения профессиональной карьеры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721" y="224083"/>
            <a:ext cx="10515600" cy="1325563"/>
          </a:xfrm>
          <a:noFill/>
        </p:spPr>
        <p:txBody>
          <a:bodyPr/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Команда 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122" name="Picture 2" descr="C:\Users\GDDT-002\Desktop\ПРОЕКТ\фото\Гадаева О.С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397576"/>
            <a:ext cx="1368152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DDT-002\Desktop\ПРОЕКТ\фото\голу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1" y="1244788"/>
            <a:ext cx="1259057" cy="18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DDT-002\Desktop\ПРОЕКТ\фото\махин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04819"/>
            <a:ext cx="1241036" cy="18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DDT-002\Desktop\ПРОЕКТ\фото\мельничу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857661"/>
            <a:ext cx="2020862" cy="13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GDDT-002\Desktop\ПРОЕКТ\фото\русин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44788"/>
            <a:ext cx="1405284" cy="18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GDDT-002\Desktop\завуч по УВР Гадаева\конкурсы\22_Грант_Росмолодежь\Интерактивная карта\РЕЗЮМЕ\фото карташова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22" y="3635385"/>
            <a:ext cx="1656184" cy="15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565874"/>
            <a:ext cx="10515600" cy="4351338"/>
          </a:xfrm>
        </p:spPr>
        <p:txBody>
          <a:bodyPr/>
          <a:lstStyle/>
          <a:p>
            <a:pPr algn="ctr"/>
            <a:endParaRPr lang="ru-RU" b="0" dirty="0" smtClean="0"/>
          </a:p>
          <a:p>
            <a:pPr algn="ctr"/>
            <a:endParaRPr lang="ru-RU" b="0" dirty="0"/>
          </a:p>
          <a:p>
            <a:pPr algn="ctr"/>
            <a:endParaRPr lang="ru-RU" b="0" dirty="0" smtClean="0"/>
          </a:p>
          <a:p>
            <a:pPr algn="ctr"/>
            <a:endParaRPr lang="ru-RU" b="0" dirty="0"/>
          </a:p>
          <a:p>
            <a:pPr marL="0" indent="0" algn="ctr">
              <a:buNone/>
            </a:pPr>
            <a:r>
              <a:rPr lang="ru-RU" sz="5400" b="0" dirty="0">
                <a:latin typeface="Segoe UI Black" panose="020B0A02040204020203" pitchFamily="34" charset="0"/>
                <a:ea typeface="Segoe UI Black" panose="020B0A02040204020203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07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8" y="0"/>
            <a:ext cx="122000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170" y="248709"/>
            <a:ext cx="10515600" cy="1325563"/>
          </a:xfrm>
          <a:noFill/>
        </p:spPr>
        <p:txBody>
          <a:bodyPr/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Актуальность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532594"/>
            <a:ext cx="8136904" cy="319246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        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Одной из ключевых проблем в Ростовской области является дисбаланс системы подготовки кадров в среднем профессиональном и высшем образовании и кадровой потребности экономики. Потребность в высококвалифицированных кадрах наблюдается в таких отраслях экономики, как «Образование», при этом наиболее востребованы специалисты с высшим образованием по направлениям «Педагогическое образование». </a:t>
            </a:r>
          </a:p>
          <a:p>
            <a:pPr lvl="0" algn="just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связи  с этим реализация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профориентационной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модели «Школа юных вожатых» не только привлечет внимание к профессии учитель, позволит повысить престиж профессии учителя и наставника, но и повысит интерес молодёжи к педагогике как науке, привлечет в педагогические вузы творческих, способных, активных абитуриентов, которые после окончания вуза придут работать в школы. </a:t>
            </a:r>
          </a:p>
          <a:p>
            <a:pPr lvl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       Такая модель имеет высокую значимость, поскольку позволяет при выполнении старшими школьниками творческой деятельности сформировать у них необходимые компетенции.</a:t>
            </a:r>
          </a:p>
          <a:p>
            <a:pPr algn="just"/>
            <a:endParaRPr lang="ru-RU" sz="2000" b="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73447" y="6690283"/>
            <a:ext cx="81278" cy="4571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  <a:noFill/>
        </p:spPr>
        <p:txBody>
          <a:bodyPr/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Цель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573018"/>
            <a:ext cx="8640960" cy="374441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          </a:t>
            </a:r>
            <a:r>
              <a:rPr lang="ru-RU" sz="2000" b="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Создание условий для профессионального самоопределения школьников по педагогическим специальностям для работы в сфере современного образования, для качественного воспроизведения молодых кадров для сферы образования посредством ведения </a:t>
            </a:r>
            <a:r>
              <a:rPr lang="ru-RU" sz="2000" b="0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b="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работы со школьниками из 39 общеобразовательных организаций профессиональными педагогическими сообществами города Шахты Ростовской области, признание особого статуса педагогических работников, осуществляющих в том числе наставническую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160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530" y="476672"/>
            <a:ext cx="7520940" cy="54864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Задачи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213952"/>
            <a:ext cx="8208912" cy="3768532"/>
          </a:xfrm>
        </p:spPr>
        <p:txBody>
          <a:bodyPr>
            <a:noAutofit/>
          </a:bodyPr>
          <a:lstStyle/>
          <a:p>
            <a:pPr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создание необходимых инструментов привлечения молодежи в педагогическую профессию;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проведение образовательного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интенсива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для 120 школьников, последующее их трудоустройство организаторами досуговой деятельности в школьные лагеря с дневным пребыванием в период детской летней оздоровительной кампании;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 формирование в общественном сознании представлений о важности труда, значимости и особом статусе педагогических работников и наставников;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популяризация и повышение престижа педагогических профессий в информационном пространстве и социальных сетях;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разработка и  реализация старшими школьниками собственных социальных проектов;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выявление интеллектуального и творческого потенциала участников проекта в ходе различных конкурсов и мероприятий.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764704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Отличительной особенностью образовательной </a:t>
            </a:r>
            <a:r>
              <a:rPr lang="ru-RU" sz="2600" dirty="0" err="1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профориентационной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модели является использование модульного подхода организации образовательной деятельности, что позволяет подготовить школьников, не имеющих предшествующей подготовки, к работе с временным детским коллективом в летних оздоровительных лагерях на базе образовательных учреждений г. Шахты.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125" name="Picture 5" descr="C:\Users\GDDT-002\Desktop\год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678516"/>
            <a:ext cx="3471209" cy="2622691"/>
          </a:xfrm>
          <a:prstGeom prst="rect">
            <a:avLst/>
          </a:prstGeom>
          <a:noFill/>
          <a:effectLst>
            <a:softEdge rad="228600"/>
          </a:effectLst>
          <a:extLst/>
        </p:spPr>
      </p:pic>
    </p:spTree>
    <p:extLst>
      <p:ext uri="{BB962C8B-B14F-4D97-AF65-F5344CB8AC3E}">
        <p14:creationId xmlns:p14="http://schemas.microsoft.com/office/powerpoint/2010/main" val="2227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0688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 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образовательных</a:t>
            </a:r>
            <a:b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модулей: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2218556"/>
            <a:ext cx="6656844" cy="22905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1.</a:t>
            </a:r>
            <a:r>
              <a:rPr lang="ru-RU" sz="1800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Чемодан лидера</a:t>
            </a:r>
          </a:p>
          <a:p>
            <a:pPr lvl="0"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В рамках обучения по программе данного модуля дети: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повышают лидерский потенциал и узнают множество игровых технологий;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изучают основы организаторской деятельности и вожатского мастерства;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получают знания, необходимые для участия в волонтерской деятельности</a:t>
            </a:r>
          </a:p>
          <a:p>
            <a:pPr marL="0" indent="0">
              <a:buNone/>
            </a:pPr>
            <a:endParaRPr lang="ru-RU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10" y="3486938"/>
            <a:ext cx="2171733" cy="14585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образовательных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модулей: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3780598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2.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Профессиональные 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старты</a:t>
            </a: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рамках обучения по программе данного модуля дети: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учатся находить контакт с любым ребенком;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знакомятся с возрастной психологией детей и подростков.</a:t>
            </a:r>
          </a:p>
          <a:p>
            <a:pPr marL="0" indent="0">
              <a:buNone/>
            </a:pPr>
            <a:endParaRPr lang="ru-RU" b="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764704"/>
            <a:ext cx="2964500" cy="171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образовательных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модулей: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3780598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marL="514350" lvl="0" indent="-514350">
              <a:buFont typeface="Arial" panose="020B0604020202020204" pitchFamily="34" charset="0"/>
              <a:buAutoNum type="arabicPeriod" startAt="3"/>
            </a:pPr>
            <a:r>
              <a:rPr lang="ru-RU" sz="1900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Импульс творчества  (хореография, </a:t>
            </a:r>
            <a:r>
              <a:rPr lang="ru-RU" sz="1900" u="sng" dirty="0" smtClean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декоративно-прикладное </a:t>
            </a:r>
            <a:r>
              <a:rPr lang="ru-RU" sz="1900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творчество)</a:t>
            </a: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рамках обучения по программе данного модуля дети:</a:t>
            </a:r>
          </a:p>
          <a:p>
            <a:pPr lvl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учатся танцевать, уверенно и красиво говорить, двигаться и    импровизировать на сцене, создавать поделки в разных техниках декоративно-прикладного и изобразительного творчества;</a:t>
            </a:r>
          </a:p>
          <a:p>
            <a:pPr lvl="0" algn="just">
              <a:buFontTx/>
              <a:buChar char="-"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узнают об особенностях организации и проведении лагерных мероприятий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</a:endParaRP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692696"/>
            <a:ext cx="22796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4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5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образовательных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модулей: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3780598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900" u="sng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4. </a:t>
            </a:r>
            <a:r>
              <a:rPr lang="ru-RU" sz="1900" u="sng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центре событий</a:t>
            </a:r>
          </a:p>
          <a:p>
            <a:pPr lvl="0">
              <a:buNone/>
            </a:pPr>
            <a:endParaRPr lang="ru-RU" sz="1900" u="sng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 рамках обучения по программе данного модуля дети:</a:t>
            </a:r>
          </a:p>
          <a:p>
            <a:pPr lvl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учатся грамотно ориентироваться в постоянно увеличивающемся информационном потоке;</a:t>
            </a:r>
          </a:p>
          <a:p>
            <a:pPr lvl="0" algn="just">
              <a:buNone/>
            </a:pP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 изучают основы журналистики, копирайтинга и </a:t>
            </a:r>
            <a:r>
              <a:rPr lang="ru-RU" sz="1900" dirty="0" err="1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смм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-менеджмента.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>
              <a:buNone/>
            </a:pPr>
            <a:endParaRPr lang="ru-RU" sz="1900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692696"/>
            <a:ext cx="2278188" cy="2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717</Words>
  <Application>Microsoft Office PowerPoint</Application>
  <PresentationFormat>Произвольный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Всероссийский конкурс   «Десятилетие детства 2023» номинация  « Всестороннее развитие, обучение, воспитание детей»   </vt:lpstr>
      <vt:lpstr>Актуальность</vt:lpstr>
      <vt:lpstr>Цель</vt:lpstr>
      <vt:lpstr>Задачи</vt:lpstr>
      <vt:lpstr>Презентация PowerPoint</vt:lpstr>
      <vt:lpstr>5  образовательных  модулей:</vt:lpstr>
      <vt:lpstr>5  образовательных  модулей:</vt:lpstr>
      <vt:lpstr>5  образовательных  модулей:</vt:lpstr>
      <vt:lpstr>5  образовательных  модулей:</vt:lpstr>
      <vt:lpstr>5  образовательных  модулей:</vt:lpstr>
      <vt:lpstr>Наши партнеры </vt:lpstr>
      <vt:lpstr>Результаты </vt:lpstr>
      <vt:lpstr>Команда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«Моя страна – моя Россия!»  Социально – образовательный проект</dc:title>
  <dc:creator>GDDT-002</dc:creator>
  <cp:lastModifiedBy>GDDT-002</cp:lastModifiedBy>
  <cp:revision>29</cp:revision>
  <cp:lastPrinted>2023-03-30T12:06:16Z</cp:lastPrinted>
  <dcterms:created xsi:type="dcterms:W3CDTF">2023-03-30T11:58:13Z</dcterms:created>
  <dcterms:modified xsi:type="dcterms:W3CDTF">2023-12-14T15:23:10Z</dcterms:modified>
</cp:coreProperties>
</file>