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72" r:id="rId4"/>
    <p:sldId id="265" r:id="rId5"/>
    <p:sldId id="269" r:id="rId6"/>
    <p:sldId id="258" r:id="rId7"/>
    <p:sldId id="266" r:id="rId8"/>
    <p:sldId id="273" r:id="rId9"/>
    <p:sldId id="262" r:id="rId10"/>
    <p:sldId id="270" r:id="rId11"/>
    <p:sldId id="274" r:id="rId12"/>
    <p:sldId id="263" r:id="rId13"/>
    <p:sldId id="279" r:id="rId14"/>
    <p:sldId id="271" r:id="rId15"/>
    <p:sldId id="275" r:id="rId16"/>
    <p:sldId id="276" r:id="rId17"/>
    <p:sldId id="277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7010E-5295-45D4-AC08-31899794908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159C2A-3C7D-4A76-A718-D1DE4F46CFE5}">
      <dgm:prSet phldrT="[Текст]" custT="1"/>
      <dgm:spPr/>
      <dgm:t>
        <a:bodyPr/>
        <a:lstStyle/>
        <a:p>
          <a:r>
            <a:rPr lang="ru-RU" sz="2000" dirty="0" smtClean="0"/>
            <a:t>Знакомим с окружающим миром, в </a:t>
          </a:r>
          <a:r>
            <a:rPr lang="ru-RU" sz="2000" dirty="0" err="1" smtClean="0"/>
            <a:t>т.ч</a:t>
          </a:r>
          <a:r>
            <a:rPr lang="ru-RU" sz="2000" dirty="0" smtClean="0"/>
            <a:t>. миром  людей</a:t>
          </a:r>
          <a:endParaRPr lang="ru-RU" sz="2000" dirty="0"/>
        </a:p>
      </dgm:t>
    </dgm:pt>
    <dgm:pt modelId="{656FD097-9339-4F60-BE5F-D31F408D96A3}" type="parTrans" cxnId="{832199C3-A544-4C8E-9D9B-B0D9A48F233E}">
      <dgm:prSet/>
      <dgm:spPr/>
      <dgm:t>
        <a:bodyPr/>
        <a:lstStyle/>
        <a:p>
          <a:endParaRPr lang="ru-RU"/>
        </a:p>
      </dgm:t>
    </dgm:pt>
    <dgm:pt modelId="{6AE8B0B8-9E1A-471C-9C81-6B475A8D31F1}" type="sibTrans" cxnId="{832199C3-A544-4C8E-9D9B-B0D9A48F233E}">
      <dgm:prSet/>
      <dgm:spPr/>
      <dgm:t>
        <a:bodyPr/>
        <a:lstStyle/>
        <a:p>
          <a:endParaRPr lang="ru-RU"/>
        </a:p>
      </dgm:t>
    </dgm:pt>
    <dgm:pt modelId="{B4A0FC3D-B8AB-400D-AC63-777429498E24}">
      <dgm:prSet phldrT="[Текст]" custT="1"/>
      <dgm:spPr/>
      <dgm:t>
        <a:bodyPr/>
        <a:lstStyle/>
        <a:p>
          <a:r>
            <a:rPr lang="ru-RU" sz="1800" dirty="0" smtClean="0"/>
            <a:t>Развиваем речь</a:t>
          </a:r>
          <a:endParaRPr lang="ru-RU" sz="1800" dirty="0"/>
        </a:p>
      </dgm:t>
    </dgm:pt>
    <dgm:pt modelId="{CA4C41BA-B4FF-46F9-B610-848933667D61}" type="parTrans" cxnId="{267F1753-F2BE-40E6-A669-C89C6608D15A}">
      <dgm:prSet/>
      <dgm:spPr/>
      <dgm:t>
        <a:bodyPr/>
        <a:lstStyle/>
        <a:p>
          <a:endParaRPr lang="ru-RU"/>
        </a:p>
      </dgm:t>
    </dgm:pt>
    <dgm:pt modelId="{F358A83E-0116-4AE1-A5DD-BE1F8FB632E5}" type="sibTrans" cxnId="{267F1753-F2BE-40E6-A669-C89C6608D15A}">
      <dgm:prSet/>
      <dgm:spPr/>
      <dgm:t>
        <a:bodyPr/>
        <a:lstStyle/>
        <a:p>
          <a:endParaRPr lang="ru-RU"/>
        </a:p>
      </dgm:t>
    </dgm:pt>
    <dgm:pt modelId="{1591C2B4-F89E-4D9D-B594-F9B717755800}">
      <dgm:prSet phldrT="[Текст]" custT="1"/>
      <dgm:spPr/>
      <dgm:t>
        <a:bodyPr/>
        <a:lstStyle/>
        <a:p>
          <a:r>
            <a:rPr lang="ru-RU" sz="1800" dirty="0" smtClean="0"/>
            <a:t>Приучаем к чтению</a:t>
          </a:r>
          <a:endParaRPr lang="ru-RU" sz="1800" dirty="0"/>
        </a:p>
      </dgm:t>
    </dgm:pt>
    <dgm:pt modelId="{24F7C5F6-DB14-4E82-B837-066E7FFC21A8}" type="parTrans" cxnId="{7E943314-014B-40EE-95FE-2234E0FB20E1}">
      <dgm:prSet/>
      <dgm:spPr/>
      <dgm:t>
        <a:bodyPr/>
        <a:lstStyle/>
        <a:p>
          <a:endParaRPr lang="ru-RU"/>
        </a:p>
      </dgm:t>
    </dgm:pt>
    <dgm:pt modelId="{845CB423-98A1-450A-B920-9AB1894BA1FB}" type="sibTrans" cxnId="{7E943314-014B-40EE-95FE-2234E0FB20E1}">
      <dgm:prSet/>
      <dgm:spPr/>
      <dgm:t>
        <a:bodyPr/>
        <a:lstStyle/>
        <a:p>
          <a:endParaRPr lang="ru-RU"/>
        </a:p>
      </dgm:t>
    </dgm:pt>
    <dgm:pt modelId="{748E8B57-E40A-4ECA-A85C-7324902C0734}">
      <dgm:prSet phldrT="[Текст]" custT="1"/>
      <dgm:spPr/>
      <dgm:t>
        <a:bodyPr/>
        <a:lstStyle/>
        <a:p>
          <a:r>
            <a:rPr lang="ru-RU" sz="1800" dirty="0" smtClean="0"/>
            <a:t>Укрепляем эмоциональный контакт</a:t>
          </a:r>
          <a:endParaRPr lang="ru-RU" sz="1800" dirty="0"/>
        </a:p>
      </dgm:t>
    </dgm:pt>
    <dgm:pt modelId="{676C7D33-140A-4BCA-BA1E-F3FEB58AFAD6}" type="parTrans" cxnId="{95CCBAFE-A2A1-4F82-9D45-3DC45E73AB36}">
      <dgm:prSet/>
      <dgm:spPr/>
      <dgm:t>
        <a:bodyPr/>
        <a:lstStyle/>
        <a:p>
          <a:endParaRPr lang="ru-RU"/>
        </a:p>
      </dgm:t>
    </dgm:pt>
    <dgm:pt modelId="{0E7B67A6-8381-474E-8AB2-21AF94C9AFF1}" type="sibTrans" cxnId="{95CCBAFE-A2A1-4F82-9D45-3DC45E73AB36}">
      <dgm:prSet/>
      <dgm:spPr/>
      <dgm:t>
        <a:bodyPr/>
        <a:lstStyle/>
        <a:p>
          <a:endParaRPr lang="ru-RU"/>
        </a:p>
      </dgm:t>
    </dgm:pt>
    <dgm:pt modelId="{3A4D3193-CE53-4DBB-B595-CCE2E72EE0FD}">
      <dgm:prSet/>
      <dgm:spPr/>
      <dgm:t>
        <a:bodyPr/>
        <a:lstStyle/>
        <a:p>
          <a:r>
            <a:rPr lang="ru-RU" dirty="0" smtClean="0"/>
            <a:t>Развиваем слушание</a:t>
          </a:r>
          <a:endParaRPr lang="ru-RU" dirty="0"/>
        </a:p>
      </dgm:t>
    </dgm:pt>
    <dgm:pt modelId="{237C3D94-3615-4155-BEEC-14F89D03275F}" type="parTrans" cxnId="{CF5E9EC4-7CA6-4A48-ADCB-CAED8C6F7C88}">
      <dgm:prSet/>
      <dgm:spPr/>
      <dgm:t>
        <a:bodyPr/>
        <a:lstStyle/>
        <a:p>
          <a:endParaRPr lang="ru-RU"/>
        </a:p>
      </dgm:t>
    </dgm:pt>
    <dgm:pt modelId="{210BE6C4-C02D-4A32-B612-5033763C5ED1}" type="sibTrans" cxnId="{CF5E9EC4-7CA6-4A48-ADCB-CAED8C6F7C88}">
      <dgm:prSet/>
      <dgm:spPr/>
      <dgm:t>
        <a:bodyPr/>
        <a:lstStyle/>
        <a:p>
          <a:endParaRPr lang="ru-RU"/>
        </a:p>
      </dgm:t>
    </dgm:pt>
    <dgm:pt modelId="{D1B449C5-D23F-4189-8732-A24681D6DF7E}" type="pres">
      <dgm:prSet presAssocID="{5AF7010E-5295-45D4-AC08-3189979490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E2B4A-3E9C-474F-AF16-7DB3D0470CA6}" type="pres">
      <dgm:prSet presAssocID="{D8159C2A-3C7D-4A76-A718-D1DE4F46CFE5}" presName="node" presStyleLbl="node1" presStyleIdx="0" presStyleCnt="5" custScaleX="197090" custRadScaleRad="108307" custRadScaleInc="12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C82C1-FB2F-47AC-B521-79818F97C894}" type="pres">
      <dgm:prSet presAssocID="{D8159C2A-3C7D-4A76-A718-D1DE4F46CFE5}" presName="spNode" presStyleCnt="0"/>
      <dgm:spPr/>
    </dgm:pt>
    <dgm:pt modelId="{2782A3C9-9C3D-4F38-AA55-56483DED2DE1}" type="pres">
      <dgm:prSet presAssocID="{6AE8B0B8-9E1A-471C-9C81-6B475A8D31F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AA629A9-5C97-4B40-A154-EA9D2E7310F7}" type="pres">
      <dgm:prSet presAssocID="{B4A0FC3D-B8AB-400D-AC63-777429498E24}" presName="node" presStyleLbl="node1" presStyleIdx="1" presStyleCnt="5" custScaleX="145781" custRadScaleRad="115527" custRadScaleInc="5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6F299-8E4C-43A0-87B5-628D8B7FA15B}" type="pres">
      <dgm:prSet presAssocID="{B4A0FC3D-B8AB-400D-AC63-777429498E24}" presName="spNode" presStyleCnt="0"/>
      <dgm:spPr/>
    </dgm:pt>
    <dgm:pt modelId="{D2B2E2F7-F99A-4D61-BE61-ADB843A03E68}" type="pres">
      <dgm:prSet presAssocID="{F358A83E-0116-4AE1-A5DD-BE1F8FB632E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A0A081C-288B-4E63-9A0B-7FA31FC7C45B}" type="pres">
      <dgm:prSet presAssocID="{1591C2B4-F89E-4D9D-B594-F9B717755800}" presName="node" presStyleLbl="node1" presStyleIdx="2" presStyleCnt="5" custScaleX="133809" custRadScaleRad="118104" custRadScaleInc="-32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D5236-C21C-46D7-AA64-D652F94ACCA2}" type="pres">
      <dgm:prSet presAssocID="{1591C2B4-F89E-4D9D-B594-F9B717755800}" presName="spNode" presStyleCnt="0"/>
      <dgm:spPr/>
    </dgm:pt>
    <dgm:pt modelId="{26D6A78E-A46B-4679-AD5C-4F9B5EBB7FAE}" type="pres">
      <dgm:prSet presAssocID="{845CB423-98A1-450A-B920-9AB1894BA1F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EFBD74D-BB90-44AA-B545-FC6B07B77A30}" type="pres">
      <dgm:prSet presAssocID="{3A4D3193-CE53-4DBB-B595-CCE2E72EE0FD}" presName="node" presStyleLbl="node1" presStyleIdx="3" presStyleCnt="5" custScaleX="131384" custRadScaleRad="111997" custRadScaleInc="28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DA1D5-DF8E-4EF1-8050-6A4905672CA8}" type="pres">
      <dgm:prSet presAssocID="{3A4D3193-CE53-4DBB-B595-CCE2E72EE0FD}" presName="spNode" presStyleCnt="0"/>
      <dgm:spPr/>
    </dgm:pt>
    <dgm:pt modelId="{71B6C12E-5B7D-4AB5-A5BD-9FA1C54FAB64}" type="pres">
      <dgm:prSet presAssocID="{210BE6C4-C02D-4A32-B612-5033763C5ED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BD5D762-0E0C-46C3-89D2-3A9F517B3498}" type="pres">
      <dgm:prSet presAssocID="{748E8B57-E40A-4ECA-A85C-7324902C0734}" presName="node" presStyleLbl="node1" presStyleIdx="4" presStyleCnt="5" custScaleX="155673" custRadScaleRad="111914" custRadScaleInc="-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77015-F765-4ED7-9D94-F4D46E95D38D}" type="pres">
      <dgm:prSet presAssocID="{748E8B57-E40A-4ECA-A85C-7324902C0734}" presName="spNode" presStyleCnt="0"/>
      <dgm:spPr/>
    </dgm:pt>
    <dgm:pt modelId="{08C4EEB4-30B4-4ACC-A5B9-6855B552D7FB}" type="pres">
      <dgm:prSet presAssocID="{0E7B67A6-8381-474E-8AB2-21AF94C9AFF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8AD349C-15BA-4B2D-9BEC-780720DF1CC7}" type="presOf" srcId="{1591C2B4-F89E-4D9D-B594-F9B717755800}" destId="{EA0A081C-288B-4E63-9A0B-7FA31FC7C45B}" srcOrd="0" destOrd="0" presId="urn:microsoft.com/office/officeart/2005/8/layout/cycle6"/>
    <dgm:cxn modelId="{267F1753-F2BE-40E6-A669-C89C6608D15A}" srcId="{5AF7010E-5295-45D4-AC08-318997949088}" destId="{B4A0FC3D-B8AB-400D-AC63-777429498E24}" srcOrd="1" destOrd="0" parTransId="{CA4C41BA-B4FF-46F9-B610-848933667D61}" sibTransId="{F358A83E-0116-4AE1-A5DD-BE1F8FB632E5}"/>
    <dgm:cxn modelId="{2B256EC3-8736-4425-AB7C-7ED918048BCD}" type="presOf" srcId="{845CB423-98A1-450A-B920-9AB1894BA1FB}" destId="{26D6A78E-A46B-4679-AD5C-4F9B5EBB7FAE}" srcOrd="0" destOrd="0" presId="urn:microsoft.com/office/officeart/2005/8/layout/cycle6"/>
    <dgm:cxn modelId="{616B33BB-781E-4AFC-98F5-D1CA7894BCF5}" type="presOf" srcId="{3A4D3193-CE53-4DBB-B595-CCE2E72EE0FD}" destId="{AEFBD74D-BB90-44AA-B545-FC6B07B77A30}" srcOrd="0" destOrd="0" presId="urn:microsoft.com/office/officeart/2005/8/layout/cycle6"/>
    <dgm:cxn modelId="{832199C3-A544-4C8E-9D9B-B0D9A48F233E}" srcId="{5AF7010E-5295-45D4-AC08-318997949088}" destId="{D8159C2A-3C7D-4A76-A718-D1DE4F46CFE5}" srcOrd="0" destOrd="0" parTransId="{656FD097-9339-4F60-BE5F-D31F408D96A3}" sibTransId="{6AE8B0B8-9E1A-471C-9C81-6B475A8D31F1}"/>
    <dgm:cxn modelId="{CF5E9EC4-7CA6-4A48-ADCB-CAED8C6F7C88}" srcId="{5AF7010E-5295-45D4-AC08-318997949088}" destId="{3A4D3193-CE53-4DBB-B595-CCE2E72EE0FD}" srcOrd="3" destOrd="0" parTransId="{237C3D94-3615-4155-BEEC-14F89D03275F}" sibTransId="{210BE6C4-C02D-4A32-B612-5033763C5ED1}"/>
    <dgm:cxn modelId="{40C1E164-F29F-43D8-9070-D97512505A23}" type="presOf" srcId="{F358A83E-0116-4AE1-A5DD-BE1F8FB632E5}" destId="{D2B2E2F7-F99A-4D61-BE61-ADB843A03E68}" srcOrd="0" destOrd="0" presId="urn:microsoft.com/office/officeart/2005/8/layout/cycle6"/>
    <dgm:cxn modelId="{B9CCFD40-6AC4-4061-9701-EBFDF63E2C33}" type="presOf" srcId="{0E7B67A6-8381-474E-8AB2-21AF94C9AFF1}" destId="{08C4EEB4-30B4-4ACC-A5B9-6855B552D7FB}" srcOrd="0" destOrd="0" presId="urn:microsoft.com/office/officeart/2005/8/layout/cycle6"/>
    <dgm:cxn modelId="{95CCBAFE-A2A1-4F82-9D45-3DC45E73AB36}" srcId="{5AF7010E-5295-45D4-AC08-318997949088}" destId="{748E8B57-E40A-4ECA-A85C-7324902C0734}" srcOrd="4" destOrd="0" parTransId="{676C7D33-140A-4BCA-BA1E-F3FEB58AFAD6}" sibTransId="{0E7B67A6-8381-474E-8AB2-21AF94C9AFF1}"/>
    <dgm:cxn modelId="{61974135-CE66-4BB6-A258-3F28BBAB2E0C}" type="presOf" srcId="{B4A0FC3D-B8AB-400D-AC63-777429498E24}" destId="{FAA629A9-5C97-4B40-A154-EA9D2E7310F7}" srcOrd="0" destOrd="0" presId="urn:microsoft.com/office/officeart/2005/8/layout/cycle6"/>
    <dgm:cxn modelId="{BC7B67DC-7DAE-4E02-B230-EE5ED15B5F6A}" type="presOf" srcId="{5AF7010E-5295-45D4-AC08-318997949088}" destId="{D1B449C5-D23F-4189-8732-A24681D6DF7E}" srcOrd="0" destOrd="0" presId="urn:microsoft.com/office/officeart/2005/8/layout/cycle6"/>
    <dgm:cxn modelId="{7D558B96-C842-4F24-8205-B993E6CC36B3}" type="presOf" srcId="{748E8B57-E40A-4ECA-A85C-7324902C0734}" destId="{5BD5D762-0E0C-46C3-89D2-3A9F517B3498}" srcOrd="0" destOrd="0" presId="urn:microsoft.com/office/officeart/2005/8/layout/cycle6"/>
    <dgm:cxn modelId="{7E943314-014B-40EE-95FE-2234E0FB20E1}" srcId="{5AF7010E-5295-45D4-AC08-318997949088}" destId="{1591C2B4-F89E-4D9D-B594-F9B717755800}" srcOrd="2" destOrd="0" parTransId="{24F7C5F6-DB14-4E82-B837-066E7FFC21A8}" sibTransId="{845CB423-98A1-450A-B920-9AB1894BA1FB}"/>
    <dgm:cxn modelId="{4F64FEFB-CB2C-41F2-B6E6-BAA4481CD10C}" type="presOf" srcId="{6AE8B0B8-9E1A-471C-9C81-6B475A8D31F1}" destId="{2782A3C9-9C3D-4F38-AA55-56483DED2DE1}" srcOrd="0" destOrd="0" presId="urn:microsoft.com/office/officeart/2005/8/layout/cycle6"/>
    <dgm:cxn modelId="{7BDF1D5E-23F2-47CF-BAD8-586EEA5EBBA5}" type="presOf" srcId="{210BE6C4-C02D-4A32-B612-5033763C5ED1}" destId="{71B6C12E-5B7D-4AB5-A5BD-9FA1C54FAB64}" srcOrd="0" destOrd="0" presId="urn:microsoft.com/office/officeart/2005/8/layout/cycle6"/>
    <dgm:cxn modelId="{83FBB84D-F3CD-411B-89D1-D2E93F70BBC8}" type="presOf" srcId="{D8159C2A-3C7D-4A76-A718-D1DE4F46CFE5}" destId="{714E2B4A-3E9C-474F-AF16-7DB3D0470CA6}" srcOrd="0" destOrd="0" presId="urn:microsoft.com/office/officeart/2005/8/layout/cycle6"/>
    <dgm:cxn modelId="{ADA1DA99-0714-4478-BB79-7703E489EB5D}" type="presParOf" srcId="{D1B449C5-D23F-4189-8732-A24681D6DF7E}" destId="{714E2B4A-3E9C-474F-AF16-7DB3D0470CA6}" srcOrd="0" destOrd="0" presId="urn:microsoft.com/office/officeart/2005/8/layout/cycle6"/>
    <dgm:cxn modelId="{4720C1BB-ACB9-452A-AC94-A2363A404810}" type="presParOf" srcId="{D1B449C5-D23F-4189-8732-A24681D6DF7E}" destId="{2BDC82C1-FB2F-47AC-B521-79818F97C894}" srcOrd="1" destOrd="0" presId="urn:microsoft.com/office/officeart/2005/8/layout/cycle6"/>
    <dgm:cxn modelId="{A4F4BE7A-E2B4-4AEE-B184-FD2259F39D84}" type="presParOf" srcId="{D1B449C5-D23F-4189-8732-A24681D6DF7E}" destId="{2782A3C9-9C3D-4F38-AA55-56483DED2DE1}" srcOrd="2" destOrd="0" presId="urn:microsoft.com/office/officeart/2005/8/layout/cycle6"/>
    <dgm:cxn modelId="{A2D023F7-39A5-45D6-A3E8-A3550B9DA094}" type="presParOf" srcId="{D1B449C5-D23F-4189-8732-A24681D6DF7E}" destId="{FAA629A9-5C97-4B40-A154-EA9D2E7310F7}" srcOrd="3" destOrd="0" presId="urn:microsoft.com/office/officeart/2005/8/layout/cycle6"/>
    <dgm:cxn modelId="{19BC2965-C558-4BD0-AD36-DBC934F98236}" type="presParOf" srcId="{D1B449C5-D23F-4189-8732-A24681D6DF7E}" destId="{06A6F299-8E4C-43A0-87B5-628D8B7FA15B}" srcOrd="4" destOrd="0" presId="urn:microsoft.com/office/officeart/2005/8/layout/cycle6"/>
    <dgm:cxn modelId="{2A977FE5-3390-4BF7-A4D6-187D76DA5A9A}" type="presParOf" srcId="{D1B449C5-D23F-4189-8732-A24681D6DF7E}" destId="{D2B2E2F7-F99A-4D61-BE61-ADB843A03E68}" srcOrd="5" destOrd="0" presId="urn:microsoft.com/office/officeart/2005/8/layout/cycle6"/>
    <dgm:cxn modelId="{83F13022-BD11-4F32-B3C0-AF19B54D46E5}" type="presParOf" srcId="{D1B449C5-D23F-4189-8732-A24681D6DF7E}" destId="{EA0A081C-288B-4E63-9A0B-7FA31FC7C45B}" srcOrd="6" destOrd="0" presId="urn:microsoft.com/office/officeart/2005/8/layout/cycle6"/>
    <dgm:cxn modelId="{A21339D4-7A44-4874-8A1D-83CD0D198766}" type="presParOf" srcId="{D1B449C5-D23F-4189-8732-A24681D6DF7E}" destId="{BFBD5236-C21C-46D7-AA64-D652F94ACCA2}" srcOrd="7" destOrd="0" presId="urn:microsoft.com/office/officeart/2005/8/layout/cycle6"/>
    <dgm:cxn modelId="{D7E990BA-9DA7-468D-9A35-31C8B5DDB890}" type="presParOf" srcId="{D1B449C5-D23F-4189-8732-A24681D6DF7E}" destId="{26D6A78E-A46B-4679-AD5C-4F9B5EBB7FAE}" srcOrd="8" destOrd="0" presId="urn:microsoft.com/office/officeart/2005/8/layout/cycle6"/>
    <dgm:cxn modelId="{FC208556-C14E-42D6-8A3A-9CF192CD19AA}" type="presParOf" srcId="{D1B449C5-D23F-4189-8732-A24681D6DF7E}" destId="{AEFBD74D-BB90-44AA-B545-FC6B07B77A30}" srcOrd="9" destOrd="0" presId="urn:microsoft.com/office/officeart/2005/8/layout/cycle6"/>
    <dgm:cxn modelId="{2BB1FCC1-D008-4626-B0FD-7A4028FC95D9}" type="presParOf" srcId="{D1B449C5-D23F-4189-8732-A24681D6DF7E}" destId="{A67DA1D5-DF8E-4EF1-8050-6A4905672CA8}" srcOrd="10" destOrd="0" presId="urn:microsoft.com/office/officeart/2005/8/layout/cycle6"/>
    <dgm:cxn modelId="{4F329CAA-8A25-492A-B2EC-55569B25E8C1}" type="presParOf" srcId="{D1B449C5-D23F-4189-8732-A24681D6DF7E}" destId="{71B6C12E-5B7D-4AB5-A5BD-9FA1C54FAB64}" srcOrd="11" destOrd="0" presId="urn:microsoft.com/office/officeart/2005/8/layout/cycle6"/>
    <dgm:cxn modelId="{1E6BF3EE-5701-4C20-8194-5A90ABE5CE21}" type="presParOf" srcId="{D1B449C5-D23F-4189-8732-A24681D6DF7E}" destId="{5BD5D762-0E0C-46C3-89D2-3A9F517B3498}" srcOrd="12" destOrd="0" presId="urn:microsoft.com/office/officeart/2005/8/layout/cycle6"/>
    <dgm:cxn modelId="{D1DE08A2-B701-4CDA-AE74-D4BBA60C5AE2}" type="presParOf" srcId="{D1B449C5-D23F-4189-8732-A24681D6DF7E}" destId="{3B877015-F765-4ED7-9D94-F4D46E95D38D}" srcOrd="13" destOrd="0" presId="urn:microsoft.com/office/officeart/2005/8/layout/cycle6"/>
    <dgm:cxn modelId="{5008AAA2-AC88-4EF6-91E4-F051362B5D71}" type="presParOf" srcId="{D1B449C5-D23F-4189-8732-A24681D6DF7E}" destId="{08C4EEB4-30B4-4ACC-A5B9-6855B552D7F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E2B4A-3E9C-474F-AF16-7DB3D0470CA6}">
      <dsp:nvSpPr>
        <dsp:cNvPr id="0" name=""/>
        <dsp:cNvSpPr/>
      </dsp:nvSpPr>
      <dsp:spPr>
        <a:xfrm>
          <a:off x="1825446" y="0"/>
          <a:ext cx="2713259" cy="894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Знакомим с окружающим миром, в </a:t>
          </a:r>
          <a:r>
            <a:rPr lang="ru-RU" sz="2000" kern="1200" dirty="0" err="1" smtClean="0"/>
            <a:t>т.ч</a:t>
          </a:r>
          <a:r>
            <a:rPr lang="ru-RU" sz="2000" kern="1200" dirty="0" smtClean="0"/>
            <a:t>. миром  людей</a:t>
          </a:r>
          <a:endParaRPr lang="ru-RU" sz="2000" kern="1200" dirty="0"/>
        </a:p>
      </dsp:txBody>
      <dsp:txXfrm>
        <a:off x="1869128" y="43682"/>
        <a:ext cx="2625895" cy="807465"/>
      </dsp:txXfrm>
    </dsp:sp>
    <dsp:sp modelId="{2782A3C9-9C3D-4F38-AA55-56483DED2DE1}">
      <dsp:nvSpPr>
        <dsp:cNvPr id="0" name=""/>
        <dsp:cNvSpPr/>
      </dsp:nvSpPr>
      <dsp:spPr>
        <a:xfrm>
          <a:off x="1385519" y="746704"/>
          <a:ext cx="3575785" cy="3575785"/>
        </a:xfrm>
        <a:custGeom>
          <a:avLst/>
          <a:gdLst/>
          <a:ahLst/>
          <a:cxnLst/>
          <a:rect l="0" t="0" r="0" b="0"/>
          <a:pathLst>
            <a:path>
              <a:moveTo>
                <a:pt x="2505538" y="150350"/>
              </a:moveTo>
              <a:arcTo wR="1787892" hR="1787892" stAng="17619915" swAng="10531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629A9-5C97-4B40-A154-EA9D2E7310F7}">
      <dsp:nvSpPr>
        <dsp:cNvPr id="0" name=""/>
        <dsp:cNvSpPr/>
      </dsp:nvSpPr>
      <dsp:spPr>
        <a:xfrm>
          <a:off x="4056109" y="1193406"/>
          <a:ext cx="2006908" cy="894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Развиваем речь</a:t>
          </a:r>
          <a:endParaRPr lang="ru-RU" sz="1800" kern="1200" dirty="0"/>
        </a:p>
      </dsp:txBody>
      <dsp:txXfrm>
        <a:off x="4099791" y="1237088"/>
        <a:ext cx="1919544" cy="807465"/>
      </dsp:txXfrm>
    </dsp:sp>
    <dsp:sp modelId="{D2B2E2F7-F99A-4D61-BE61-ADB843A03E68}">
      <dsp:nvSpPr>
        <dsp:cNvPr id="0" name=""/>
        <dsp:cNvSpPr/>
      </dsp:nvSpPr>
      <dsp:spPr>
        <a:xfrm>
          <a:off x="1586802" y="569819"/>
          <a:ext cx="3575785" cy="3575785"/>
        </a:xfrm>
        <a:custGeom>
          <a:avLst/>
          <a:gdLst/>
          <a:ahLst/>
          <a:cxnLst/>
          <a:rect l="0" t="0" r="0" b="0"/>
          <a:pathLst>
            <a:path>
              <a:moveTo>
                <a:pt x="3557177" y="1530621"/>
              </a:moveTo>
              <a:arcTo wR="1787892" hR="1787892" stAng="21103598" swAng="23751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A081C-288B-4E63-9A0B-7FA31FC7C45B}">
      <dsp:nvSpPr>
        <dsp:cNvPr id="0" name=""/>
        <dsp:cNvSpPr/>
      </dsp:nvSpPr>
      <dsp:spPr>
        <a:xfrm>
          <a:off x="3624064" y="3297410"/>
          <a:ext cx="1842095" cy="894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Приучаем к чтению</a:t>
          </a:r>
          <a:endParaRPr lang="ru-RU" sz="1800" kern="1200" dirty="0"/>
        </a:p>
      </dsp:txBody>
      <dsp:txXfrm>
        <a:off x="3667746" y="3341092"/>
        <a:ext cx="1754731" cy="807465"/>
      </dsp:txXfrm>
    </dsp:sp>
    <dsp:sp modelId="{26D6A78E-A46B-4679-AD5C-4F9B5EBB7FAE}">
      <dsp:nvSpPr>
        <dsp:cNvPr id="0" name=""/>
        <dsp:cNvSpPr/>
      </dsp:nvSpPr>
      <dsp:spPr>
        <a:xfrm>
          <a:off x="1435141" y="730377"/>
          <a:ext cx="3575785" cy="3575785"/>
        </a:xfrm>
        <a:custGeom>
          <a:avLst/>
          <a:gdLst/>
          <a:ahLst/>
          <a:cxnLst/>
          <a:rect l="0" t="0" r="0" b="0"/>
          <a:pathLst>
            <a:path>
              <a:moveTo>
                <a:pt x="2403199" y="3466569"/>
              </a:moveTo>
              <a:arcTo wR="1787892" hR="1787892" stAng="4192197" swAng="26173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BD74D-BB90-44AA-B545-FC6B07B77A30}">
      <dsp:nvSpPr>
        <dsp:cNvPr id="0" name=""/>
        <dsp:cNvSpPr/>
      </dsp:nvSpPr>
      <dsp:spPr>
        <a:xfrm>
          <a:off x="815754" y="3257696"/>
          <a:ext cx="1808711" cy="894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Развиваем слушание</a:t>
          </a:r>
          <a:endParaRPr lang="ru-RU" sz="2200" kern="1200" dirty="0"/>
        </a:p>
      </dsp:txBody>
      <dsp:txXfrm>
        <a:off x="859436" y="3301378"/>
        <a:ext cx="1721347" cy="807465"/>
      </dsp:txXfrm>
    </dsp:sp>
    <dsp:sp modelId="{71B6C12E-5B7D-4AB5-A5BD-9FA1C54FAB64}">
      <dsp:nvSpPr>
        <dsp:cNvPr id="0" name=""/>
        <dsp:cNvSpPr/>
      </dsp:nvSpPr>
      <dsp:spPr>
        <a:xfrm>
          <a:off x="1075542" y="503451"/>
          <a:ext cx="3575785" cy="3575785"/>
        </a:xfrm>
        <a:custGeom>
          <a:avLst/>
          <a:gdLst/>
          <a:ahLst/>
          <a:cxnLst/>
          <a:rect l="0" t="0" r="0" b="0"/>
          <a:pathLst>
            <a:path>
              <a:moveTo>
                <a:pt x="277256" y="2744207"/>
              </a:moveTo>
              <a:arcTo wR="1787892" hR="1787892" stAng="8859839" swAng="22880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5D762-0E0C-46C3-89D2-3A9F517B3498}">
      <dsp:nvSpPr>
        <dsp:cNvPr id="0" name=""/>
        <dsp:cNvSpPr/>
      </dsp:nvSpPr>
      <dsp:spPr>
        <a:xfrm>
          <a:off x="97253" y="1204071"/>
          <a:ext cx="2143088" cy="894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Укрепляем эмоциональный контакт</a:t>
          </a:r>
          <a:endParaRPr lang="ru-RU" sz="1800" kern="1200" dirty="0"/>
        </a:p>
      </dsp:txBody>
      <dsp:txXfrm>
        <a:off x="140935" y="1247753"/>
        <a:ext cx="2055724" cy="807465"/>
      </dsp:txXfrm>
    </dsp:sp>
    <dsp:sp modelId="{08C4EEB4-30B4-4ACC-A5B9-6855B552D7FB}">
      <dsp:nvSpPr>
        <dsp:cNvPr id="0" name=""/>
        <dsp:cNvSpPr/>
      </dsp:nvSpPr>
      <dsp:spPr>
        <a:xfrm>
          <a:off x="1292103" y="774034"/>
          <a:ext cx="3575785" cy="3575785"/>
        </a:xfrm>
        <a:custGeom>
          <a:avLst/>
          <a:gdLst/>
          <a:ahLst/>
          <a:cxnLst/>
          <a:rect l="0" t="0" r="0" b="0"/>
          <a:pathLst>
            <a:path>
              <a:moveTo>
                <a:pt x="629380" y="426125"/>
              </a:moveTo>
              <a:arcTo wR="1787892" hR="1787892" stAng="13776648" swAng="11408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A8826-DB86-4B8E-92FC-FC06FE82EE62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09A5F-3A51-4A12-AB04-BE558AA5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7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09A5F-3A51-4A12-AB04-BE558AA594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1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 с детьми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09A5F-3A51-4A12-AB04-BE558AA5944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6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09A5F-3A51-4A12-AB04-BE558AA5944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9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09A5F-3A51-4A12-AB04-BE558AA5944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1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908720"/>
            <a:ext cx="7500990" cy="5215645"/>
            <a:chOff x="1115616" y="2146449"/>
            <a:chExt cx="7165477" cy="448326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535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  <a:p>
              <a:pPr algn="ctr"/>
              <a:endParaRPr lang="ru-RU" sz="4000" dirty="0" smtClean="0">
                <a:solidFill>
                  <a:srgbClr val="FF0000"/>
                </a:solidFill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99258" y="6021225"/>
              <a:ext cx="3258098" cy="608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педагог-психолог ГБДОУ № 55</a:t>
              </a:r>
              <a:r>
                <a:rPr lang="ru-RU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Ф.И.О.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788024" y="2852936"/>
            <a:ext cx="3491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 как читать детям 2-3 лет?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694437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 55 Колпинского района Санкт-Петербурга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852936"/>
            <a:ext cx="3096513" cy="256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76673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Читаем несколько (много) раз одно произведение</a:t>
            </a:r>
            <a:endParaRPr lang="ru-RU" sz="32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1926" y="1877868"/>
            <a:ext cx="321009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Особенно если просит</a:t>
            </a:r>
          </a:p>
          <a:p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Означает, что у ребенка есть эмоциональный отклик, потребность</a:t>
            </a:r>
          </a:p>
          <a:p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Для тренировки памяти, побуждаем продолжить, сказав слово или фразу: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55713"/>
            <a:ext cx="1224135" cy="158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39584"/>
            <a:ext cx="1229483" cy="159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98" y="4855713"/>
            <a:ext cx="1239966" cy="15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46930"/>
            <a:ext cx="1242422" cy="160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04048" y="2097441"/>
            <a:ext cx="3456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медведь был отец и звали его…..</a:t>
            </a:r>
          </a:p>
          <a:p>
            <a:r>
              <a:rPr lang="ru-RU" sz="2000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увидела на столе…</a:t>
            </a:r>
          </a:p>
          <a:p>
            <a:r>
              <a:rPr lang="ru-RU" sz="2000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большой стул для …</a:t>
            </a:r>
          </a:p>
          <a:p>
            <a:r>
              <a:rPr lang="ru-RU" sz="2000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заревел грубым голосом:…</a:t>
            </a:r>
          </a:p>
          <a:p>
            <a:r>
              <a:rPr lang="ru-RU" sz="2000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выскочила в окно и ……»</a:t>
            </a:r>
            <a:endParaRPr lang="ru-RU" sz="2000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03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Задаем вопросы</a:t>
            </a:r>
            <a:endParaRPr lang="ru-RU" sz="32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03648" y="1340769"/>
            <a:ext cx="7056784" cy="1656183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некоторой паузы, чтобы ребенок успел завершить непосредственный эмоциональный отклик</a:t>
            </a:r>
          </a:p>
          <a:p>
            <a:pPr marL="0" indent="0">
              <a:buNone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простые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сюжету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размышлению, освоению связной речи</a:t>
            </a:r>
          </a:p>
          <a:p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355902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5656" y="476673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Включаем мини-инсценировки (экспрессивные этюды)</a:t>
            </a:r>
            <a:endParaRPr lang="ru-RU" sz="32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3850" y="1666448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ходу чтения или после</a:t>
            </a:r>
          </a:p>
          <a:p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 простых (сказать как….  пройти как… к более сложным (показать, как он вышел и сказал….)</a:t>
            </a:r>
          </a:p>
          <a:p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Далее можно проиграть в паре этюд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экспрессивные умения (интонацию, мимику и пантомимику)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Picture 2" descr="https://ds216-rzd.irk.prosadiki.ru/media/2022/06/16/1296736785/skz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653136"/>
            <a:ext cx="2999371" cy="168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4005064"/>
            <a:ext cx="3744416" cy="23284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Фото с детьми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63688" y="1844824"/>
            <a:ext cx="4752528" cy="11521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возрасту 3 лет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постоянно!!! А только на ночь!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0016"/>
            <a:ext cx="3960440" cy="275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4216" y="404664"/>
            <a:ext cx="6444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Приучаем к слушанию без иллюстраций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836713"/>
            <a:ext cx="7091065" cy="57606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Предлагаем развивающие упражнения и игры</a:t>
            </a:r>
            <a:endParaRPr lang="ru-RU" sz="32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im0-tub-ru.yandex.net/i?id=c5edff3b5a721aa420ae1bf9b601af9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93096"/>
            <a:ext cx="2218570" cy="2007223"/>
          </a:xfrm>
          <a:prstGeom prst="rect">
            <a:avLst/>
          </a:prstGeom>
          <a:noFill/>
        </p:spPr>
      </p:pic>
      <p:pic>
        <p:nvPicPr>
          <p:cNvPr id="5" name="Picture 2" descr="https://im0-tub-ru.yandex.net/i?id=ad1068bdcdffd376916ae776c82ae49d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293096"/>
            <a:ext cx="1966259" cy="20072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3" y="1467010"/>
            <a:ext cx="73448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 развивающие игры и упражнения, связывая их с сюжетом книжки.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Разыгрываем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любимые произведения, используя театрализованные и пальчиковые игры.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домашнего театра можно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реквизит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настольного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 (из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картона и бумаги вырезать героев сказки, дождь, цветы, грибы разных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размеров).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7128" t="28054" r="39166" b="49798"/>
          <a:stretch>
            <a:fillRect/>
          </a:stretch>
        </p:blipFill>
        <p:spPr bwMode="auto">
          <a:xfrm>
            <a:off x="1043608" y="1235996"/>
            <a:ext cx="3960440" cy="160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polesie-igrushki.ru/upload/iblock/201/201566b988621f6342f83937d1e518b1.JPG"/>
          <p:cNvPicPr/>
          <p:nvPr/>
        </p:nvPicPr>
        <p:blipFill>
          <a:blip r:embed="rId3" cstate="print"/>
          <a:srcRect l="36718" t="54176" r="36665" b="10064"/>
          <a:stretch>
            <a:fillRect/>
          </a:stretch>
        </p:blipFill>
        <p:spPr bwMode="auto">
          <a:xfrm>
            <a:off x="5747131" y="743609"/>
            <a:ext cx="1480964" cy="16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s://im0-tub-ru.yandex.net/i?id=d4ebb09a69474a8bcaaee1fe14e0d727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149080"/>
            <a:ext cx="2880320" cy="2016224"/>
          </a:xfrm>
          <a:prstGeom prst="rect">
            <a:avLst/>
          </a:prstGeom>
          <a:noFill/>
        </p:spPr>
      </p:pic>
      <p:pic>
        <p:nvPicPr>
          <p:cNvPr id="5" name="Рисунок 4" descr="https://im0-tub-ru.yandex.net/i?id=fdc6a3d8ad38a206e42e5a540e5d7d05&amp;n=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4568" y="3861048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fdc6a3d8ad38a206e42e5a540e5d7d05&amp;n=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3968" y="4257092"/>
            <a:ext cx="9361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fdc6a3d8ad38a206e42e5a540e5d7d05&amp;n=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8921" y="3389140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0-tub-ru.yandex.net/i?id=e2300ad96a623f23ebb31d934047b852&amp;n=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0617" y="4581128"/>
            <a:ext cx="7951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e2300ad96a623f23ebb31d934047b852&amp;n=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1625" y="5301208"/>
            <a:ext cx="7951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0-tub-ru.yandex.net/i?id=e2300ad96a623f23ebb31d934047b852&amp;n=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44014" y="5013176"/>
            <a:ext cx="7951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0-tub-ru.yandex.net/i?id=63ed56d6b015f5c3bb5cff363066d9b1-srl&amp;n=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095" y="2841580"/>
            <a:ext cx="79325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0-tub-ru.yandex.net/i?id=63ed56d6b015f5c3bb5cff363066d9b1-srl&amp;n=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93349" y="2710644"/>
            <a:ext cx="79325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0-tub-ru.yandex.net/i?id=63ed56d6b015f5c3bb5cff363066d9b1-srl&amp;n=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3356992"/>
            <a:ext cx="79325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764704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учить стихи?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4" descr="https://im0-tub-ru.yandex.net/i?id=b64e87466b70075e806993de2cc9996c&amp;n=13"/>
          <p:cNvPicPr>
            <a:picLocks noChangeAspect="1" noChangeArrowheads="1"/>
          </p:cNvPicPr>
          <p:nvPr/>
        </p:nvPicPr>
        <p:blipFill>
          <a:blip r:embed="rId2" cstate="print"/>
          <a:srcRect l="8146" r="8760"/>
          <a:stretch>
            <a:fillRect/>
          </a:stretch>
        </p:blipFill>
        <p:spPr bwMode="auto">
          <a:xfrm>
            <a:off x="2123728" y="1628800"/>
            <a:ext cx="5616624" cy="4496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7200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много и с удовольствием!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im0-tub-ru.yandex.net/i?id=09c89f95adb4866ff2418670954b3580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52565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449" y="2204864"/>
            <a:ext cx="6995120" cy="2016224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посоветовать книги, которые интересны вашим детям.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рассказать, как вы читаете?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вы решили использовать после нашей беседы?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836712"/>
            <a:ext cx="64666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прошу поделиться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родителями:</a:t>
            </a:r>
          </a:p>
        </p:txBody>
      </p:sp>
      <p:pic>
        <p:nvPicPr>
          <p:cNvPr id="4" name="Picture 4" descr="https://basicgroup.ua/wp-content/uploads/2020/02/Microphone_stud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84" y="4941168"/>
            <a:ext cx="1575099" cy="129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8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8229600" cy="100811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119" y="3284984"/>
            <a:ext cx="3096513" cy="256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355160" cy="144016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                                              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331640" y="476673"/>
            <a:ext cx="7128792" cy="2808312"/>
          </a:xfrm>
        </p:spPr>
        <p:txBody>
          <a:bodyPr/>
          <a:lstStyle/>
          <a:p>
            <a:pPr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консультации  мы обсудим:</a:t>
            </a:r>
          </a:p>
          <a:p>
            <a:pPr>
              <a:buNone/>
              <a:defRPr/>
            </a:pPr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чтение детям 2-3 лет?</a:t>
            </a:r>
          </a:p>
          <a:p>
            <a:pPr>
              <a:spcBef>
                <a:spcPts val="0"/>
              </a:spcBef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читать? Как подбирать книжки?</a:t>
            </a:r>
          </a:p>
          <a:p>
            <a:pPr>
              <a:spcBef>
                <a:spcPts val="0"/>
              </a:spcBef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читать, чтобы ребенок получал максимальную пользу?</a:t>
            </a:r>
          </a:p>
          <a:p>
            <a:pPr>
              <a:spcBef>
                <a:spcPts val="0"/>
              </a:spcBef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учить стихи?</a:t>
            </a:r>
          </a:p>
          <a:p>
            <a:pPr>
              <a:spcBef>
                <a:spcPts val="0"/>
              </a:spcBef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вы сможете обменяться мнениями и советами с другими родителями о книгах и чтении для детей.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2674641" cy="23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67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427168" cy="61830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чтение детям 2-3 лет?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0849761"/>
              </p:ext>
            </p:extLst>
          </p:nvPr>
        </p:nvGraphicFramePr>
        <p:xfrm>
          <a:off x="1763688" y="1844824"/>
          <a:ext cx="609600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1733276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90130" y="1267111"/>
            <a:ext cx="7602349" cy="1801849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иллюстрированные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возрастом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Советуйтесь с воспитателями и другими родителями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Ориентируйтесь на индивидуальные особенности своего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ребенка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7457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читать? Как подбирать книжки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8890"/>
            <a:ext cx="182789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18640"/>
            <a:ext cx="160073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80" y="4005064"/>
            <a:ext cx="1769360" cy="232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11144" cy="940966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Песенки,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79" y="1307241"/>
            <a:ext cx="1879230" cy="243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07" y="2103922"/>
            <a:ext cx="396944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1" b="11549"/>
          <a:stretch>
            <a:fillRect/>
          </a:stretch>
        </p:blipFill>
        <p:spPr bwMode="auto">
          <a:xfrm>
            <a:off x="6814592" y="947718"/>
            <a:ext cx="1872208" cy="24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42735"/>
            <a:ext cx="3456383" cy="212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59" y="3860805"/>
            <a:ext cx="1779626" cy="26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8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1890457"/>
            <a:ext cx="64087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6155" y="563174"/>
            <a:ext cx="2016224" cy="613665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92" y="751347"/>
            <a:ext cx="2026655" cy="254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156" y="1700808"/>
            <a:ext cx="1800200" cy="242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51" y="506491"/>
            <a:ext cx="1817746" cy="276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31" y="3829786"/>
            <a:ext cx="1944216" cy="252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37" y="3789040"/>
            <a:ext cx="1912354" cy="253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268571"/>
            <a:ext cx="5770984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Авторские рассказы, сказки,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для детей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00781"/>
            <a:ext cx="1940616" cy="254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650" y="1530342"/>
            <a:ext cx="1917576" cy="240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s://sun9-73.userapi.com/XGznaRHcHW9IUsRoB_9LZtvPNHRftArqYODpGw/vUdMqs4rF8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9" y="1496972"/>
            <a:ext cx="1882552" cy="2427417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95191"/>
            <a:ext cx="1715266" cy="225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72" y="4190530"/>
            <a:ext cx="1656184" cy="216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25544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читать с максимальной пользой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ребенка?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4286969" cy="354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62068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412776"/>
            <a:ext cx="36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Улучшаем понимание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Способствуем освоению    правильной речи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Помним, что речь взрослого – образец речи для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Закладываем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интонационную выразительность ребенка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Развиваем интуитивную грамотность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620688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 торопясь, четко, выразительно </a:t>
            </a:r>
          </a:p>
        </p:txBody>
      </p:sp>
      <p:pic>
        <p:nvPicPr>
          <p:cNvPr id="6146" name="Picture 2" descr="https://news.rambler.ru/img/2018/11/20001237.146594.21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317234"/>
            <a:ext cx="3093163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433</Words>
  <Application>Microsoft Office PowerPoint</Application>
  <PresentationFormat>Экран (4:3)</PresentationFormat>
  <Paragraphs>94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Monotype Corsiva</vt:lpstr>
      <vt:lpstr>Times New Roman</vt:lpstr>
      <vt:lpstr>Wingdings</vt:lpstr>
      <vt:lpstr>Тема Office</vt:lpstr>
      <vt:lpstr>Презентация PowerPoint</vt:lpstr>
      <vt:lpstr>                                                                              </vt:lpstr>
      <vt:lpstr>Что дает чтение детям 2-3 лет? </vt:lpstr>
      <vt:lpstr>    </vt:lpstr>
      <vt:lpstr>Песенки, потешки, заклички </vt:lpstr>
      <vt:lpstr>Сказки </vt:lpstr>
      <vt:lpstr>Авторские рассказы, сказки,  стихи для детей</vt:lpstr>
      <vt:lpstr>Как читать с максимальной пользой  для ребенка?</vt:lpstr>
      <vt:lpstr>Презентация PowerPoint</vt:lpstr>
      <vt:lpstr>Презентация PowerPoint</vt:lpstr>
      <vt:lpstr>3. Задаем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Читайте много и с удовольствием!</vt:lpstr>
      <vt:lpstr> - посоветовать книги, которые интересны вашим детям.  - рассказать, как вы читаете?  - что вы решили использовать после нашей беседы?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 Windows</cp:lastModifiedBy>
  <cp:revision>66</cp:revision>
  <dcterms:created xsi:type="dcterms:W3CDTF">2014-11-07T17:01:55Z</dcterms:created>
  <dcterms:modified xsi:type="dcterms:W3CDTF">2023-02-21T17:55:21Z</dcterms:modified>
</cp:coreProperties>
</file>