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0" r:id="rId3"/>
    <p:sldId id="257" r:id="rId4"/>
    <p:sldId id="263" r:id="rId5"/>
    <p:sldId id="292" r:id="rId6"/>
    <p:sldId id="294" r:id="rId7"/>
    <p:sldId id="273" r:id="rId8"/>
    <p:sldId id="293" r:id="rId9"/>
    <p:sldId id="266" r:id="rId10"/>
    <p:sldId id="296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00A"/>
    <a:srgbClr val="FFFF99"/>
    <a:srgbClr val="00FFFF"/>
    <a:srgbClr val="72D47B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dirty="0"/>
              <a:t>01.09.2016</a:t>
            </a:r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dirty="0"/>
              <a:t>01.09.2016</a:t>
            </a:r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56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306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621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7833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2111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95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74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124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0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96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83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83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42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77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37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31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dou.rostok@mail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vk.com/club20421582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FhHM/fBfSUM1WZ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7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ck.ru/377nY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5962" y="2986703"/>
            <a:ext cx="9961202" cy="3455661"/>
          </a:xfrm>
        </p:spPr>
        <p:txBody>
          <a:bodyPr rtlCol="0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практик субъектов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 муниципальных образований,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реализуемых в рамках Десятилетия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РОДИТЕЛЬСКОМУ ПРОСВЕЩЕНИЮ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ТЕАТР»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/>
              <a:t> </a:t>
            </a:r>
            <a:endParaRPr lang="ru-RU" dirty="0"/>
          </a:p>
          <a:p>
            <a:pPr algn="ctr" rtl="0"/>
            <a:endParaRPr lang="ru" dirty="0"/>
          </a:p>
        </p:txBody>
      </p:sp>
      <p:pic>
        <p:nvPicPr>
          <p:cNvPr id="2052" name="Рисунок 3" descr="рос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570451"/>
            <a:ext cx="1457589" cy="13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53715" y="521736"/>
            <a:ext cx="10117137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altLang="ru-RU" sz="1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НОВОУРАЛЬСКОГО ГОРОДСКОГО ОКРУГА 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детский сад «Росток»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(МАДОУ детский сад «Росток»)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624130, Свердловская область, г.Новоуральск, ул. Победы, д.28Б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тел.(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3-39-45, тел. 3-08-50, 3-37-77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madou.rostok@mail.ru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www/http://rostok-nu.tvoysadik.ru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ИНН/КПП 6682003348/668201001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98414"/>
            <a:ext cx="8596668" cy="5458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Перспектива реализации практики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560" y="3439958"/>
            <a:ext cx="10149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 Проекте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«Семейный театр» можно узнать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муниципальном информационном портале Родительское Просвещение в социальной сети «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ВКонтакте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Ссылка на портале Родительское Просвещение в социальной сети «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ВКонтакте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dirty="0"/>
              <a:t> </a:t>
            </a:r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vk.com/club204215820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93076" y="1318627"/>
            <a:ext cx="7040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перспективе реализации Проекта намечена работа по увеличению количества встреч за счет включения новых спектаклей в программу, а, следовательно, увеличения охвата родителей города просветительской работой, расширения тем для обсуждения и проживания со взрослыми зрителями с целью формирования новой родительской позиции.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708" t="1703" r="17912" b="1"/>
          <a:stretch/>
        </p:blipFill>
        <p:spPr>
          <a:xfrm>
            <a:off x="482138" y="4663440"/>
            <a:ext cx="2222975" cy="2194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502" t="3039" r="2724" b="2308"/>
          <a:stretch/>
        </p:blipFill>
        <p:spPr>
          <a:xfrm>
            <a:off x="249560" y="954973"/>
            <a:ext cx="2455553" cy="2272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995" y="5114631"/>
            <a:ext cx="1237595" cy="12375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15672" y="5846218"/>
            <a:ext cx="4115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Видеосюжет программы «Объектив»</a:t>
            </a:r>
          </a:p>
        </p:txBody>
      </p:sp>
    </p:spTree>
    <p:extLst>
      <p:ext uri="{BB962C8B-B14F-4D97-AF65-F5344CB8AC3E}">
        <p14:creationId xmlns:p14="http://schemas.microsoft.com/office/powerpoint/2010/main" val="154083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029" y="149629"/>
            <a:ext cx="9430436" cy="572952"/>
          </a:xfrm>
        </p:spPr>
        <p:txBody>
          <a:bodyPr rtlCol="0">
            <a:noAutofit/>
          </a:bodyPr>
          <a:lstStyle/>
          <a:p>
            <a:pPr algn="ctr"/>
            <a:r>
              <a:rPr lang="ru" sz="3600" dirty="0" smtClean="0">
                <a:solidFill>
                  <a:schemeClr val="accent1">
                    <a:lumMod val="75000"/>
                  </a:schemeClr>
                </a:solidFill>
              </a:rPr>
              <a:t>Актуальность</a:t>
            </a:r>
            <a:endParaRPr lang="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40822" y="722581"/>
            <a:ext cx="7881107" cy="2998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Концепции государственной семейной политики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2025 года, «Стратегии развития воспитания в Российской Федерации на период до 2025 года» в качестве приоритетов государственной  семейной  политики  определено утверждение традиционных семейных ценностей и семейного образа жизни, возрождение и сохранение духовно-нравственных традиций в семейных отношениях и воспитании, создание условий для обеспечения семейного благополучия, ответственного родительства, повышения авторитета родителей в семье и обществе, создание условий для просвещения и консультирования родителей по вопросам семейного воспитания. Поэтому проблема родительского образования и просвещения родителей в современных условиях является очень актуальной.</a:t>
            </a:r>
            <a:endParaRPr lang="ru-RU" sz="24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3660656">
            <a:off x="8184933" y="2416672"/>
            <a:ext cx="2247137" cy="10141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5065" y="3856552"/>
            <a:ext cx="7587372" cy="7176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63578" y="3880467"/>
            <a:ext cx="74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актуальной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поиска новых форм трансляции психолого-педагогических знаний в родительскую среду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0822" y="4070203"/>
            <a:ext cx="1473500" cy="1981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14" y="5609577"/>
            <a:ext cx="7047587" cy="8839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89216" y="4983393"/>
            <a:ext cx="8312726" cy="14914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7572" y="4983393"/>
            <a:ext cx="8157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действенных форм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основанная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взаимодействии двух социальных структур образования и культуры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практика, которая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синтезирует современные подходы в искусстве и педагогике, так как цели культуры и образования заключаются в воспитании человека, а точнее его духовно-нравственных ценностей, чувства патриотизма, гуманности, толерантности.</a:t>
            </a:r>
          </a:p>
        </p:txBody>
      </p:sp>
    </p:spTree>
    <p:extLst>
      <p:ext uri="{BB962C8B-B14F-4D97-AF65-F5344CB8AC3E}">
        <p14:creationId xmlns:p14="http://schemas.microsoft.com/office/powerpoint/2010/main" val="16292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639" y="1014775"/>
            <a:ext cx="7865632" cy="2500138"/>
          </a:xfrm>
        </p:spPr>
        <p:txBody>
          <a:bodyPr rtlCol="0">
            <a:noAutofit/>
          </a:bodyPr>
          <a:lstStyle/>
          <a:p>
            <a:pPr marL="4572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театр»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родительского просвещения вошел в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межведомственного взаимодействия учреждений и организаций Новоуральского городского округа по родительскому просвещению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с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формы работы заключается в том, чтобы педагогическое просвещение родителей велось по специально созданной и апробированной программе, в новых условиях, в рамках посещения учреждений культуры.</a:t>
            </a:r>
          </a:p>
          <a:p>
            <a:pPr marL="45720" indent="0" algn="ctr">
              <a:spcBef>
                <a:spcPts val="0"/>
              </a:spcBef>
              <a:buNone/>
            </a:pPr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идеей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данного проекта является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ценностей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любви, сопереживания, понимания и принятия другого человека, заботы о близких и т.д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3" y="215543"/>
            <a:ext cx="1498560" cy="1286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715" y="215543"/>
            <a:ext cx="493819" cy="774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534" y="392058"/>
            <a:ext cx="719390" cy="688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052" y="392058"/>
            <a:ext cx="579170" cy="579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222" y="367672"/>
            <a:ext cx="591363" cy="603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7947" y="681643"/>
            <a:ext cx="2072878" cy="91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083"/>
          <a:stretch/>
        </p:blipFill>
        <p:spPr>
          <a:xfrm>
            <a:off x="9348398" y="1579418"/>
            <a:ext cx="2404639" cy="87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0" r="2254"/>
          <a:stretch/>
        </p:blipFill>
        <p:spPr>
          <a:xfrm>
            <a:off x="9152314" y="2452251"/>
            <a:ext cx="2681630" cy="3474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6271" y="3135497"/>
            <a:ext cx="2691046" cy="360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948" y="4079715"/>
            <a:ext cx="2206943" cy="26580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993" y="4176072"/>
            <a:ext cx="61347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Цель практики: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создание информационного социально-психологического пространства города, позволяющего формировать и корректировать позицию родителей в условиях посещения учреждений культуры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0574" y="5248706"/>
            <a:ext cx="5955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Задачи: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   увеличение охвата родителей города Новоуральска просветительской деятельностью; 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пропаганда семейных традиций и ценностей российской семьи;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выстраивание позитивных детско-родительских отношений;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развитие компетенции родителей в сфере воспитания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49" y="839333"/>
            <a:ext cx="2261063" cy="3379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746098" y="272452"/>
            <a:ext cx="6439466" cy="1320800"/>
          </a:xfrm>
        </p:spPr>
        <p:txBody>
          <a:bodyPr/>
          <a:lstStyle/>
          <a:p>
            <a:r>
              <a:rPr lang="ru-RU" dirty="0" smtClean="0"/>
              <a:t>Координатор </a:t>
            </a:r>
            <a:r>
              <a:rPr lang="ru-RU" dirty="0"/>
              <a:t>проекта «Семейный театр»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7985" y="165259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Шевченко Наталия Юрьевна, методист детского сада № 35 «Аленький цветочек» МАДОУ детский сад «Росток», стаж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34 года.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Эксперт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проекта «Школа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Росатома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», член Межведомственного координационного совета по организации родительского просвещения в Новоуральском городском округе.  Награждена Почетной грамотой Министерства образования и науки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РФ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23781" y="44040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  В 2022 году Наталия Юрьевна представила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разработки и результаты реализации проекта "Семейный театр" на конкурс и стала победителем VII Всероссийского конкурса методических разработок уроков, посвящённых семье и традиционным семейным ценностям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(3место)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Методическая разработка Проект «Семейный театр» вошла в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Сборник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лучших конкурсных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работ.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Ссылка на сборник: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https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://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cloud.mail.ru/public/FhHM/fBfSUM1WZ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15" y="3632563"/>
            <a:ext cx="1621677" cy="2286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79" y="4603368"/>
            <a:ext cx="1007099" cy="10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2619" y="530499"/>
            <a:ext cx="3807107" cy="1178299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Модель межведомственного взаимодействия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04" y="177685"/>
            <a:ext cx="5388498" cy="30310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3960" t="5279" r="15414" b="3097"/>
          <a:stretch/>
        </p:blipFill>
        <p:spPr>
          <a:xfrm>
            <a:off x="601435" y="4184165"/>
            <a:ext cx="3491348" cy="2547739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01435" y="3345607"/>
            <a:ext cx="3034145" cy="838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Целевая аудитория практики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294921" y="3282118"/>
            <a:ext cx="4586774" cy="1101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Учреждения, организации -  участники проектной команды практики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316" y="4345888"/>
            <a:ext cx="1225520" cy="8402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342" y="4395574"/>
            <a:ext cx="733027" cy="73302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018736" y="5175855"/>
            <a:ext cx="113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МАДОУ 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детский сад «РОСТОК»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190607" y="5177057"/>
            <a:ext cx="1548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МБУК 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Новоуральский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театр кукол»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855" y="4270152"/>
            <a:ext cx="821761" cy="91597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169486" y="5232813"/>
            <a:ext cx="155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МБУК "Театр музыки, драмы и комедии" НГО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190607" y="5908193"/>
            <a:ext cx="6897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Все специалисты, реализующие практику, прошли обучение на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семинаре и очно- заочных курсах повышения квалификации с привлечением педагогов Частного образовательного учреждения дополнительного профессионального образования «Академия родительского образования»,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</a:rPr>
              <a:t>г.Пермь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в 2021 году.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102" y="4509709"/>
            <a:ext cx="2317553" cy="123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60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861435" y="98214"/>
            <a:ext cx="10673541" cy="6034453"/>
            <a:chOff x="2211186" y="201318"/>
            <a:chExt cx="10673541" cy="603445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2080" y="201318"/>
              <a:ext cx="2568632" cy="1486601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2211186" y="292758"/>
              <a:ext cx="10673541" cy="5943013"/>
              <a:chOff x="2211186" y="292758"/>
              <a:chExt cx="10673541" cy="594301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/>
              <a:srcRect l="5154" t="7628" r="2699" b="980"/>
              <a:stretch/>
            </p:blipFill>
            <p:spPr>
              <a:xfrm>
                <a:off x="2211186" y="292758"/>
                <a:ext cx="10673541" cy="5943013"/>
              </a:xfrm>
              <a:prstGeom prst="rect">
                <a:avLst/>
              </a:prstGeom>
            </p:spPr>
          </p:pic>
          <p:sp>
            <p:nvSpPr>
              <p:cNvPr id="4" name="Прямоугольник 3"/>
              <p:cNvSpPr/>
              <p:nvPr/>
            </p:nvSpPr>
            <p:spPr>
              <a:xfrm rot="274749">
                <a:off x="3442597" y="3434573"/>
                <a:ext cx="2231917" cy="582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coolSlant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ru-RU" sz="1600" b="1" dirty="0">
                    <a:ln/>
                    <a:solidFill>
                      <a:srgbClr val="FFFF00"/>
                    </a:solidFill>
                  </a:rPr>
                  <a:t>семейный просмотр спектакля</a:t>
                </a:r>
                <a:endParaRPr lang="ru-RU" sz="1600" b="1" cap="none" spc="0" dirty="0">
                  <a:ln/>
                  <a:solidFill>
                    <a:srgbClr val="FFFF00"/>
                  </a:solidFill>
                  <a:effectLst/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 rot="198931">
                <a:off x="6507079" y="2941991"/>
                <a:ext cx="3186860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pPr algn="ctr"/>
                <a:r>
                  <a:rPr lang="ru-RU" sz="2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Интерактивная часть</a:t>
                </a:r>
                <a:endParaRPr lang="ru-RU" sz="2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199505" y="182880"/>
            <a:ext cx="3025833" cy="11782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Структура мероприятий практики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35" y="4414830"/>
            <a:ext cx="11496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Интерактивная часть включает в себя:</a:t>
            </a:r>
          </a:p>
          <a:p>
            <a:r>
              <a:rPr lang="ru-RU" sz="1400" dirty="0" smtClean="0"/>
              <a:t>                  - интерактивная </a:t>
            </a:r>
            <a:r>
              <a:rPr lang="ru-RU" sz="1400" dirty="0"/>
              <a:t>беседа педагогов-специалистов со зрительской детско-взрослой </a:t>
            </a:r>
            <a:r>
              <a:rPr lang="ru-RU" sz="1400" dirty="0" smtClean="0"/>
              <a:t>аудиторией после </a:t>
            </a:r>
            <a:r>
              <a:rPr lang="ru-RU" sz="1400" dirty="0"/>
              <a:t>просмотра </a:t>
            </a:r>
            <a:r>
              <a:rPr lang="ru-RU" sz="1400" dirty="0" smtClean="0"/>
              <a:t>спектакля,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направлена </a:t>
            </a:r>
            <a:r>
              <a:rPr lang="ru-RU" sz="1400" dirty="0"/>
              <a:t>на активизацию зрителей (детей и родителей): обсуждение идеи спектакля, впечатлений, рассуждение о </a:t>
            </a:r>
            <a:endParaRPr lang="ru-RU" sz="1400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            чувствах </a:t>
            </a:r>
            <a:r>
              <a:rPr lang="ru-RU" sz="1400" dirty="0"/>
              <a:t>и эмоциях, вызванных постановкой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 smtClean="0"/>
              <a:t>                  - </a:t>
            </a:r>
            <a:r>
              <a:rPr lang="ru-RU" sz="1400" dirty="0"/>
              <a:t>игровой тренинг, проводимый педагогами-специалистами </a:t>
            </a:r>
            <a:r>
              <a:rPr lang="ru-RU" sz="1400" dirty="0" smtClean="0"/>
              <a:t>совместно </a:t>
            </a:r>
            <a:r>
              <a:rPr lang="ru-RU" sz="1400" dirty="0"/>
              <a:t>с артистами театра для группы зрительской </a:t>
            </a:r>
            <a:r>
              <a:rPr lang="ru-RU" sz="1400" dirty="0" smtClean="0"/>
              <a:t>детско-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взрослой аудитории, построенный </a:t>
            </a:r>
            <a:r>
              <a:rPr lang="ru-RU" sz="1400" dirty="0"/>
              <a:t>на тематике просмотренного спектакля, поддерживают и развивают раскрытие </a:t>
            </a:r>
            <a:endParaRPr lang="ru-RU" sz="1400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            основной </a:t>
            </a:r>
            <a:r>
              <a:rPr lang="ru-RU" sz="1400" dirty="0"/>
              <a:t>идеи постановки и её смысла, способствуют совместному проживанию эмоций, чувств и движений родителями </a:t>
            </a:r>
            <a:r>
              <a:rPr lang="ru-RU" sz="1400" dirty="0" smtClean="0"/>
              <a:t>и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</a:t>
            </a:r>
            <a:r>
              <a:rPr lang="ru-RU" sz="1400" dirty="0"/>
              <a:t>детьми.</a:t>
            </a:r>
          </a:p>
          <a:p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35" y="4745722"/>
            <a:ext cx="1005840" cy="6910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76" y="5520287"/>
            <a:ext cx="847899" cy="9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695" y="764296"/>
            <a:ext cx="932006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8094" y="241076"/>
            <a:ext cx="7479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59" t="12326" b="2410"/>
          <a:stretch/>
        </p:blipFill>
        <p:spPr>
          <a:xfrm>
            <a:off x="3817477" y="786431"/>
            <a:ext cx="5642972" cy="4497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23" y="1782391"/>
            <a:ext cx="4704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Выбор театральной постановки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Каждая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постановка несет определенную смысловую нагрузку, которая укладывается в семейные и общечеловеческие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ценности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442" y="2825709"/>
            <a:ext cx="5118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Разработка интерактивной части мероприятия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раздаточных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флаеров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Заключается в подборе форм, методов и приемов взаимодействия с детской и взрослой аудиторией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73930" y="394460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Проведение мероприятия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7363" y="5139473"/>
            <a:ext cx="4816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Подведение итогов и анализ проведенного мероприятия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8049">
            <a:off x="8837687" y="2086701"/>
            <a:ext cx="1045000" cy="14757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10" y="790834"/>
            <a:ext cx="1085871" cy="14757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910" y="754339"/>
            <a:ext cx="1054118" cy="14757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9161">
            <a:off x="7188452" y="928917"/>
            <a:ext cx="1045197" cy="14757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5499" y="4611258"/>
            <a:ext cx="1095499" cy="1569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7849">
            <a:off x="10761574" y="4848878"/>
            <a:ext cx="1090207" cy="15557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87462">
            <a:off x="8962011" y="5002463"/>
            <a:ext cx="1095499" cy="15666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0240">
            <a:off x="9858839" y="2128796"/>
            <a:ext cx="1053743" cy="1481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02361">
            <a:off x="9992200" y="906410"/>
            <a:ext cx="1043127" cy="14765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/>
          <a:srcRect l="9296" t="1" r="8083" b="8369"/>
          <a:stretch/>
        </p:blipFill>
        <p:spPr>
          <a:xfrm>
            <a:off x="2524311" y="4874939"/>
            <a:ext cx="1412244" cy="18356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/>
          <a:srcRect l="58209" t="3653" r="1941" b="41281"/>
          <a:stretch/>
        </p:blipFill>
        <p:spPr>
          <a:xfrm>
            <a:off x="666259" y="3815370"/>
            <a:ext cx="922506" cy="13501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-1" r="25833" b="28148"/>
          <a:stretch/>
        </p:blipFill>
        <p:spPr>
          <a:xfrm>
            <a:off x="666259" y="5283575"/>
            <a:ext cx="1795433" cy="13969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8828"/>
          <a:stretch/>
        </p:blipFill>
        <p:spPr>
          <a:xfrm>
            <a:off x="1736968" y="3834745"/>
            <a:ext cx="1602305" cy="139189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23" y="5783273"/>
            <a:ext cx="1519835" cy="9134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63" y="5792776"/>
            <a:ext cx="2019052" cy="9039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319" y="112816"/>
            <a:ext cx="1959962" cy="16149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17628">
            <a:off x="10883940" y="1724107"/>
            <a:ext cx="984529" cy="13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695" y="764296"/>
            <a:ext cx="932006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0974" y="179554"/>
            <a:ext cx="7479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практики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534" y="489208"/>
            <a:ext cx="920222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 программу Проекта «Семейный театр» вошли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</a:rPr>
              <a:t>7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</a:rPr>
              <a:t>спектаклей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Театра кукол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: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Дрозд фрау Майер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Почтальон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Дядя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Амос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не идет на работу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Горошек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Чёрная курица, или подземные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жители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</a:rPr>
              <a:t>»,«Золотой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цыпленок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«Богатырь Степан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</a:rPr>
              <a:t>Ромашкин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</a:rPr>
              <a:t>     3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</a:rPr>
              <a:t>спектакля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Театра музыки, драмы и комедии: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Книга джунглей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Гадкий утенок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«Волшебник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Изумрудного 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    города». К спектаклям разработаны интерактивные части и раздаточные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</a:rPr>
              <a:t>флаеры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Проведено в рамках практики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22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мероприятия (интерактивных встреч, мастер-классов, игровых тренингов)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В мероприятиях приняли участие 450 семей города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что составило более 1125 человек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Проект «Семейный театр» стал победителем VII Всероссийского конкурса методических разработок уроков, посвящённых семье и традиционным семейным ценностям в 2022 г.(3место)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695" y="2960057"/>
            <a:ext cx="9630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возможность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23" y="3377440"/>
            <a:ext cx="101165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ети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, воспитанники детских садов, учащиеся школ НГО 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провести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время вместе с родителями (вместе с ними разделить свои эмоции и переживания, поучаствовать в беседе и открыть для себя важные жизненные истины)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ru-RU" sz="5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одители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повышение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педагогической компетентности, получение опыт грамотного общения с ребенком, знакомство с разнообразными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приемами</a:t>
            </a:r>
          </a:p>
          <a:p>
            <a:endParaRPr lang="ru-RU" sz="5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т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еатры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города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знакомство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родителей с репертуаром театров, который родители могут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оценить</a:t>
            </a:r>
          </a:p>
          <a:p>
            <a:pPr marL="285750" indent="-285750">
              <a:buFontTx/>
              <a:buChar char="-"/>
            </a:pPr>
            <a:endParaRPr lang="ru-RU" sz="5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едагоги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города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использование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дополнительной площадки для просвещения родителей, формирования новой родительской позиции среди мам и пап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Новоуральска</a:t>
            </a:r>
          </a:p>
          <a:p>
            <a:pPr marL="285750" indent="-285750">
              <a:buFontTx/>
              <a:buChar char="-"/>
            </a:pPr>
            <a:endParaRPr lang="ru-RU" sz="5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Администрация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Новоуральского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городского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округа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выстраивание модели межведомственного взаимодействия между учреждениями и организациями города с целью реализации системы работы по родительскому просвещению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45069" y="2701823"/>
            <a:ext cx="7041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Ссылка на статистические данные по реализации проекта:</a:t>
            </a: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clck.ru/377nYe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6" y="2386279"/>
            <a:ext cx="760083" cy="7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2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572" y="232756"/>
            <a:ext cx="1101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Отзывы участников о мероприятиях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2" y="747758"/>
            <a:ext cx="4810161" cy="1475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51" y="747758"/>
            <a:ext cx="5401524" cy="2536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58" y="2276455"/>
            <a:ext cx="2978032" cy="44817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55732" y="3407197"/>
            <a:ext cx="664348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Проект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не предполагает получение формализованной письменной обратной связи по причине специфики проводимой работы (для осмысления содержания беседы родителям нужно время, выводы родителей – это личные умозаключения, не требующие озвучивания и оценки), а также большого количества участников. Об эффективности такой практики можно судить по достаточно высокой активности родителей во время мероприятий, по общему эмоциональному отклику после посещения театра, увеличению количества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зрителей.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Для оценки результатов проекта также проводились совещания с заместителями руководителей общеобразовательных организаций по начальной школе и руководителями МАДОУ, в ходе которых получена положительная оценка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проекта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1632</TotalTime>
  <Words>1158</Words>
  <Application>Microsoft Office PowerPoint</Application>
  <PresentationFormat>Широкоэкранный</PresentationFormat>
  <Paragraphs>106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Euphemia</vt:lpstr>
      <vt:lpstr>Times New Roman</vt:lpstr>
      <vt:lpstr>Trebuchet MS</vt:lpstr>
      <vt:lpstr>Wingdings 3</vt:lpstr>
      <vt:lpstr>Аспект</vt:lpstr>
      <vt:lpstr>Презентация PowerPoint</vt:lpstr>
      <vt:lpstr>Актуальность</vt:lpstr>
      <vt:lpstr>Презентация PowerPoint</vt:lpstr>
      <vt:lpstr>Координатор проекта «Семейный театр»</vt:lpstr>
      <vt:lpstr>Модель межведомственного взаимодействия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Перспектива реализации практики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consultation.olesia@mail.ru</dc:creator>
  <cp:lastModifiedBy>admin</cp:lastModifiedBy>
  <cp:revision>111</cp:revision>
  <dcterms:created xsi:type="dcterms:W3CDTF">2023-07-14T06:23:56Z</dcterms:created>
  <dcterms:modified xsi:type="dcterms:W3CDTF">2023-12-15T05:19:31Z</dcterms:modified>
</cp:coreProperties>
</file>