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78" r:id="rId11"/>
    <p:sldId id="267" r:id="rId12"/>
    <p:sldId id="268" r:id="rId13"/>
    <p:sldId id="269" r:id="rId14"/>
    <p:sldId id="282" r:id="rId15"/>
    <p:sldId id="283" r:id="rId16"/>
    <p:sldId id="270" r:id="rId17"/>
    <p:sldId id="271" r:id="rId18"/>
    <p:sldId id="272" r:id="rId19"/>
    <p:sldId id="28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9.6037389143710725E-2"/>
          <c:w val="0.6471014537479377"/>
          <c:h val="0.86578745940205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Дети общеразвивающих групп</c:v>
                </c:pt>
                <c:pt idx="1">
                  <c:v>Дети с групп компенсирующей направленности, в т.ч. дети-инвалиды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219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1B-4137-916B-B233F5C53F7A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6391954391898852"/>
          <c:y val="0.26784281464317017"/>
          <c:w val="0.35153364246106927"/>
          <c:h val="0.49236636846346904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  <c:txPr>
        <a:bodyPr/>
        <a:lstStyle/>
        <a:p>
          <a:pPr>
            <a:defRPr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Нозологические группы воспитанников</c:v>
                </c:pt>
              </c:strCache>
            </c:strRef>
          </c:tx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mtClean="0"/>
                      <a:t>,4 %</a:t>
                    </a:r>
                    <a:endParaRPr lang="en-US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68-44B9-B2E9-C59D13C1D66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,8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68-44B9-B2E9-C59D13C1D66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,8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68-44B9-B2E9-C59D13C1D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Дети с ТНР</c:v>
                </c:pt>
                <c:pt idx="1">
                  <c:v>Дети с ЗПР</c:v>
                </c:pt>
                <c:pt idx="2">
                  <c:v>Дети с РАС</c:v>
                </c:pt>
                <c:pt idx="3">
                  <c:v>Дети с интелектуальными нарушениями </c:v>
                </c:pt>
                <c:pt idx="4">
                  <c:v>Дети с нарушением слуха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0.73000000000000032</c:v>
                </c:pt>
                <c:pt idx="1">
                  <c:v>0.18000000000000008</c:v>
                </c:pt>
                <c:pt idx="2">
                  <c:v>5.3999999999999999E-2</c:v>
                </c:pt>
                <c:pt idx="3">
                  <c:v>1.7999999999999999E-2</c:v>
                </c:pt>
                <c:pt idx="4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68-44B9-B2E9-C59D13C1D668}"/>
            </c:ext>
          </c:extLst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Квалификационная категория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0.72000000000000031</c:v>
                </c:pt>
                <c:pt idx="1">
                  <c:v>0.14000000000000001</c:v>
                </c:pt>
                <c:pt idx="2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10-4437-A885-2A51D45D5B21}"/>
            </c:ext>
          </c:extLst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 уровень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Высшее педагогические</c:v>
                </c:pt>
                <c:pt idx="1">
                  <c:v>Среднее профессиональное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B0-4C31-9DBD-0738A0276BCF}"/>
            </c:ext>
          </c:extLst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стаж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 5 лет </c:v>
                </c:pt>
                <c:pt idx="1">
                  <c:v>От 5 до 15 лет </c:v>
                </c:pt>
                <c:pt idx="2">
                  <c:v>Свыше 15 лет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0.18000000000000008</c:v>
                </c:pt>
                <c:pt idx="1">
                  <c:v>0.18000000000000008</c:v>
                </c:pt>
                <c:pt idx="2">
                  <c:v>0.64000000000000035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10-4CEE-BC5D-46AB255F1E26}"/>
            </c:ext>
          </c:extLst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u46@belou31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ou46.bel31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«Колокольчик» № 46  г. Белгород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P\Downloads\2023-06-01 11.02.31 (convert.io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429000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8496944" cy="406531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лучших практик, направленных на повышения  качества жизни детей семей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«Десятилетие детства–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2023» 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Юридический и фактический адрес: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308024, Белгородская область, г. Белгород,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Костюкова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д. 30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Заведующий: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Огурцова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Ирина Александровна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Контактный телефон: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8 (4722) 55-22-45</a:t>
            </a:r>
          </a:p>
          <a:p>
            <a:pPr algn="r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mdou46@belou31.ru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http://dou46.bel31.ru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6250706"/>
          </a:xfrm>
        </p:spPr>
        <p:txBody>
          <a:bodyPr vert="vert270"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Вариативные формы инклюзивного образования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60648"/>
            <a:ext cx="468052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кратковременного пребывания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052736"/>
            <a:ext cx="468052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Консультационный центр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844824"/>
            <a:ext cx="468052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патронаж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5013176"/>
            <a:ext cx="468052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Детско-родительские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4221088"/>
            <a:ext cx="468052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Фронтальные формы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3429000"/>
            <a:ext cx="468052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микрогруппах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2636912"/>
            <a:ext cx="468052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5805264"/>
            <a:ext cx="468052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Праздники, конкурсы, развлечения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188640"/>
            <a:ext cx="792088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63888" y="980728"/>
            <a:ext cx="792088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63888" y="1772816"/>
            <a:ext cx="792088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63888" y="2564904"/>
            <a:ext cx="792088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63888" y="3356992"/>
            <a:ext cx="792088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63888" y="4149080"/>
            <a:ext cx="792088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563888" y="4941168"/>
            <a:ext cx="792088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3888" y="5733256"/>
            <a:ext cx="792088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6322714"/>
          </a:xfrm>
        </p:spPr>
        <p:txBody>
          <a:bodyPr vert="vert270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404664"/>
            <a:ext cx="3168352" cy="2232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групповых ячеек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кабинеты специалистов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медицинский блок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музыкальный зал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спортивный зал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4077072"/>
            <a:ext cx="3312368" cy="2232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сухой бассейн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интерактивный логопедический стол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«Дары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Фрёбеля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сенсорная песочница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двухсторонний мольберт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404664"/>
            <a:ext cx="3312368" cy="2304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мультимедийный проектор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планшетные ПК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ноутбуки</a:t>
            </a:r>
          </a:p>
          <a:p>
            <a:pPr algn="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МФУ и принтеры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4077072"/>
            <a:ext cx="3240360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микрофоны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магнитофоны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звуковые колонки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цифровой фотоаппарат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цифровая видео камера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flipV="1">
            <a:off x="5580112" y="3356992"/>
            <a:ext cx="3456384" cy="2160240"/>
          </a:xfrm>
          <a:prstGeom prst="rt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flipH="1" flipV="1">
            <a:off x="2123728" y="3356992"/>
            <a:ext cx="3456384" cy="2160240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2123728" y="1196752"/>
            <a:ext cx="3456384" cy="21602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Помещения</a:t>
            </a:r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5580112" y="1196752"/>
            <a:ext cx="3456384" cy="2160240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2120" y="35730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пособия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5896" y="357301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Жебрикова\инклюзивный детский сад\фото кабинета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791" y="105736"/>
            <a:ext cx="2808312" cy="210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P\Desktop\Жебрикова\инклюзивный детский сад\фото кабинета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53" y="2212342"/>
            <a:ext cx="2773363" cy="207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HP\Desktop\Жебрикова\инклюзивный детский сад\фото кабинета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7124" y="2276872"/>
            <a:ext cx="268700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HP\Desktop\Жебрикова\инклюзивный детский сад\фото кабинета\фото\Кабинет\IMG_7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1216" y="4509120"/>
            <a:ext cx="278408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HP\Desktop\Жебрикова\инклюзивный детский сад\фото кабинета\фото\Кабинет\Рисунок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204864"/>
            <a:ext cx="279949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HP\Desktop\Жебрикова\инклюзивный детский сад\фото кабинета\фото\Кабинет\IMG-5f2c9cafe64e7b2ef70a2b4da378d3d6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437112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HP\Desktop\Жебрикова\инклюзивный детский сад\фото кабинета\фото\Кабинет\IMG_77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88640"/>
            <a:ext cx="2555571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HP\Desktop\Жебрикова\инклюзивный детский сад\фото кабинета\Рисунок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8211" y="4516043"/>
            <a:ext cx="2633590" cy="201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486" y="521687"/>
            <a:ext cx="2737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специалистов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92696"/>
            <a:ext cx="4762872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ownloads\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499" y="3323989"/>
            <a:ext cx="3768418" cy="282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HP\Downloads\3.1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64904"/>
            <a:ext cx="2693946" cy="357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HP\Downloads\image-22-11-22-02-1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HP\Downloads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88840"/>
            <a:ext cx="2520280" cy="4126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12968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 ПАРТНЁРЫ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268760"/>
            <a:ext cx="2808312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СОШ № 31,</a:t>
            </a:r>
          </a:p>
          <a:p>
            <a:pPr algn="ctr"/>
            <a:r>
              <a:rPr lang="ru-RU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преемственность дошкольного и начального образования</a:t>
            </a:r>
            <a:endParaRPr lang="ru-RU" sz="1400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068960"/>
            <a:ext cx="2808312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ГБУК «Белгородский государственный художественный музей», </a:t>
            </a:r>
            <a:endParaRPr lang="ru-RU" sz="1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взаимодействие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869160"/>
            <a:ext cx="2808312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ГБУК «Белгородский государственный театр кукол», </a:t>
            </a:r>
          </a:p>
          <a:p>
            <a:pPr algn="ctr"/>
            <a:r>
              <a:rPr lang="ru-RU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взаимодействие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1840" y="4869160"/>
            <a:ext cx="2808312" cy="136815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ОГИБДД УВД России по городу Белгороду, </a:t>
            </a:r>
          </a:p>
          <a:p>
            <a:pPr algn="ctr"/>
            <a:r>
              <a:rPr lang="ru-RU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профилактическая работа по ПДД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0" y="3068960"/>
            <a:ext cx="2808312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МБУК Выставочный зал «Родина», </a:t>
            </a:r>
          </a:p>
          <a:p>
            <a:pPr algn="ctr"/>
            <a:r>
              <a:rPr lang="ru-RU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взаимодействие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268760"/>
            <a:ext cx="280831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МБУК «Центральная библиотечная система города Белгорода» (Библиотека-музей Пушкинская),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взаимодействие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4797152"/>
            <a:ext cx="2808312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технопарк 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Белробот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техническое творчестве и конструирование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3068960"/>
            <a:ext cx="2808312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ГБОУВО «Белгородский государственный институт искусств и культуры» (БГИИК),</a:t>
            </a:r>
          </a:p>
          <a:p>
            <a:pPr algn="ctr"/>
            <a:r>
              <a:rPr lang="ru-RU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взаимодействие</a:t>
            </a:r>
            <a:endParaRPr lang="ru-RU" sz="1400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1268760"/>
            <a:ext cx="2808312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Белгородский государственный историко-краеведческий музей,</a:t>
            </a:r>
          </a:p>
          <a:p>
            <a:pPr algn="ctr"/>
            <a:r>
              <a:rPr lang="ru-RU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взаимодействие</a:t>
            </a:r>
            <a:endParaRPr lang="ru-RU" sz="1400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wnloads\IMG-d487455e04dd892180a28435ded3708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6632"/>
            <a:ext cx="2995059" cy="22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HP\Downloads\фото 1 библиоте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5" y="116632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HP\Downloads\фото 2 театр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0888"/>
            <a:ext cx="2904323" cy="217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HP\Downloads\фото 2 диора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0"/>
            <a:ext cx="2864835" cy="214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HP\Downloads\фото 2 Биан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0164" y="2420888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HP\Downloads\P1080901 [Разрешение рабочего стола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492896"/>
            <a:ext cx="2819152" cy="211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HP\Downloads\20190508_1008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653136"/>
            <a:ext cx="4176464" cy="203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C:\Users\HP\Downloads\20180202_1014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725144"/>
            <a:ext cx="3528392" cy="198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2232248" cy="6322714"/>
          </a:xfrm>
        </p:spPr>
        <p:txBody>
          <a:bodyPr vert="vert270"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услуг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707904" y="260648"/>
            <a:ext cx="4248472" cy="115212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услуга по обучению вокалу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«Высокая нота»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707904" y="1556792"/>
            <a:ext cx="4248472" cy="1152128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услуга по обучению хореографии «Танцевальный серпантин»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707904" y="2852936"/>
            <a:ext cx="4248472" cy="1152128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услуга по обучению командной игре в футбол «Футболист»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707904" y="4149080"/>
            <a:ext cx="4248472" cy="115212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услуга по обучению созданию мультфильмов «Колокольчик»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707904" y="5445224"/>
            <a:ext cx="4248472" cy="115212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услуга по обучению рисованию «Юный художник»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ownloads\GBYi8wuKfJ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16835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HP\Downloads\IMG-8bc160fe9def6b67a7476e1d6b9a0fc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634" y="188641"/>
            <a:ext cx="2973853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Users\HP\Downloads\2022-09-24 19.57.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96752"/>
            <a:ext cx="309634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6" name="Picture 6" descr="C:\Users\HP\Downloads\2023-05-04 10.27.40 (convert.io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15054"/>
            <a:ext cx="3672408" cy="2754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7" name="Picture 7" descr="C:\Users\HP\Downloads\image-22-06-23-03-39.heic"/>
          <p:cNvPicPr>
            <a:picLocks noChangeAspect="1" noChangeArrowheads="1"/>
          </p:cNvPicPr>
          <p:nvPr/>
        </p:nvPicPr>
        <p:blipFill>
          <a:blip r:embed="rId6" cstate="print"/>
          <a:srcRect t="18123" r="10201" b="21036"/>
          <a:stretch>
            <a:fillRect/>
          </a:stretch>
        </p:blipFill>
        <p:spPr bwMode="auto">
          <a:xfrm>
            <a:off x="4427984" y="4149080"/>
            <a:ext cx="453462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Инклюзивная образовательная практика «Организация инклюзивной театральной студии «Мы рядом» в условиях ДОУ»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2771800" y="1700808"/>
            <a:ext cx="3384376" cy="108012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реализации: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август 2022 г. – май 2023 г.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979712" y="3140968"/>
            <a:ext cx="5040560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Целевая категория: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старшие дошкольники со статусом ОВЗ и воспитанники групп общей направленности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971600" y="4581128"/>
            <a:ext cx="7056784" cy="1800200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практики: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повышение адаптивных возможностей воспитанников;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стимулирование коммуникативных навыков и возможностей;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снижение уровня тревожности и агрессивности;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толерантного отношения к сверстникам.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ownloads\20181031_102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316835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HP\Downloads\1.jpg"/>
          <p:cNvPicPr>
            <a:picLocks noChangeAspect="1" noChangeArrowheads="1"/>
          </p:cNvPicPr>
          <p:nvPr/>
        </p:nvPicPr>
        <p:blipFill>
          <a:blip r:embed="rId3" cstate="print"/>
          <a:srcRect t="8036" r="21428" b="3571"/>
          <a:stretch>
            <a:fillRect/>
          </a:stretch>
        </p:blipFill>
        <p:spPr bwMode="auto">
          <a:xfrm>
            <a:off x="3779912" y="188640"/>
            <a:ext cx="1944216" cy="2916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C:\Users\HP\Downloads\4.jpg"/>
          <p:cNvPicPr>
            <a:picLocks noChangeAspect="1" noChangeArrowheads="1"/>
          </p:cNvPicPr>
          <p:nvPr/>
        </p:nvPicPr>
        <p:blipFill>
          <a:blip r:embed="rId4" cstate="print"/>
          <a:srcRect t="21429" b="10714"/>
          <a:stretch>
            <a:fillRect/>
          </a:stretch>
        </p:blipFill>
        <p:spPr bwMode="auto">
          <a:xfrm>
            <a:off x="6156176" y="188640"/>
            <a:ext cx="2592288" cy="2345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0" name="Picture 6" descr="C:\Users\HP\Downloads\image-19-08-22-12-21-8.jpeg"/>
          <p:cNvPicPr>
            <a:picLocks noChangeAspect="1" noChangeArrowheads="1"/>
          </p:cNvPicPr>
          <p:nvPr/>
        </p:nvPicPr>
        <p:blipFill>
          <a:blip r:embed="rId5" cstate="print"/>
          <a:srcRect r="4184" b="48498"/>
          <a:stretch>
            <a:fillRect/>
          </a:stretch>
        </p:blipFill>
        <p:spPr bwMode="auto">
          <a:xfrm>
            <a:off x="323528" y="2060848"/>
            <a:ext cx="311476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4" name="Picture 10" descr="C:\Users\HP\Downloads\DSCF0012 [Разрешение рабочего стола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941168"/>
            <a:ext cx="3160351" cy="1777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2" name="Picture 8" descr="C:\Users\HP\Downloads\IMG-2f9420957d473d7916d9c5544fb7d37e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19" y="4437112"/>
            <a:ext cx="3072341" cy="2304256"/>
          </a:xfrm>
          <a:prstGeom prst="rect">
            <a:avLst/>
          </a:prstGeom>
          <a:noFill/>
        </p:spPr>
      </p:pic>
      <p:pic>
        <p:nvPicPr>
          <p:cNvPr id="6153" name="Picture 9" descr="C:\Users\HP\Downloads\20181101_1108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645024"/>
            <a:ext cx="3168352" cy="3109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5" descr="C:\Users\HP\Downloads\IMG-fe0e0cfcb59568fa91c6f11a4d4bde97-V.jpg"/>
          <p:cNvPicPr>
            <a:picLocks noChangeAspect="1" noChangeArrowheads="1"/>
          </p:cNvPicPr>
          <p:nvPr/>
        </p:nvPicPr>
        <p:blipFill>
          <a:blip r:embed="rId9" cstate="print"/>
          <a:srcRect t="13933" r="20506"/>
          <a:stretch>
            <a:fillRect/>
          </a:stretch>
        </p:blipFill>
        <p:spPr bwMode="auto">
          <a:xfrm>
            <a:off x="5220072" y="2348880"/>
            <a:ext cx="3757858" cy="2288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1" name="Picture 7" descr="C:\Users\HP\Downloads\PA16915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2780928"/>
            <a:ext cx="2808312" cy="210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 sz="2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Контингент </a:t>
            </a:r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539552" y="2060848"/>
          <a:ext cx="807524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980728"/>
            <a:ext cx="8291264" cy="144016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ДОУ </a:t>
            </a: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функционирует </a:t>
            </a:r>
            <a:r>
              <a:rPr lang="ru-RU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групп: 8 </a:t>
            </a:r>
            <a:r>
              <a:rPr lang="ru-RU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направленности, </a:t>
            </a:r>
            <a:r>
              <a:rPr lang="ru-RU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компенсирующей </a:t>
            </a:r>
            <a:r>
              <a:rPr lang="ru-RU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направленности:</a:t>
            </a:r>
          </a:p>
          <a:p>
            <a:pPr algn="ctr"/>
            <a:r>
              <a:rPr lang="ru-RU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группы для детей с ТНР</a:t>
            </a:r>
          </a:p>
          <a:p>
            <a:pPr algn="ctr"/>
            <a:r>
              <a:rPr lang="ru-RU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группа для детей с ЗПР</a:t>
            </a:r>
          </a:p>
          <a:p>
            <a:pPr algn="ctr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1440160" cy="6322714"/>
          </a:xfrm>
        </p:spPr>
        <p:txBody>
          <a:bodyPr vert="vert270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260648"/>
            <a:ext cx="745232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городской инклюзивный онлайн конкурс «Детство – счастливая страна»: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«Сценарное мастерство»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номинация «Инструментальное искусство»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номинация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Эко-творчество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 смыслом»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призёр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номинация «Яркая палитра»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призёр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номинация «Вокальное мастерство»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1412776"/>
            <a:ext cx="745232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по финансовой грамотности «Мир финансов в мире детей»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лауреат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2132856"/>
            <a:ext cx="745232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этап 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регионального конкурса «Мозаика детства»: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«Хореография»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призёры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3068960"/>
            <a:ext cx="745232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этап Всероссийского конкурса «Декоративно-юношеского творчества по пожарной безопасности «Неопалимая купина»: призёр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4005064"/>
            <a:ext cx="745232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фестиваль (заочный) детского творчества «Новогодний серпантин»: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«Парад фантазий»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победитель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4941168"/>
            <a:ext cx="745232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конкурс дефиле одежды и аксессуаров из бросового материала «Цветочный вальс сороковых»: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номинация «Мадам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Брошникна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призёр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номинация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подиУМ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5877272"/>
            <a:ext cx="7452320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этап 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регионального конкурса «Мозаика детства»: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спартакиада «Быстрее, выше, сильнее» -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476672"/>
          <a:ext cx="79928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сохраненные данные 6"/>
          <p:cNvSpPr/>
          <p:nvPr/>
        </p:nvSpPr>
        <p:spPr>
          <a:xfrm>
            <a:off x="107504" y="116632"/>
            <a:ext cx="3888432" cy="1728192"/>
          </a:xfrm>
          <a:prstGeom prst="flowChartOnlineStora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Нормативно-правовое обеспечение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971600" y="1628800"/>
            <a:ext cx="1224136" cy="936104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НПО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 flipH="1">
            <a:off x="5364088" y="116632"/>
            <a:ext cx="3600400" cy="1728192"/>
          </a:xfrm>
          <a:prstGeom prst="flowChartOnlineStora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сохраненные данные 19"/>
          <p:cNvSpPr/>
          <p:nvPr/>
        </p:nvSpPr>
        <p:spPr>
          <a:xfrm flipH="1">
            <a:off x="5436096" y="4941168"/>
            <a:ext cx="3600400" cy="1728192"/>
          </a:xfrm>
          <a:prstGeom prst="flowChartOnlineStora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Организационно-методическое обеспечение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179512" y="5013176"/>
            <a:ext cx="3600400" cy="1728192"/>
          </a:xfrm>
          <a:prstGeom prst="flowChartOnlineStora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7236296" y="4293096"/>
            <a:ext cx="1224136" cy="936104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ОМО</a:t>
            </a: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1043608" y="4293096"/>
            <a:ext cx="1224136" cy="936104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МТО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7236296" y="1628800"/>
            <a:ext cx="1224136" cy="936104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3" descr="это.jpg"/>
          <p:cNvPicPr>
            <a:picLocks noChangeAspect="1"/>
          </p:cNvPicPr>
          <p:nvPr/>
        </p:nvPicPr>
        <p:blipFill>
          <a:blip r:embed="rId2" cstate="print"/>
          <a:srcRect l="28522" t="25112" r="21362" b="8681"/>
          <a:stretch>
            <a:fillRect/>
          </a:stretch>
        </p:blipFill>
        <p:spPr>
          <a:xfrm>
            <a:off x="2195736" y="1556792"/>
            <a:ext cx="5112568" cy="379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2952328" cy="5976664"/>
          </a:xfrm>
        </p:spPr>
        <p:txBody>
          <a:bodyPr vert="vert270"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Нормативно-правовое обеспечение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131840" y="5877272"/>
            <a:ext cx="6012160" cy="980728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Дорожная карта по обеспечению необходимых условий для воспитанников с ОВЗ и детьми инвалидами для получения общедоступного дошкольного образования на 2021-2025 годы</a:t>
            </a: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3131840" y="3356992"/>
            <a:ext cx="6012160" cy="72008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доступности объекта социальной инфраструктуры</a:t>
            </a: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3131840" y="4941168"/>
            <a:ext cx="6012160" cy="93610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консультационном центре по оказанию методической, психолого-педагогической и консультативной помощи родителям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3131840" y="2636912"/>
            <a:ext cx="6012160" cy="72008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группе компенсирующей направленности для детей с ЗПР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3059832" y="1916832"/>
            <a:ext cx="6084168" cy="72008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группе компенсирующей направленности для детей с ТНР</a:t>
            </a:r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3131840" y="1268760"/>
            <a:ext cx="6012160" cy="648072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об оказании логопедической помощи</a:t>
            </a: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3131840" y="548680"/>
            <a:ext cx="6012160" cy="72008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деятельности психолого-педагогического консилиума</a:t>
            </a: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3059832" y="0"/>
            <a:ext cx="6084168" cy="54868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3131840" y="4077072"/>
            <a:ext cx="6012160" cy="864096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об обеспечении прав на дошкольное образование детей-инвалидов  и детей с ограниченными возможностями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6250706"/>
          </a:xfrm>
        </p:spPr>
        <p:txBody>
          <a:bodyPr vert="vert270"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188640"/>
            <a:ext cx="2736304" cy="764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0152" y="4941168"/>
            <a:ext cx="2736304" cy="764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по ФК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71800" y="4293096"/>
            <a:ext cx="2736304" cy="764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40152" y="3501008"/>
            <a:ext cx="2736304" cy="764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Учитель-дефектолог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5733256"/>
            <a:ext cx="2736304" cy="764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Тьютор и ассистент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71800" y="2852936"/>
            <a:ext cx="2736304" cy="764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40152" y="2132856"/>
            <a:ext cx="2736304" cy="764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99792" y="1484784"/>
            <a:ext cx="2736304" cy="764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40152" y="692696"/>
            <a:ext cx="2736304" cy="764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Специалисты психолого-педагогического сопровождения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ownloads\0023 - Лариса Викторовна - Учитель - логопе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1637691" cy="22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79712" y="3573016"/>
            <a:ext cx="16561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Некипелова Л.В.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</p:txBody>
      </p:sp>
      <p:pic>
        <p:nvPicPr>
          <p:cNvPr id="2055" name="Picture 7" descr="C:\Users\HP\Downloads\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1368152" cy="2280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23528" y="3573016"/>
            <a:ext cx="1475656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Аникушина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Ю.П.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</p:txBody>
      </p:sp>
      <p:pic>
        <p:nvPicPr>
          <p:cNvPr id="2057" name="Picture 9" descr="C:\Users\HP\Downloads\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1369306" cy="22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707904" y="3573016"/>
            <a:ext cx="1512168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Глушкова Ю.В.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</p:txBody>
      </p:sp>
      <p:pic>
        <p:nvPicPr>
          <p:cNvPr id="17" name="Picture 3" descr="C:\Users\HP\Downloads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700808"/>
            <a:ext cx="1521600" cy="22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508104" y="3573016"/>
            <a:ext cx="1512168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Анцупова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Тьютор</a:t>
            </a:r>
          </a:p>
        </p:txBody>
      </p:sp>
      <p:pic>
        <p:nvPicPr>
          <p:cNvPr id="11" name="Picture 6" descr="C:\Users\HP\Downloads\0009 - Татьяна Павловна - Учитель - логопе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700808"/>
            <a:ext cx="1637691" cy="22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164288" y="3573016"/>
            <a:ext cx="16561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Аршинцева Т.П.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</p:txBody>
      </p:sp>
      <p:pic>
        <p:nvPicPr>
          <p:cNvPr id="13" name="Picture 2" descr="C:\Users\HP\Downloads\0012 - Алла Михайловна - воспитатель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221088"/>
            <a:ext cx="1637796" cy="22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9512" y="6165304"/>
            <a:ext cx="1656184" cy="43204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Берко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А.М.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– логопед </a:t>
            </a:r>
          </a:p>
        </p:txBody>
      </p:sp>
      <p:pic>
        <p:nvPicPr>
          <p:cNvPr id="19" name="Picture 4" descr="C:\Users\HP\Downloads\0010 - Елена Николаевна - Уч - дефектолог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4221088"/>
            <a:ext cx="1637796" cy="22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979712" y="6165304"/>
            <a:ext cx="1656184" cy="43204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Матвиенко Е.Н.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Учитель – дефектолог </a:t>
            </a:r>
          </a:p>
        </p:txBody>
      </p:sp>
      <p:pic>
        <p:nvPicPr>
          <p:cNvPr id="21" name="Picture 4" descr="C:\Users\HP\Downloads\0006 - Анна Сергеевна - воспитател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221088"/>
            <a:ext cx="1637691" cy="22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779912" y="6165304"/>
            <a:ext cx="1656184" cy="43204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Кательникова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А.С.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 – психолог </a:t>
            </a:r>
          </a:p>
        </p:txBody>
      </p:sp>
      <p:pic>
        <p:nvPicPr>
          <p:cNvPr id="23" name="Picture 2" descr="C:\Users\HP\Downloads\0025 - Ирина Владимировна - Педагог - психолог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4221088"/>
            <a:ext cx="1637796" cy="22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3" descr="C:\Users\HP\Downloads\0019 - Алёна Викторовна - воспитатель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4221088"/>
            <a:ext cx="1637796" cy="228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580112" y="6165304"/>
            <a:ext cx="1656184" cy="43204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Бирюкова И.В.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 – психолог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80312" y="6165304"/>
            <a:ext cx="1656184" cy="43204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Гладыщева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 – психолог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Кадровый потенциал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51520" y="3645024"/>
          <a:ext cx="4032448" cy="298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23528" y="908720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8"/>
          <p:cNvGraphicFramePr>
            <a:graphicFrameLocks/>
          </p:cNvGraphicFramePr>
          <p:nvPr/>
        </p:nvGraphicFramePr>
        <p:xfrm>
          <a:off x="4716016" y="3861048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5364088" y="1268760"/>
            <a:ext cx="3312368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100 % педагогов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прошли КПК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«Инклюзивное образование в ДОУ»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1979712" cy="6034682"/>
          </a:xfrm>
        </p:spPr>
        <p:txBody>
          <a:bodyPr vert="vert270"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Организационно-методическое обеспечение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95936" y="188640"/>
            <a:ext cx="4932040" cy="4725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11960" y="1556792"/>
            <a:ext cx="4536504" cy="3960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АООП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(ЗПР, ТНР, РАС)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2000" y="3140968"/>
            <a:ext cx="3816424" cy="33123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ИОМ</a:t>
            </a:r>
          </a:p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051720" y="836712"/>
            <a:ext cx="338437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051720" y="2420888"/>
            <a:ext cx="3384376" cy="11521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Адаптированные образовательные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123728" y="3861048"/>
            <a:ext cx="3384376" cy="11521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</a:t>
            </a:r>
          </a:p>
        </p:txBody>
      </p:sp>
      <p:sp>
        <p:nvSpPr>
          <p:cNvPr id="10" name="Овал 9"/>
          <p:cNvSpPr/>
          <p:nvPr/>
        </p:nvSpPr>
        <p:spPr>
          <a:xfrm>
            <a:off x="5004048" y="4365104"/>
            <a:ext cx="2952328" cy="23762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рядом»</a:t>
            </a:r>
          </a:p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123728" y="5301208"/>
            <a:ext cx="3384376" cy="11521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Практико-ориентированный проект «Мы рядом»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804</Words>
  <Application>Microsoft Office PowerPoint</Application>
  <PresentationFormat>Экран (4:3)</PresentationFormat>
  <Paragraphs>170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Муниципальное бюджетное дошкольное образовательное учреждение детский сад комбинированного вида «Колокольчик» № 46  г. Белгород</vt:lpstr>
      <vt:lpstr> Контингент организации    </vt:lpstr>
      <vt:lpstr>Слайд 3</vt:lpstr>
      <vt:lpstr>Слайд 4</vt:lpstr>
      <vt:lpstr>Нормативно-правовое обеспечение</vt:lpstr>
      <vt:lpstr>Кадровое обеспечение</vt:lpstr>
      <vt:lpstr>Специалисты психолого-педагогического сопровождения</vt:lpstr>
      <vt:lpstr>Кадровый потенциал</vt:lpstr>
      <vt:lpstr>Организационно-методическое обеспечение</vt:lpstr>
      <vt:lpstr>Вариативные формы инклюзивного образования</vt:lpstr>
      <vt:lpstr>Материально-техническое обеспечение</vt:lpstr>
      <vt:lpstr>Слайд 12</vt:lpstr>
      <vt:lpstr>Доступная среда</vt:lpstr>
      <vt:lpstr>Слайд 14</vt:lpstr>
      <vt:lpstr>Слайд 15</vt:lpstr>
      <vt:lpstr>Организация дополнительных образовательных услуг</vt:lpstr>
      <vt:lpstr>Слайд 17</vt:lpstr>
      <vt:lpstr>Инклюзивная образовательная практика «Организация инклюзивной театральной студии «Мы рядом» в условиях ДОУ»</vt:lpstr>
      <vt:lpstr>Слайд 19</vt:lpstr>
      <vt:lpstr>Наши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RePack by SPecialiST</cp:lastModifiedBy>
  <cp:revision>52</cp:revision>
  <dcterms:created xsi:type="dcterms:W3CDTF">2023-06-21T06:24:29Z</dcterms:created>
  <dcterms:modified xsi:type="dcterms:W3CDTF">2023-12-15T04:42:26Z</dcterms:modified>
</cp:coreProperties>
</file>