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charts/style1.xml" ContentType="application/vnd.ms-office.chart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notesMasterIdLst>
    <p:notesMasterId r:id="rId15"/>
  </p:notesMasterIdLst>
  <p:sldIdLst>
    <p:sldId id="256" r:id="rId2"/>
    <p:sldId id="263" r:id="rId3"/>
    <p:sldId id="267" r:id="rId4"/>
    <p:sldId id="268" r:id="rId5"/>
    <p:sldId id="280" r:id="rId6"/>
    <p:sldId id="265" r:id="rId7"/>
    <p:sldId id="297" r:id="rId8"/>
    <p:sldId id="298" r:id="rId9"/>
    <p:sldId id="299" r:id="rId10"/>
    <p:sldId id="300" r:id="rId11"/>
    <p:sldId id="285" r:id="rId12"/>
    <p:sldId id="279" r:id="rId13"/>
    <p:sldId id="258" r:id="rId14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1F5AF1"/>
    <a:srgbClr val="5DC3FC"/>
    <a:srgbClr val="206243"/>
    <a:srgbClr val="0F770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9021"/>
    <p:restoredTop sz="92491" autoAdjust="0"/>
  </p:normalViewPr>
  <p:slideViewPr>
    <p:cSldViewPr snapToGrid="0">
      <p:cViewPr varScale="1">
        <p:scale>
          <a:sx n="80" d="100"/>
          <a:sy n="80" d="100"/>
        </p:scale>
        <p:origin x="-600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Ранги</a:t>
            </a:r>
            <a:r>
              <a:rPr lang="ru-RU" sz="1600" baseline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терминальной ценности (семьи) среди молодёжи 13-16  лет в количестве </a:t>
            </a:r>
            <a:endParaRPr lang="ru-RU" sz="1600" baseline="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aseline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72-ух </a:t>
            </a:r>
            <a:r>
              <a:rPr lang="ru-RU" sz="1600" baseline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респондентов</a:t>
            </a:r>
            <a:endParaRPr lang="ru-RU" sz="16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spPr>
        <a:noFill/>
        <a:ln>
          <a:noFill/>
        </a:ln>
        <a:effectLst/>
      </c:spPr>
    </c:title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1 место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Счастливая семейная жизнь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93-4BF5-AA7F-BC34A3F6470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3 место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Счастливая семейная жизнь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193-4BF5-AA7F-BC34A3F6470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6 место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Счастливая семейная жизнь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193-4BF5-AA7F-BC34A3F64709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7 место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Счастливая семейная жизнь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193-4BF5-AA7F-BC34A3F64709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12 место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Счастливая семейная жизнь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193-4BF5-AA7F-BC34A3F64709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14 место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Счастливая семейная жизнь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193-4BF5-AA7F-BC34A3F64709}"/>
            </c:ext>
          </c:extLst>
        </c:ser>
        <c:shape val="box"/>
        <c:axId val="167494400"/>
        <c:axId val="167495936"/>
        <c:axId val="0"/>
      </c:bar3DChart>
      <c:catAx>
        <c:axId val="167494400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67495936"/>
        <c:crosses val="autoZero"/>
        <c:auto val="1"/>
        <c:lblAlgn val="ctr"/>
        <c:lblOffset val="100"/>
      </c:catAx>
      <c:valAx>
        <c:axId val="167495936"/>
        <c:scaling>
          <c:orientation val="minMax"/>
          <c:max val="71"/>
          <c:min val="0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60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Выбранные</a:t>
                </a:r>
                <a:r>
                  <a:rPr lang="ru-RU" sz="16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р</a:t>
                </a:r>
                <a:r>
                  <a:rPr lang="ru-RU" sz="160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анги молодёжью (от 1-ого до 18-ого ранга)</a:t>
                </a:r>
              </a:p>
            </c:rich>
          </c:tx>
          <c:layout>
            <c:manualLayout>
              <c:xMode val="edge"/>
              <c:yMode val="edge"/>
              <c:x val="0.28506393785963374"/>
              <c:y val="0.94698835805766457"/>
            </c:manualLayout>
          </c:layout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67494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681847072710591"/>
          <c:y val="0.87111307618769385"/>
          <c:w val="0.74907092844848466"/>
          <c:h val="7.6020184976877889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16CE0E-DE4D-499D-8F0F-03BE7C275549}" type="doc">
      <dgm:prSet loTypeId="urn:microsoft.com/office/officeart/2005/8/layout/vList2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09ECA7A2-3827-46C0-B424-27ADB0CBF8B6}">
      <dgm:prSet/>
      <dgm:spPr/>
      <dgm:t>
        <a:bodyPr/>
        <a:lstStyle/>
        <a:p>
          <a:pPr algn="ctr" rtl="0"/>
          <a:r>
            <a:rPr lang="ru-RU" dirty="0" smtClean="0"/>
            <a:t>1. Мозговой штурм «Я стал(а) старше».</a:t>
          </a:r>
          <a:endParaRPr lang="ru-RU" dirty="0"/>
        </a:p>
      </dgm:t>
    </dgm:pt>
    <dgm:pt modelId="{E4854DFD-A2A3-4864-9A1B-5FED1E85D3B4}" type="parTrans" cxnId="{E6A35DD4-3B10-4167-8D0C-1E4211E34D22}">
      <dgm:prSet/>
      <dgm:spPr/>
      <dgm:t>
        <a:bodyPr/>
        <a:lstStyle/>
        <a:p>
          <a:endParaRPr lang="ru-RU"/>
        </a:p>
      </dgm:t>
    </dgm:pt>
    <dgm:pt modelId="{4797E28A-CB9D-47D9-BB44-63792B4947DB}" type="sibTrans" cxnId="{E6A35DD4-3B10-4167-8D0C-1E4211E34D22}">
      <dgm:prSet/>
      <dgm:spPr/>
      <dgm:t>
        <a:bodyPr/>
        <a:lstStyle/>
        <a:p>
          <a:endParaRPr lang="ru-RU"/>
        </a:p>
      </dgm:t>
    </dgm:pt>
    <dgm:pt modelId="{74049C21-1256-472C-8E30-68C7D46B79F9}">
      <dgm:prSet/>
      <dgm:spPr/>
      <dgm:t>
        <a:bodyPr/>
        <a:lstStyle/>
        <a:p>
          <a:pPr algn="ctr" rtl="0"/>
          <a:r>
            <a:rPr lang="ru-RU" dirty="0" smtClean="0"/>
            <a:t>2. Кейс-метод для подростков на решение семейных задач и обязанностей.</a:t>
          </a:r>
          <a:endParaRPr lang="ru-RU" dirty="0"/>
        </a:p>
      </dgm:t>
    </dgm:pt>
    <dgm:pt modelId="{05E7CA01-A34C-4965-B95D-DAA678A9F417}" type="parTrans" cxnId="{38413B83-7A5C-4F75-8149-3DF7A431A0E1}">
      <dgm:prSet/>
      <dgm:spPr/>
      <dgm:t>
        <a:bodyPr/>
        <a:lstStyle/>
        <a:p>
          <a:endParaRPr lang="ru-RU"/>
        </a:p>
      </dgm:t>
    </dgm:pt>
    <dgm:pt modelId="{CCA7C62B-F355-40D9-B5DA-E48895DF072A}" type="sibTrans" cxnId="{38413B83-7A5C-4F75-8149-3DF7A431A0E1}">
      <dgm:prSet/>
      <dgm:spPr/>
      <dgm:t>
        <a:bodyPr/>
        <a:lstStyle/>
        <a:p>
          <a:endParaRPr lang="ru-RU"/>
        </a:p>
      </dgm:t>
    </dgm:pt>
    <dgm:pt modelId="{6B8D8BA4-6E13-4946-B81B-BAC0B28B9E2B}">
      <dgm:prSet/>
      <dgm:spPr/>
      <dgm:t>
        <a:bodyPr/>
        <a:lstStyle/>
        <a:p>
          <a:pPr algn="ctr" rtl="0"/>
          <a:r>
            <a:rPr lang="ru-RU" dirty="0" smtClean="0"/>
            <a:t>3. Тренинговые занятия, направленные на профилактику сохранения репродуктивного здоровья.</a:t>
          </a:r>
          <a:endParaRPr lang="ru-RU" dirty="0"/>
        </a:p>
      </dgm:t>
    </dgm:pt>
    <dgm:pt modelId="{CC490DA7-224D-4128-B30F-182EC55C2DD4}" type="parTrans" cxnId="{3B1B5D5E-2C18-4783-A722-B97EF8112689}">
      <dgm:prSet/>
      <dgm:spPr/>
      <dgm:t>
        <a:bodyPr/>
        <a:lstStyle/>
        <a:p>
          <a:endParaRPr lang="ru-RU"/>
        </a:p>
      </dgm:t>
    </dgm:pt>
    <dgm:pt modelId="{D3E115E1-3063-4ECB-9386-F8985182E470}" type="sibTrans" cxnId="{3B1B5D5E-2C18-4783-A722-B97EF8112689}">
      <dgm:prSet/>
      <dgm:spPr/>
      <dgm:t>
        <a:bodyPr/>
        <a:lstStyle/>
        <a:p>
          <a:endParaRPr lang="ru-RU"/>
        </a:p>
      </dgm:t>
    </dgm:pt>
    <dgm:pt modelId="{79DDB3AB-D85D-41D2-9947-5C54C2A24E48}">
      <dgm:prSet/>
      <dgm:spPr/>
      <dgm:t>
        <a:bodyPr/>
        <a:lstStyle/>
        <a:p>
          <a:pPr algn="ctr" rtl="0"/>
          <a:r>
            <a:rPr lang="ru-RU" dirty="0" smtClean="0"/>
            <a:t>4. Творческие задания, связанные с соблюдением здорового образа жизни у несовершеннолетних –  создание соул-коллажей.</a:t>
          </a:r>
          <a:endParaRPr lang="ru-RU" dirty="0"/>
        </a:p>
      </dgm:t>
    </dgm:pt>
    <dgm:pt modelId="{8B816781-317B-4E7A-9146-EA674A302BC9}" type="parTrans" cxnId="{FB95FD5E-DCE2-41D5-B298-75B6B1D83FC5}">
      <dgm:prSet/>
      <dgm:spPr/>
      <dgm:t>
        <a:bodyPr/>
        <a:lstStyle/>
        <a:p>
          <a:endParaRPr lang="ru-RU"/>
        </a:p>
      </dgm:t>
    </dgm:pt>
    <dgm:pt modelId="{C2663DAD-DFCE-461D-B0FE-3A2D272C0BC2}" type="sibTrans" cxnId="{FB95FD5E-DCE2-41D5-B298-75B6B1D83FC5}">
      <dgm:prSet/>
      <dgm:spPr/>
      <dgm:t>
        <a:bodyPr/>
        <a:lstStyle/>
        <a:p>
          <a:endParaRPr lang="ru-RU"/>
        </a:p>
      </dgm:t>
    </dgm:pt>
    <dgm:pt modelId="{E3B54A79-35BC-4106-9054-4A4A6DBEF862}">
      <dgm:prSet/>
      <dgm:spPr/>
      <dgm:t>
        <a:bodyPr/>
        <a:lstStyle/>
        <a:p>
          <a:pPr algn="ctr" rtl="0"/>
          <a:r>
            <a:rPr lang="ru-RU" dirty="0" smtClean="0"/>
            <a:t>5. Форсайт-сессии «Фундамент будущего для подростков».</a:t>
          </a:r>
          <a:endParaRPr lang="ru-RU" dirty="0"/>
        </a:p>
      </dgm:t>
    </dgm:pt>
    <dgm:pt modelId="{924E910A-9962-477F-8029-2D215183EA8B}" type="parTrans" cxnId="{5CCF5DCA-3C03-4D8F-86F4-4CDDF0171E4D}">
      <dgm:prSet/>
      <dgm:spPr/>
      <dgm:t>
        <a:bodyPr/>
        <a:lstStyle/>
        <a:p>
          <a:endParaRPr lang="ru-RU"/>
        </a:p>
      </dgm:t>
    </dgm:pt>
    <dgm:pt modelId="{E6EC4271-31B3-4B3D-85D7-53A0201701D1}" type="sibTrans" cxnId="{5CCF5DCA-3C03-4D8F-86F4-4CDDF0171E4D}">
      <dgm:prSet/>
      <dgm:spPr/>
      <dgm:t>
        <a:bodyPr/>
        <a:lstStyle/>
        <a:p>
          <a:endParaRPr lang="ru-RU"/>
        </a:p>
      </dgm:t>
    </dgm:pt>
    <dgm:pt modelId="{B918CA09-1E60-4B10-8076-75CB5ABD568A}">
      <dgm:prSet/>
      <dgm:spPr/>
      <dgm:t>
        <a:bodyPr/>
        <a:lstStyle/>
        <a:p>
          <a:pPr algn="ctr" rtl="0"/>
          <a:r>
            <a:rPr lang="ru-RU" dirty="0" smtClean="0"/>
            <a:t>6. Ролевые игры «Семейные ситуации»</a:t>
          </a:r>
          <a:endParaRPr lang="ru-RU" dirty="0"/>
        </a:p>
      </dgm:t>
    </dgm:pt>
    <dgm:pt modelId="{20197414-DEB9-4FE5-854C-470F46A62604}" type="parTrans" cxnId="{2A6E6979-0CAC-4325-B2F2-B3504068F35E}">
      <dgm:prSet/>
      <dgm:spPr/>
      <dgm:t>
        <a:bodyPr/>
        <a:lstStyle/>
        <a:p>
          <a:endParaRPr lang="ru-RU"/>
        </a:p>
      </dgm:t>
    </dgm:pt>
    <dgm:pt modelId="{916A94D7-2CCE-46DF-9B92-841856FE23E1}" type="sibTrans" cxnId="{2A6E6979-0CAC-4325-B2F2-B3504068F35E}">
      <dgm:prSet/>
      <dgm:spPr/>
      <dgm:t>
        <a:bodyPr/>
        <a:lstStyle/>
        <a:p>
          <a:endParaRPr lang="ru-RU"/>
        </a:p>
      </dgm:t>
    </dgm:pt>
    <dgm:pt modelId="{B4FA74F5-5D66-4075-BA15-3B25AE7B1DE9}" type="pres">
      <dgm:prSet presAssocID="{3516CE0E-DE4D-499D-8F0F-03BE7C27554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E8F8DF3-2503-4F3C-881C-46F9CA6B2156}" type="pres">
      <dgm:prSet presAssocID="{09ECA7A2-3827-46C0-B424-27ADB0CBF8B6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EA610A-9815-4A4D-8749-DA725017FCFF}" type="pres">
      <dgm:prSet presAssocID="{4797E28A-CB9D-47D9-BB44-63792B4947DB}" presName="spacer" presStyleCnt="0"/>
      <dgm:spPr/>
    </dgm:pt>
    <dgm:pt modelId="{36AC7A5E-F940-43D3-AEA9-63DF2220CE9F}" type="pres">
      <dgm:prSet presAssocID="{74049C21-1256-472C-8E30-68C7D46B79F9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CAA4EA-A32C-4885-A2BD-C845EFDD0347}" type="pres">
      <dgm:prSet presAssocID="{CCA7C62B-F355-40D9-B5DA-E48895DF072A}" presName="spacer" presStyleCnt="0"/>
      <dgm:spPr/>
    </dgm:pt>
    <dgm:pt modelId="{C2EF8E7E-1091-41A1-82D1-52D4E6979743}" type="pres">
      <dgm:prSet presAssocID="{6B8D8BA4-6E13-4946-B81B-BAC0B28B9E2B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4D1227-7F40-4802-8BFF-34AB540D944A}" type="pres">
      <dgm:prSet presAssocID="{D3E115E1-3063-4ECB-9386-F8985182E470}" presName="spacer" presStyleCnt="0"/>
      <dgm:spPr/>
    </dgm:pt>
    <dgm:pt modelId="{F90843CB-6C29-4AE9-B129-CBE0EC8EF1EA}" type="pres">
      <dgm:prSet presAssocID="{79DDB3AB-D85D-41D2-9947-5C54C2A24E48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947857-675C-4977-899E-F99C3E87F6C9}" type="pres">
      <dgm:prSet presAssocID="{C2663DAD-DFCE-461D-B0FE-3A2D272C0BC2}" presName="spacer" presStyleCnt="0"/>
      <dgm:spPr/>
    </dgm:pt>
    <dgm:pt modelId="{5D8981F5-FDA0-4098-B97C-26F8EBBCC70E}" type="pres">
      <dgm:prSet presAssocID="{E3B54A79-35BC-4106-9054-4A4A6DBEF862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44B52C-0609-4BC7-8B9D-5CD1FBC578A5}" type="pres">
      <dgm:prSet presAssocID="{E6EC4271-31B3-4B3D-85D7-53A0201701D1}" presName="spacer" presStyleCnt="0"/>
      <dgm:spPr/>
    </dgm:pt>
    <dgm:pt modelId="{7FE831EE-4E52-4746-95A0-88ECA6AD638A}" type="pres">
      <dgm:prSet presAssocID="{B918CA09-1E60-4B10-8076-75CB5ABD568A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95FD5E-DCE2-41D5-B298-75B6B1D83FC5}" srcId="{3516CE0E-DE4D-499D-8F0F-03BE7C275549}" destId="{79DDB3AB-D85D-41D2-9947-5C54C2A24E48}" srcOrd="3" destOrd="0" parTransId="{8B816781-317B-4E7A-9146-EA674A302BC9}" sibTransId="{C2663DAD-DFCE-461D-B0FE-3A2D272C0BC2}"/>
    <dgm:cxn modelId="{3B1B5D5E-2C18-4783-A722-B97EF8112689}" srcId="{3516CE0E-DE4D-499D-8F0F-03BE7C275549}" destId="{6B8D8BA4-6E13-4946-B81B-BAC0B28B9E2B}" srcOrd="2" destOrd="0" parTransId="{CC490DA7-224D-4128-B30F-182EC55C2DD4}" sibTransId="{D3E115E1-3063-4ECB-9386-F8985182E470}"/>
    <dgm:cxn modelId="{E6A35DD4-3B10-4167-8D0C-1E4211E34D22}" srcId="{3516CE0E-DE4D-499D-8F0F-03BE7C275549}" destId="{09ECA7A2-3827-46C0-B424-27ADB0CBF8B6}" srcOrd="0" destOrd="0" parTransId="{E4854DFD-A2A3-4864-9A1B-5FED1E85D3B4}" sibTransId="{4797E28A-CB9D-47D9-BB44-63792B4947DB}"/>
    <dgm:cxn modelId="{EBF13336-EB2F-410B-AFBF-EDF5663B4947}" type="presOf" srcId="{3516CE0E-DE4D-499D-8F0F-03BE7C275549}" destId="{B4FA74F5-5D66-4075-BA15-3B25AE7B1DE9}" srcOrd="0" destOrd="0" presId="urn:microsoft.com/office/officeart/2005/8/layout/vList2"/>
    <dgm:cxn modelId="{8F97D791-973F-4262-9CD9-1CB7CBB7CB7F}" type="presOf" srcId="{74049C21-1256-472C-8E30-68C7D46B79F9}" destId="{36AC7A5E-F940-43D3-AEA9-63DF2220CE9F}" srcOrd="0" destOrd="0" presId="urn:microsoft.com/office/officeart/2005/8/layout/vList2"/>
    <dgm:cxn modelId="{2A6E6979-0CAC-4325-B2F2-B3504068F35E}" srcId="{3516CE0E-DE4D-499D-8F0F-03BE7C275549}" destId="{B918CA09-1E60-4B10-8076-75CB5ABD568A}" srcOrd="5" destOrd="0" parTransId="{20197414-DEB9-4FE5-854C-470F46A62604}" sibTransId="{916A94D7-2CCE-46DF-9B92-841856FE23E1}"/>
    <dgm:cxn modelId="{5C012B7B-158D-4E67-8343-AD97F7FF329A}" type="presOf" srcId="{B918CA09-1E60-4B10-8076-75CB5ABD568A}" destId="{7FE831EE-4E52-4746-95A0-88ECA6AD638A}" srcOrd="0" destOrd="0" presId="urn:microsoft.com/office/officeart/2005/8/layout/vList2"/>
    <dgm:cxn modelId="{38413B83-7A5C-4F75-8149-3DF7A431A0E1}" srcId="{3516CE0E-DE4D-499D-8F0F-03BE7C275549}" destId="{74049C21-1256-472C-8E30-68C7D46B79F9}" srcOrd="1" destOrd="0" parTransId="{05E7CA01-A34C-4965-B95D-DAA678A9F417}" sibTransId="{CCA7C62B-F355-40D9-B5DA-E48895DF072A}"/>
    <dgm:cxn modelId="{D29C988E-E781-4F83-9D5B-76758104FA51}" type="presOf" srcId="{E3B54A79-35BC-4106-9054-4A4A6DBEF862}" destId="{5D8981F5-FDA0-4098-B97C-26F8EBBCC70E}" srcOrd="0" destOrd="0" presId="urn:microsoft.com/office/officeart/2005/8/layout/vList2"/>
    <dgm:cxn modelId="{DA3D7200-C1DC-443B-A06C-82BE2EBA55CD}" type="presOf" srcId="{79DDB3AB-D85D-41D2-9947-5C54C2A24E48}" destId="{F90843CB-6C29-4AE9-B129-CBE0EC8EF1EA}" srcOrd="0" destOrd="0" presId="urn:microsoft.com/office/officeart/2005/8/layout/vList2"/>
    <dgm:cxn modelId="{54814A01-339A-4CA0-985B-E24C19C08BAC}" type="presOf" srcId="{6B8D8BA4-6E13-4946-B81B-BAC0B28B9E2B}" destId="{C2EF8E7E-1091-41A1-82D1-52D4E6979743}" srcOrd="0" destOrd="0" presId="urn:microsoft.com/office/officeart/2005/8/layout/vList2"/>
    <dgm:cxn modelId="{648DFC08-1FB8-4DAA-A4EA-E47207ACD611}" type="presOf" srcId="{09ECA7A2-3827-46C0-B424-27ADB0CBF8B6}" destId="{CE8F8DF3-2503-4F3C-881C-46F9CA6B2156}" srcOrd="0" destOrd="0" presId="urn:microsoft.com/office/officeart/2005/8/layout/vList2"/>
    <dgm:cxn modelId="{5CCF5DCA-3C03-4D8F-86F4-4CDDF0171E4D}" srcId="{3516CE0E-DE4D-499D-8F0F-03BE7C275549}" destId="{E3B54A79-35BC-4106-9054-4A4A6DBEF862}" srcOrd="4" destOrd="0" parTransId="{924E910A-9962-477F-8029-2D215183EA8B}" sibTransId="{E6EC4271-31B3-4B3D-85D7-53A0201701D1}"/>
    <dgm:cxn modelId="{7028D051-2125-40A6-AA92-B38B8D902891}" type="presParOf" srcId="{B4FA74F5-5D66-4075-BA15-3B25AE7B1DE9}" destId="{CE8F8DF3-2503-4F3C-881C-46F9CA6B2156}" srcOrd="0" destOrd="0" presId="urn:microsoft.com/office/officeart/2005/8/layout/vList2"/>
    <dgm:cxn modelId="{6A970538-259B-4743-90BD-01CBCF7620B6}" type="presParOf" srcId="{B4FA74F5-5D66-4075-BA15-3B25AE7B1DE9}" destId="{81EA610A-9815-4A4D-8749-DA725017FCFF}" srcOrd="1" destOrd="0" presId="urn:microsoft.com/office/officeart/2005/8/layout/vList2"/>
    <dgm:cxn modelId="{F7E69E87-F1C2-42D7-8579-508224BF852C}" type="presParOf" srcId="{B4FA74F5-5D66-4075-BA15-3B25AE7B1DE9}" destId="{36AC7A5E-F940-43D3-AEA9-63DF2220CE9F}" srcOrd="2" destOrd="0" presId="urn:microsoft.com/office/officeart/2005/8/layout/vList2"/>
    <dgm:cxn modelId="{DE7511B2-5989-4669-8930-DC0A6DDF02F3}" type="presParOf" srcId="{B4FA74F5-5D66-4075-BA15-3B25AE7B1DE9}" destId="{7ECAA4EA-A32C-4885-A2BD-C845EFDD0347}" srcOrd="3" destOrd="0" presId="urn:microsoft.com/office/officeart/2005/8/layout/vList2"/>
    <dgm:cxn modelId="{DF64B8CA-20DD-47F4-BB2E-089ED559A98D}" type="presParOf" srcId="{B4FA74F5-5D66-4075-BA15-3B25AE7B1DE9}" destId="{C2EF8E7E-1091-41A1-82D1-52D4E6979743}" srcOrd="4" destOrd="0" presId="urn:microsoft.com/office/officeart/2005/8/layout/vList2"/>
    <dgm:cxn modelId="{25552686-9DDE-446F-BF0F-59875300734B}" type="presParOf" srcId="{B4FA74F5-5D66-4075-BA15-3B25AE7B1DE9}" destId="{5E4D1227-7F40-4802-8BFF-34AB540D944A}" srcOrd="5" destOrd="0" presId="urn:microsoft.com/office/officeart/2005/8/layout/vList2"/>
    <dgm:cxn modelId="{E76E1DE6-81A2-4134-B17F-D8139A2B64E9}" type="presParOf" srcId="{B4FA74F5-5D66-4075-BA15-3B25AE7B1DE9}" destId="{F90843CB-6C29-4AE9-B129-CBE0EC8EF1EA}" srcOrd="6" destOrd="0" presId="urn:microsoft.com/office/officeart/2005/8/layout/vList2"/>
    <dgm:cxn modelId="{2E44C94D-D3DA-4257-BE2D-8D91C5AC02F7}" type="presParOf" srcId="{B4FA74F5-5D66-4075-BA15-3B25AE7B1DE9}" destId="{AD947857-675C-4977-899E-F99C3E87F6C9}" srcOrd="7" destOrd="0" presId="urn:microsoft.com/office/officeart/2005/8/layout/vList2"/>
    <dgm:cxn modelId="{C2546B43-D7D3-4E2C-9F6A-30FB3D4EF807}" type="presParOf" srcId="{B4FA74F5-5D66-4075-BA15-3B25AE7B1DE9}" destId="{5D8981F5-FDA0-4098-B97C-26F8EBBCC70E}" srcOrd="8" destOrd="0" presId="urn:microsoft.com/office/officeart/2005/8/layout/vList2"/>
    <dgm:cxn modelId="{BC4C7E2A-0D10-4255-92CE-161ACBF35533}" type="presParOf" srcId="{B4FA74F5-5D66-4075-BA15-3B25AE7B1DE9}" destId="{3644B52C-0609-4BC7-8B9D-5CD1FBC578A5}" srcOrd="9" destOrd="0" presId="urn:microsoft.com/office/officeart/2005/8/layout/vList2"/>
    <dgm:cxn modelId="{31F10B1E-510B-42D4-8B8C-7D2EAAA38F91}" type="presParOf" srcId="{B4FA74F5-5D66-4075-BA15-3B25AE7B1DE9}" destId="{7FE831EE-4E52-4746-95A0-88ECA6AD638A}" srcOrd="1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8A50004-0CA4-490B-B450-EBA3E582608F}" type="doc">
      <dgm:prSet loTypeId="urn:microsoft.com/office/officeart/2005/8/layout/cycle6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85EE1D-BECC-4835-B479-719B5D92223F}">
      <dgm:prSet custT="1"/>
      <dgm:spPr/>
      <dgm:t>
        <a:bodyPr/>
        <a:lstStyle/>
        <a:p>
          <a:pPr algn="ctr" rtl="0"/>
          <a:r>
            <a:rPr lang="ru-RU" sz="2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«Форсайт» представляет собой процесс определения позиций заинтересованных лиц по отношению к общему для них будущему. Процесс, где ключевые участники способны повлиять на будущее, определиться со сценарием развития событий. </a:t>
          </a:r>
        </a:p>
        <a:p>
          <a:pPr algn="ctr" rtl="0"/>
          <a:r>
            <a:rPr lang="ru-RU" sz="2000" b="0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Стадии и основные роли форсайт-сессии включают в себя: </a:t>
          </a:r>
        </a:p>
        <a:p>
          <a:pPr algn="ctr" rtl="0"/>
          <a:r>
            <a:rPr lang="ru-RU" sz="2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1) Создание образа вероятного будущего;</a:t>
          </a:r>
        </a:p>
        <a:p>
          <a:pPr algn="ctr" rtl="0"/>
          <a:r>
            <a:rPr lang="ru-RU" sz="2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2) Создание сценария перехода из настоящего в желаемое будущее в виде "дорожной карты"; </a:t>
          </a:r>
        </a:p>
        <a:p>
          <a:pPr algn="ctr" rtl="0"/>
          <a:r>
            <a:rPr lang="ru-RU" sz="2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3) Создание стратегических договоренностей участников, по поводу того, как эта "дорожная карта" будет реализовываться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B4B406-790D-419B-95AB-77718B20C33A}" type="parTrans" cxnId="{BFC076E4-8B62-4C0D-AA4E-BE3EF6D0B94E}">
      <dgm:prSet/>
      <dgm:spPr/>
      <dgm:t>
        <a:bodyPr/>
        <a:lstStyle/>
        <a:p>
          <a:endParaRPr lang="ru-RU"/>
        </a:p>
      </dgm:t>
    </dgm:pt>
    <dgm:pt modelId="{A1F595CA-0B22-4F3A-99F6-8DE843429F2B}" type="sibTrans" cxnId="{BFC076E4-8B62-4C0D-AA4E-BE3EF6D0B94E}">
      <dgm:prSet/>
      <dgm:spPr/>
      <dgm:t>
        <a:bodyPr/>
        <a:lstStyle/>
        <a:p>
          <a:endParaRPr lang="ru-RU"/>
        </a:p>
      </dgm:t>
    </dgm:pt>
    <dgm:pt modelId="{CB740A7F-388D-4DF3-A90A-BC6E06592EC6}" type="pres">
      <dgm:prSet presAssocID="{68A50004-0CA4-490B-B450-EBA3E582608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425503-781A-405B-8371-54412228554E}" type="pres">
      <dgm:prSet presAssocID="{9A85EE1D-BECC-4835-B479-719B5D92223F}" presName="node" presStyleLbl="node1" presStyleIdx="0" presStyleCnt="1" custScaleY="170906" custRadScaleRad="100003" custRadScaleInc="1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2B7EED-380B-41B7-B3A6-9A408378BEC5}" type="presOf" srcId="{68A50004-0CA4-490B-B450-EBA3E582608F}" destId="{CB740A7F-388D-4DF3-A90A-BC6E06592EC6}" srcOrd="0" destOrd="0" presId="urn:microsoft.com/office/officeart/2005/8/layout/cycle6"/>
    <dgm:cxn modelId="{BFC076E4-8B62-4C0D-AA4E-BE3EF6D0B94E}" srcId="{68A50004-0CA4-490B-B450-EBA3E582608F}" destId="{9A85EE1D-BECC-4835-B479-719B5D92223F}" srcOrd="0" destOrd="0" parTransId="{E4B4B406-790D-419B-95AB-77718B20C33A}" sibTransId="{A1F595CA-0B22-4F3A-99F6-8DE843429F2B}"/>
    <dgm:cxn modelId="{7A2185DD-8644-42B7-BBB2-E461848C2659}" type="presOf" srcId="{9A85EE1D-BECC-4835-B479-719B5D92223F}" destId="{CB425503-781A-405B-8371-54412228554E}" srcOrd="0" destOrd="0" presId="urn:microsoft.com/office/officeart/2005/8/layout/cycle6"/>
    <dgm:cxn modelId="{87486A69-B7C6-448B-A26E-8BA12A0C45C1}" type="presParOf" srcId="{CB740A7F-388D-4DF3-A90A-BC6E06592EC6}" destId="{CB425503-781A-405B-8371-54412228554E}" srcOrd="0" destOrd="0" presId="urn:microsoft.com/office/officeart/2005/8/layout/cycle6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8F8DF3-2503-4F3C-881C-46F9CA6B2156}">
      <dsp:nvSpPr>
        <dsp:cNvPr id="0" name=""/>
        <dsp:cNvSpPr/>
      </dsp:nvSpPr>
      <dsp:spPr>
        <a:xfrm>
          <a:off x="0" y="516480"/>
          <a:ext cx="7444912" cy="794503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1. Мозговой штурм «Я стал(а) старше».</a:t>
          </a:r>
          <a:endParaRPr lang="ru-RU" sz="2000" kern="1200" dirty="0"/>
        </a:p>
      </dsp:txBody>
      <dsp:txXfrm>
        <a:off x="38784" y="555264"/>
        <a:ext cx="7367344" cy="716935"/>
      </dsp:txXfrm>
    </dsp:sp>
    <dsp:sp modelId="{36AC7A5E-F940-43D3-AEA9-63DF2220CE9F}">
      <dsp:nvSpPr>
        <dsp:cNvPr id="0" name=""/>
        <dsp:cNvSpPr/>
      </dsp:nvSpPr>
      <dsp:spPr>
        <a:xfrm>
          <a:off x="0" y="1368583"/>
          <a:ext cx="7444912" cy="794503"/>
        </a:xfrm>
        <a:prstGeom prst="roundRect">
          <a:avLst/>
        </a:prstGeom>
        <a:gradFill rotWithShape="0">
          <a:gsLst>
            <a:gs pos="0">
              <a:schemeClr val="accent4">
                <a:hueOff val="1960178"/>
                <a:satOff val="-8155"/>
                <a:lumOff val="192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960178"/>
                <a:satOff val="-8155"/>
                <a:lumOff val="19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960178"/>
                <a:satOff val="-8155"/>
                <a:lumOff val="192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2. Кейс-метод для подростков на решение семейных задач и обязанностей.</a:t>
          </a:r>
          <a:endParaRPr lang="ru-RU" sz="2000" kern="1200" dirty="0"/>
        </a:p>
      </dsp:txBody>
      <dsp:txXfrm>
        <a:off x="38784" y="1407367"/>
        <a:ext cx="7367344" cy="716935"/>
      </dsp:txXfrm>
    </dsp:sp>
    <dsp:sp modelId="{C2EF8E7E-1091-41A1-82D1-52D4E6979743}">
      <dsp:nvSpPr>
        <dsp:cNvPr id="0" name=""/>
        <dsp:cNvSpPr/>
      </dsp:nvSpPr>
      <dsp:spPr>
        <a:xfrm>
          <a:off x="0" y="2220686"/>
          <a:ext cx="7444912" cy="794503"/>
        </a:xfrm>
        <a:prstGeom prst="roundRect">
          <a:avLst/>
        </a:prstGeom>
        <a:gradFill rotWithShape="0">
          <a:gsLst>
            <a:gs pos="0">
              <a:schemeClr val="accent4">
                <a:hueOff val="3920356"/>
                <a:satOff val="-16311"/>
                <a:lumOff val="384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3920356"/>
                <a:satOff val="-16311"/>
                <a:lumOff val="384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3920356"/>
                <a:satOff val="-16311"/>
                <a:lumOff val="384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3. Тренинговые занятия, направленные на профилактику сохранения репродуктивного здоровья.</a:t>
          </a:r>
          <a:endParaRPr lang="ru-RU" sz="2000" kern="1200" dirty="0"/>
        </a:p>
      </dsp:txBody>
      <dsp:txXfrm>
        <a:off x="38784" y="2259470"/>
        <a:ext cx="7367344" cy="716935"/>
      </dsp:txXfrm>
    </dsp:sp>
    <dsp:sp modelId="{F90843CB-6C29-4AE9-B129-CBE0EC8EF1EA}">
      <dsp:nvSpPr>
        <dsp:cNvPr id="0" name=""/>
        <dsp:cNvSpPr/>
      </dsp:nvSpPr>
      <dsp:spPr>
        <a:xfrm>
          <a:off x="0" y="3072789"/>
          <a:ext cx="7444912" cy="794503"/>
        </a:xfrm>
        <a:prstGeom prst="roundRect">
          <a:avLst/>
        </a:prstGeom>
        <a:gradFill rotWithShape="0">
          <a:gsLst>
            <a:gs pos="0">
              <a:schemeClr val="accent4">
                <a:hueOff val="5880535"/>
                <a:satOff val="-24466"/>
                <a:lumOff val="5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5880535"/>
                <a:satOff val="-24466"/>
                <a:lumOff val="5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5880535"/>
                <a:satOff val="-24466"/>
                <a:lumOff val="5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4. Творческие задания, связанные с соблюдением здорового образа жизни у несовершеннолетних –  создание соул-коллажей.</a:t>
          </a:r>
          <a:endParaRPr lang="ru-RU" sz="2000" kern="1200" dirty="0"/>
        </a:p>
      </dsp:txBody>
      <dsp:txXfrm>
        <a:off x="38784" y="3111573"/>
        <a:ext cx="7367344" cy="716935"/>
      </dsp:txXfrm>
    </dsp:sp>
    <dsp:sp modelId="{5D8981F5-FDA0-4098-B97C-26F8EBBCC70E}">
      <dsp:nvSpPr>
        <dsp:cNvPr id="0" name=""/>
        <dsp:cNvSpPr/>
      </dsp:nvSpPr>
      <dsp:spPr>
        <a:xfrm>
          <a:off x="0" y="3924892"/>
          <a:ext cx="7444912" cy="794503"/>
        </a:xfrm>
        <a:prstGeom prst="roundRect">
          <a:avLst/>
        </a:prstGeom>
        <a:gradFill rotWithShape="0">
          <a:gsLst>
            <a:gs pos="0">
              <a:schemeClr val="accent4">
                <a:hueOff val="7840713"/>
                <a:satOff val="-32622"/>
                <a:lumOff val="768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7840713"/>
                <a:satOff val="-32622"/>
                <a:lumOff val="768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7840713"/>
                <a:satOff val="-32622"/>
                <a:lumOff val="768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5. Форсайт-сессии «Фундамент будущего для подростков».</a:t>
          </a:r>
          <a:endParaRPr lang="ru-RU" sz="2000" kern="1200" dirty="0"/>
        </a:p>
      </dsp:txBody>
      <dsp:txXfrm>
        <a:off x="38784" y="3963676"/>
        <a:ext cx="7367344" cy="716935"/>
      </dsp:txXfrm>
    </dsp:sp>
    <dsp:sp modelId="{7FE831EE-4E52-4746-95A0-88ECA6AD638A}">
      <dsp:nvSpPr>
        <dsp:cNvPr id="0" name=""/>
        <dsp:cNvSpPr/>
      </dsp:nvSpPr>
      <dsp:spPr>
        <a:xfrm>
          <a:off x="0" y="4776995"/>
          <a:ext cx="7444912" cy="794503"/>
        </a:xfrm>
        <a:prstGeom prst="round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6. Ролевый игры «Семейные ситуации»</a:t>
          </a:r>
          <a:endParaRPr lang="ru-RU" sz="2000" kern="1200" dirty="0"/>
        </a:p>
      </dsp:txBody>
      <dsp:txXfrm>
        <a:off x="38784" y="4815779"/>
        <a:ext cx="7367344" cy="7169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425503-781A-405B-8371-54412228554E}">
      <dsp:nvSpPr>
        <dsp:cNvPr id="0" name=""/>
        <dsp:cNvSpPr/>
      </dsp:nvSpPr>
      <dsp:spPr>
        <a:xfrm>
          <a:off x="0" y="565488"/>
          <a:ext cx="4988121" cy="554124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«Форсайт» представляет собой процесс определения позиций заинтересованных лиц по отношению к общему для них будущему. Процесс, где ключевые участники способны повлиять на будущее, определиться со сценарием развития событий. 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Стадии и основные роли форсайт-сессии включают в себя: 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1) Создание образа вероятного будущего;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2) Создание сценария перехода из настоящего в желаемое будущее в виде "дорожной карты"; 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3) Создание стратегических договоренностей участников, по поводу того, как эта "дорожная карта" будет реализовываться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3500" y="808988"/>
        <a:ext cx="4501121" cy="50542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0D81C9-6BB1-5045-BAF3-C1F370DEEE06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21AB61-5F47-EA40-8346-CEC0DED933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2162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19668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15507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37068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94933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0608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12106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452723B-8FF7-A091-BDF9-0BBDA106FC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8151650A-5316-11AB-BF8B-B757BD7C77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A0E31C0-F0A0-2584-3FF1-A8ADF3AFB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0F6AF-B1B3-4B31-B94B-31C810554A84}" type="datetime1">
              <a:rPr lang="ru-RU" smtClean="0"/>
              <a:pPr/>
              <a:t>09.11.2023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17136D9-CE90-82C5-EE83-6C1F211AC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57E320B-BEA3-173A-7F7B-2CBD43E3E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9A36-A056-B745-92A7-D9DD034DD0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49516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CF9738-A6C8-9E77-EF15-747D36770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E6816AA-DCC5-B554-7E60-304EB0692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5149B78-BA9A-4B41-D2DA-9C733C3EB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E89B5-AC5B-41C4-9E8B-107C5B430028}" type="datetime1">
              <a:rPr lang="ru-RU" smtClean="0"/>
              <a:pPr/>
              <a:t>09.11.2023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D7E814B-C2B0-1AAC-7A17-F1F299780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3D48659-3E12-F9A8-C9E9-023EB9D7C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9A36-A056-B745-92A7-D9DD034DD0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7836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FD9EEC28-97C8-0761-8C56-F95F69160B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15946F61-8F7D-F4BB-2BA9-6BADFAFD5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C6E8FDA-8191-9C53-C5CE-44E678FE4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83FC0-FB82-4E53-B46A-4B0842E0FBFE}" type="datetime1">
              <a:rPr lang="ru-RU" smtClean="0"/>
              <a:pPr/>
              <a:t>09.11.2023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98A845F-DD36-9D18-22F5-C31B5D8ED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B7C6AAF-CE90-0603-D960-BCC80910B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9A36-A056-B745-92A7-D9DD034DD0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3553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A0C6781-2047-F05D-281B-A29AFFC1C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9950D11-83A9-F269-474D-EF7A56659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FF3392B-F7D5-12DA-AA93-FE492BCD9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9B15D-3922-4933-8458-47246F836F28}" type="datetime1">
              <a:rPr lang="ru-RU" smtClean="0"/>
              <a:pPr/>
              <a:t>09.11.2023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E6F0051-7642-A970-BDC3-1FBD6D66F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4AD5169-D98A-9918-94BE-631CE1609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9A36-A056-B745-92A7-D9DD034DD0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5115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DCDAF2E-6275-5B80-15E3-A77856D19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AE4A502-5250-3B6C-60F7-A2ADD2BC7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B418D50-113D-137C-A992-6BBD03224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9D031-714B-4040-82F6-54B3F8D397F8}" type="datetime1">
              <a:rPr lang="ru-RU" smtClean="0"/>
              <a:pPr/>
              <a:t>09.11.2023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2B241FD-C683-EE97-283F-A3C8FB37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474C972-7DF3-0855-83D7-97E3826CB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9A36-A056-B745-92A7-D9DD034DD0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06047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84ACE12-C486-26E7-B85E-76194CB33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9D02F3E-6C4D-BC40-619E-E258EB7099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354A611-AFDC-2812-6B57-1848034717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BA748A4-0CB9-E0B6-1575-CD628C25E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47CE1-9637-4B58-8A78-1F5E9EF3CCB3}" type="datetime1">
              <a:rPr lang="ru-RU" smtClean="0"/>
              <a:pPr/>
              <a:t>09.11.2023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B75F105-78F6-9056-327E-8DCC20D2B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34D6971-B8BC-231C-4815-EA7252121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9A36-A056-B745-92A7-D9DD034DD0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22413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9E1050B-8DA4-D2F0-766E-EA0786C2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937BB25-CDEE-692B-02E6-AEC4274D3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EBD32B5E-613C-776F-88B0-4EA46995E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5F5E21C6-F5B8-36FF-9216-678B2FD8C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F1D09D07-994F-1D0E-3BE6-071B2B0649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89094C81-8475-7D2D-EC61-004850B88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372FD-CAF0-4346-AAD3-D780E4BB14A7}" type="datetime1">
              <a:rPr lang="ru-RU" smtClean="0"/>
              <a:pPr/>
              <a:t>09.11.2023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A0A67DE8-029C-14D9-6064-910AA342D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CD64A54C-FD6C-2822-22FE-EA2CCBE4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9A36-A056-B745-92A7-D9DD034DD0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42681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BF86EA-6353-CA7D-0E99-398094A04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DD09A3E1-DDB2-FECD-9109-851F2C83D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FC2CA-E327-4D21-A264-3A3780495804}" type="datetime1">
              <a:rPr lang="ru-RU" smtClean="0"/>
              <a:pPr/>
              <a:t>09.11.2023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DF175358-560E-284F-A49F-2581DF9F4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E22A5AC-2924-5580-0610-30C81EF67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9A36-A056-B745-92A7-D9DD034DD0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54324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75945A46-5C7C-A6A6-6D39-96BF090CA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F2ED-F844-4E10-85E0-CA7DCCABD40B}" type="datetime1">
              <a:rPr lang="ru-RU" smtClean="0"/>
              <a:pPr/>
              <a:t>09.11.2023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B4A7ED3C-F3D6-E856-6786-9E9559F51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8B6D9BDB-DC30-343D-D634-A1C94C271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9A36-A056-B745-92A7-D9DD034DD0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80851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F5F8726-B0C6-4E88-4307-B311A5C46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3E34C89-1238-91F0-394D-35528E248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7474FB8-82B6-ED2F-A7B8-BF3C075AD2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E81D48F-A7F9-90FD-B560-A5903F270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9264-073C-4158-81A6-711C11430DC1}" type="datetime1">
              <a:rPr lang="ru-RU" smtClean="0"/>
              <a:pPr/>
              <a:t>09.11.2023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5450263-846D-823D-02E3-652535377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7153330-684A-3EFF-8892-6D9083589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9A36-A056-B745-92A7-D9DD034DD0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24021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46206FA-5128-8C46-7093-8607F9C50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F1E2DE97-E28B-4C90-617C-2A145365BD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217F860-62B3-13A0-A850-8BF81E0B2F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9560596-CC56-CA8F-9A27-58AAF214E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0D277-14BA-48FE-87BC-F9E6D1F48A7B}" type="datetime1">
              <a:rPr lang="ru-RU" smtClean="0"/>
              <a:pPr/>
              <a:t>09.11.2023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E236762-7E5A-F533-136F-0BE3C0FAA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1C29E92-E243-040E-A528-08C3ED955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9A36-A056-B745-92A7-D9DD034DD0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71243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CAE9C8F-7405-99AE-9196-790D9FDD0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163FE9E-33FB-B062-184D-474648F18C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00D2F06-6E71-2A03-0A26-EDF050BFF3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188F5-036D-4CAF-8283-89B8E335DFE8}" type="datetime1">
              <a:rPr lang="ru-RU" smtClean="0"/>
              <a:pPr/>
              <a:t>09.11.2023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F179240-45E8-CE1C-887A-A048664530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4E86A2F-1A7E-0F9A-70EB-E5A40A081C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59A36-A056-B745-92A7-D9DD034DD0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9258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7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>
            <a:extLst>
              <a:ext uri="{FF2B5EF4-FFF2-40B4-BE49-F238E27FC236}">
                <a16:creationId xmlns="" xmlns:a16="http://schemas.microsoft.com/office/drawing/2014/main" id="{CEB5545F-7FC3-064C-D145-7517AD40C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260" y="2554434"/>
            <a:ext cx="5646254" cy="1876283"/>
          </a:xfrm>
        </p:spPr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МОТИВАЦИОННО-ЦЕННОСТНЫХ УСТАНОВОК К ЗДОРОВОМУ ОБРАЗУ ЖИЗНИ, КАК ОСНОВЫ СОЗДАНИЯ СЕМЬИ И ОТВЕТСТВЕННОГО РОДИТЕЛЬСТВА У НЕСОВЕРШЕННОЛЕТНИХ, НАХОДЯЩИХСЯ В ТРУДНОЙ ЖИЗНЕННОЙ 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СИТУАЦИИ</a:t>
            </a:r>
            <a:r>
              <a:rPr lang="ru-RU" sz="2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  <a:endParaRPr lang="ru-RU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Текст 15">
            <a:extLst>
              <a:ext uri="{FF2B5EF4-FFF2-40B4-BE49-F238E27FC236}">
                <a16:creationId xmlns="" xmlns:a16="http://schemas.microsoft.com/office/drawing/2014/main" id="{443A9B7F-BFAC-2062-97B0-1B0207635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9260" y="4614593"/>
            <a:ext cx="5964440" cy="853047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Заика Арина Валерьевна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едагог-психолог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КГБУСО «Артёмовский СРЦН»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910F46D3-AE8F-DBA7-C0AA-E975F059E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2027" y="542641"/>
            <a:ext cx="1151852" cy="11378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096BCB7-15C3-A9B7-9140-6F3B7525A6B4}"/>
              </a:ext>
            </a:extLst>
          </p:cNvPr>
          <p:cNvSpPr txBox="1"/>
          <p:nvPr/>
        </p:nvSpPr>
        <p:spPr>
          <a:xfrm>
            <a:off x="836613" y="2120853"/>
            <a:ext cx="4997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Доклад: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4CFFCC89-4197-E071-0E72-A6A221C5D913}"/>
              </a:ext>
            </a:extLst>
          </p:cNvPr>
          <p:cNvCxnSpPr/>
          <p:nvPr/>
        </p:nvCxnSpPr>
        <p:spPr>
          <a:xfrm>
            <a:off x="968120" y="4430718"/>
            <a:ext cx="5236334" cy="0"/>
          </a:xfrm>
          <a:prstGeom prst="line">
            <a:avLst/>
          </a:prstGeom>
          <a:ln w="38100">
            <a:gradFill>
              <a:gsLst>
                <a:gs pos="0">
                  <a:srgbClr val="5DC3FC"/>
                </a:gs>
                <a:gs pos="100000">
                  <a:srgbClr val="206243"/>
                </a:gs>
              </a:gsLst>
              <a:lin ang="6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 15">
            <a:extLst>
              <a:ext uri="{FF2B5EF4-FFF2-40B4-BE49-F238E27FC236}">
                <a16:creationId xmlns="" xmlns:a16="http://schemas.microsoft.com/office/drawing/2014/main" id="{ABFE3DB2-642B-9E5F-09BB-5AADEC00CFC7}"/>
              </a:ext>
            </a:extLst>
          </p:cNvPr>
          <p:cNvSpPr txBox="1">
            <a:spLocks/>
          </p:cNvSpPr>
          <p:nvPr/>
        </p:nvSpPr>
        <p:spPr>
          <a:xfrm>
            <a:off x="779260" y="5120878"/>
            <a:ext cx="5256212" cy="3568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02060"/>
              </a:solidFill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Артём, Приморский край</a:t>
            </a:r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6620343" y="2120853"/>
            <a:ext cx="41623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35884" y="508971"/>
            <a:ext cx="6096000" cy="104797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algn="ctr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Всероссийская научно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практическая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конференция «Актуальные проблемы современного детства: новая образовательная реальность и её ценностные основания»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media.75.ru/xn--h1aakfkgb/resources/53852/071f6ff2209dacd49b7c1a4ab6e317f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94" y="56077"/>
            <a:ext cx="2424976" cy="22494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137" y="2120854"/>
            <a:ext cx="4136994" cy="31524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04719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E491E13E-9B9C-4A6A-8CC9-DBB0DDF1D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FBF15264-55D3-4A7F-BCFB-41A54F1C9E13}"/>
              </a:ext>
            </a:extLst>
          </p:cNvPr>
          <p:cNvSpPr txBox="1">
            <a:spLocks/>
          </p:cNvSpPr>
          <p:nvPr/>
        </p:nvSpPr>
        <p:spPr>
          <a:xfrm>
            <a:off x="147015" y="17052"/>
            <a:ext cx="12192000" cy="736534"/>
          </a:xfrm>
          <a:prstGeom prst="rect">
            <a:avLst/>
          </a:prstGeom>
          <a:gradFill flip="none" rotWithShape="1">
            <a:gsLst>
              <a:gs pos="15000">
                <a:schemeClr val="accent5">
                  <a:lumMod val="5000"/>
                  <a:lumOff val="95000"/>
                </a:schemeClr>
              </a:gs>
              <a:gs pos="46000">
                <a:schemeClr val="accent5">
                  <a:lumMod val="45000"/>
                  <a:lumOff val="55000"/>
                </a:schemeClr>
              </a:gs>
              <a:gs pos="54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Форсайт-сессии «Фундамент будущего для подростков»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5B11D6DD-19C7-4F86-931B-A36D81C8F6F8}"/>
              </a:ext>
            </a:extLst>
          </p:cNvPr>
          <p:cNvSpPr/>
          <p:nvPr/>
        </p:nvSpPr>
        <p:spPr>
          <a:xfrm>
            <a:off x="8969338" y="1150706"/>
            <a:ext cx="26691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621" y="1020932"/>
            <a:ext cx="6621379" cy="5473082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="" xmlns:p14="http://schemas.microsoft.com/office/powerpoint/2010/main" val="2574007293"/>
              </p:ext>
            </p:extLst>
          </p:nvPr>
        </p:nvGraphicFramePr>
        <p:xfrm>
          <a:off x="438121" y="300789"/>
          <a:ext cx="4988121" cy="6870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="" xmlns:p14="http://schemas.microsoft.com/office/powerpoint/2010/main" val="176873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5DD1C21-D89D-2A67-A872-C492E006F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5C08C268-C4D0-4CDB-8048-A049D096C364}"/>
              </a:ext>
            </a:extLst>
          </p:cNvPr>
          <p:cNvSpPr txBox="1">
            <a:spLocks/>
          </p:cNvSpPr>
          <p:nvPr/>
        </p:nvSpPr>
        <p:spPr>
          <a:xfrm>
            <a:off x="147015" y="0"/>
            <a:ext cx="12044985" cy="478302"/>
          </a:xfrm>
          <a:prstGeom prst="rect">
            <a:avLst/>
          </a:prstGeom>
          <a:gradFill flip="none" rotWithShape="1">
            <a:gsLst>
              <a:gs pos="15000">
                <a:schemeClr val="accent5">
                  <a:lumMod val="5000"/>
                  <a:lumOff val="95000"/>
                </a:schemeClr>
              </a:gs>
              <a:gs pos="46000">
                <a:schemeClr val="accent5">
                  <a:lumMod val="45000"/>
                  <a:lumOff val="55000"/>
                </a:schemeClr>
              </a:gs>
              <a:gs pos="54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Ролевые игры «Семейные ситуации»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ьная выноска 6"/>
          <p:cNvSpPr/>
          <p:nvPr/>
        </p:nvSpPr>
        <p:spPr>
          <a:xfrm>
            <a:off x="147015" y="382049"/>
            <a:ext cx="4608096" cy="3167267"/>
          </a:xfrm>
          <a:prstGeom prst="wedgeEllipseCallout">
            <a:avLst>
              <a:gd name="adj1" fmla="val -19249"/>
              <a:gd name="adj2" fmla="val 60712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Ролевые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игры «Семейные ситуации» с элементами метода психодрамы, которая позволяет проиграть подросткам своё представление о семейной жизни; психологи используют специальный реквизит (театральные маски), помогающий несовершеннолетним более безопасно и защищенно войти в роль будущих матерей и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отцов.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221" y="896645"/>
            <a:ext cx="7535779" cy="5007706"/>
          </a:xfrm>
          <a:prstGeom prst="round2DiagRect">
            <a:avLst>
              <a:gd name="adj1" fmla="val 16667"/>
              <a:gd name="adj2" fmla="val 383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3" y="3811090"/>
            <a:ext cx="4487780" cy="30469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080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5DD1C21-D89D-2A67-A872-C492E006F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7C009DA0-44EA-4BF4-A2F5-0179A884CD89}"/>
              </a:ext>
            </a:extLst>
          </p:cNvPr>
          <p:cNvSpPr txBox="1">
            <a:spLocks/>
          </p:cNvSpPr>
          <p:nvPr/>
        </p:nvSpPr>
        <p:spPr>
          <a:xfrm>
            <a:off x="147015" y="-1"/>
            <a:ext cx="12044985" cy="1287379"/>
          </a:xfrm>
          <a:prstGeom prst="rect">
            <a:avLst/>
          </a:prstGeom>
          <a:gradFill flip="none" rotWithShape="1">
            <a:gsLst>
              <a:gs pos="15000">
                <a:schemeClr val="accent5">
                  <a:lumMod val="5000"/>
                  <a:lumOff val="95000"/>
                </a:schemeClr>
              </a:gs>
              <a:gs pos="46000">
                <a:schemeClr val="accent5">
                  <a:lumMod val="45000"/>
                  <a:lumOff val="55000"/>
                </a:schemeClr>
              </a:gs>
              <a:gs pos="54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Результаты экспериментально-психологического исследования у несовершеннолетних 13-16 лет по методике М. Рокича (изучение ценностных ориентаций)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="" xmlns:p14="http://schemas.microsoft.com/office/powerpoint/2010/main" val="1545419372"/>
              </p:ext>
            </p:extLst>
          </p:nvPr>
        </p:nvGraphicFramePr>
        <p:xfrm>
          <a:off x="1941534" y="1377863"/>
          <a:ext cx="9118948" cy="5480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="" xmlns:p14="http://schemas.microsoft.com/office/powerpoint/2010/main" val="167694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Текст 15">
            <a:extLst>
              <a:ext uri="{FF2B5EF4-FFF2-40B4-BE49-F238E27FC236}">
                <a16:creationId xmlns="" xmlns:a16="http://schemas.microsoft.com/office/drawing/2014/main" id="{F8A3FDD6-4A5C-7C7B-C958-C874C2841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2822" y="4678562"/>
            <a:ext cx="4391526" cy="189068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Контакты:</a:t>
            </a:r>
          </a:p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Приморский край </a:t>
            </a:r>
          </a:p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КГБУСО «Артёмовский СРЦН»</a:t>
            </a:r>
          </a:p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8 (42337) 3-52-05</a:t>
            </a:r>
          </a:p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akids@mail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01327DD-E499-3638-5276-ED2E14D89E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0176" y="152388"/>
            <a:ext cx="1151852" cy="113780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7405BCF-E1AE-5057-463A-031F19F6FD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368896" y="365452"/>
            <a:ext cx="5738951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360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DB5FD898-DAAC-45C3-BF2F-7F2B332B7352}"/>
              </a:ext>
            </a:extLst>
          </p:cNvPr>
          <p:cNvSpPr txBox="1">
            <a:spLocks/>
          </p:cNvSpPr>
          <p:nvPr/>
        </p:nvSpPr>
        <p:spPr>
          <a:xfrm>
            <a:off x="2833647" y="90975"/>
            <a:ext cx="9022304" cy="7899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endParaRPr lang="ru-RU" sz="36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5" name="Шестиугольник 4">
            <a:extLst>
              <a:ext uri="{FF2B5EF4-FFF2-40B4-BE49-F238E27FC236}">
                <a16:creationId xmlns="" xmlns:a16="http://schemas.microsoft.com/office/drawing/2014/main" id="{5EBD0658-56C8-446D-B378-C64A74FA34F7}"/>
              </a:ext>
            </a:extLst>
          </p:cNvPr>
          <p:cNvSpPr/>
          <p:nvPr/>
        </p:nvSpPr>
        <p:spPr>
          <a:xfrm>
            <a:off x="4045465" y="2332752"/>
            <a:ext cx="3236433" cy="1153040"/>
          </a:xfrm>
          <a:prstGeom prst="hexagon">
            <a:avLst/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Демографическая политика РФ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Шестиугольник 11">
            <a:extLst>
              <a:ext uri="{FF2B5EF4-FFF2-40B4-BE49-F238E27FC236}">
                <a16:creationId xmlns="" xmlns:a16="http://schemas.microsoft.com/office/drawing/2014/main" id="{7B4B829A-ECC8-4302-8429-D64ACA50CCF8}"/>
              </a:ext>
            </a:extLst>
          </p:cNvPr>
          <p:cNvSpPr/>
          <p:nvPr/>
        </p:nvSpPr>
        <p:spPr>
          <a:xfrm>
            <a:off x="634233" y="1089381"/>
            <a:ext cx="3320891" cy="1482281"/>
          </a:xfrm>
          <a:prstGeom prst="hex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продолжительности жизни населения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Шестиугольник 12">
            <a:extLst>
              <a:ext uri="{FF2B5EF4-FFF2-40B4-BE49-F238E27FC236}">
                <a16:creationId xmlns="" xmlns:a16="http://schemas.microsoft.com/office/drawing/2014/main" id="{F4C06D8D-6A27-4FF2-9659-C4150FA10B46}"/>
              </a:ext>
            </a:extLst>
          </p:cNvPr>
          <p:cNvSpPr/>
          <p:nvPr/>
        </p:nvSpPr>
        <p:spPr>
          <a:xfrm>
            <a:off x="7229240" y="982468"/>
            <a:ext cx="3887939" cy="1377094"/>
          </a:xfrm>
          <a:prstGeom prst="hex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Сокращение уровня смертности </a:t>
            </a:r>
          </a:p>
          <a:p>
            <a:pPr algn="ctr" defTabSz="914377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рост рождаемости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Шестиугольник 13">
            <a:extLst>
              <a:ext uri="{FF2B5EF4-FFF2-40B4-BE49-F238E27FC236}">
                <a16:creationId xmlns="" xmlns:a16="http://schemas.microsoft.com/office/drawing/2014/main" id="{1AACC7FB-3861-43D1-A69C-8E7A66EB1CE2}"/>
              </a:ext>
            </a:extLst>
          </p:cNvPr>
          <p:cNvSpPr/>
          <p:nvPr/>
        </p:nvSpPr>
        <p:spPr>
          <a:xfrm>
            <a:off x="634233" y="3485792"/>
            <a:ext cx="3177889" cy="1447880"/>
          </a:xfrm>
          <a:prstGeom prst="hex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и укрепление здоровья населения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Шестиугольник 14">
            <a:extLst>
              <a:ext uri="{FF2B5EF4-FFF2-40B4-BE49-F238E27FC236}">
                <a16:creationId xmlns="" xmlns:a16="http://schemas.microsoft.com/office/drawing/2014/main" id="{1621DF61-5FC4-4C11-A759-D74335961D4B}"/>
              </a:ext>
            </a:extLst>
          </p:cNvPr>
          <p:cNvSpPr/>
          <p:nvPr/>
        </p:nvSpPr>
        <p:spPr>
          <a:xfrm>
            <a:off x="7229238" y="3517532"/>
            <a:ext cx="3996225" cy="1416140"/>
          </a:xfrm>
          <a:prstGeom prst="hex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демографической ситуации в стране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="" xmlns:a16="http://schemas.microsoft.com/office/drawing/2014/main" id="{3ED9AAB6-90D7-47DA-B0E3-A465A9D2AC5F}"/>
              </a:ext>
            </a:extLst>
          </p:cNvPr>
          <p:cNvCxnSpPr>
            <a:cxnSpLocks/>
            <a:stCxn id="15" idx="4"/>
            <a:endCxn id="5" idx="1"/>
          </p:cNvCxnSpPr>
          <p:nvPr/>
        </p:nvCxnSpPr>
        <p:spPr>
          <a:xfrm flipH="1" flipV="1">
            <a:off x="6993638" y="3485792"/>
            <a:ext cx="589635" cy="3174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="" xmlns:a16="http://schemas.microsoft.com/office/drawing/2014/main" id="{F8243D94-3959-49BC-BBD5-16E3EB80692D}"/>
              </a:ext>
            </a:extLst>
          </p:cNvPr>
          <p:cNvCxnSpPr>
            <a:cxnSpLocks/>
            <a:stCxn id="5" idx="5"/>
            <a:endCxn id="13" idx="3"/>
          </p:cNvCxnSpPr>
          <p:nvPr/>
        </p:nvCxnSpPr>
        <p:spPr>
          <a:xfrm flipV="1">
            <a:off x="6993638" y="1671015"/>
            <a:ext cx="235602" cy="66173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="" xmlns:a16="http://schemas.microsoft.com/office/drawing/2014/main" id="{D22196C4-2DA1-418C-8A92-196C0B6590D0}"/>
              </a:ext>
            </a:extLst>
          </p:cNvPr>
          <p:cNvCxnSpPr>
            <a:cxnSpLocks/>
            <a:stCxn id="5" idx="4"/>
            <a:endCxn id="12" idx="0"/>
          </p:cNvCxnSpPr>
          <p:nvPr/>
        </p:nvCxnSpPr>
        <p:spPr>
          <a:xfrm flipH="1" flipV="1">
            <a:off x="3955124" y="1830522"/>
            <a:ext cx="378601" cy="50223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="" xmlns:a16="http://schemas.microsoft.com/office/drawing/2014/main" id="{B3FAFBF1-EA6B-41DE-A270-D9523AFC0F40}"/>
              </a:ext>
            </a:extLst>
          </p:cNvPr>
          <p:cNvCxnSpPr>
            <a:cxnSpLocks/>
            <a:stCxn id="14" idx="5"/>
            <a:endCxn id="5" idx="2"/>
          </p:cNvCxnSpPr>
          <p:nvPr/>
        </p:nvCxnSpPr>
        <p:spPr>
          <a:xfrm>
            <a:off x="3450152" y="3485792"/>
            <a:ext cx="88357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C66DD3D1-EFCF-478E-B596-1C07ED95C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cxnSp>
        <p:nvCxnSpPr>
          <p:cNvPr id="3" name="Прямая со стрелкой 2"/>
          <p:cNvCxnSpPr/>
          <p:nvPr/>
        </p:nvCxnSpPr>
        <p:spPr>
          <a:xfrm>
            <a:off x="10013652" y="1705736"/>
            <a:ext cx="673768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53869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6"/>
          <p:cNvSpPr/>
          <p:nvPr/>
        </p:nvSpPr>
        <p:spPr>
          <a:xfrm>
            <a:off x="7111578" y="2691380"/>
            <a:ext cx="1390210" cy="1421016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TextBox 5"/>
          <p:cNvSpPr txBox="1"/>
          <p:nvPr/>
        </p:nvSpPr>
        <p:spPr>
          <a:xfrm>
            <a:off x="6994238" y="2994803"/>
            <a:ext cx="1644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Установки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ф</a:t>
            </a:r>
            <a:r>
              <a:rPr lang="ru-RU" sz="2000" b="1" dirty="0" smtClean="0">
                <a:solidFill>
                  <a:schemeClr val="bg1"/>
                </a:solidFill>
              </a:rPr>
              <a:t>ормируют: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97906" y="1524419"/>
            <a:ext cx="5665693" cy="40011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Потенциальные семьи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25381" y="2841125"/>
            <a:ext cx="2603659" cy="101566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Залог укрепления репродуктивного здоровья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1233" y="2715781"/>
            <a:ext cx="2498928" cy="101566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и навыки здоровья сбережения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36130" y="4908850"/>
            <a:ext cx="2997266" cy="101566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Ответственное отношение к родительству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20543" y="4084787"/>
            <a:ext cx="2231029" cy="70788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Здоровый образ жизни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96732" y="4043452"/>
            <a:ext cx="2614675" cy="70788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Рациональное планирование семьи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Up Arrow 15"/>
          <p:cNvSpPr/>
          <p:nvPr/>
        </p:nvSpPr>
        <p:spPr>
          <a:xfrm rot="3473359">
            <a:off x="6750964" y="3725459"/>
            <a:ext cx="428643" cy="512964"/>
          </a:xfrm>
          <a:prstGeom prst="up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Up Arrow 17"/>
          <p:cNvSpPr/>
          <p:nvPr/>
        </p:nvSpPr>
        <p:spPr>
          <a:xfrm rot="18545822">
            <a:off x="8431343" y="3828895"/>
            <a:ext cx="428643" cy="512964"/>
          </a:xfrm>
          <a:prstGeom prst="up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Up Arrow 18"/>
          <p:cNvSpPr/>
          <p:nvPr/>
        </p:nvSpPr>
        <p:spPr>
          <a:xfrm rot="10800000">
            <a:off x="7607313" y="1979139"/>
            <a:ext cx="428643" cy="677425"/>
          </a:xfrm>
          <a:prstGeom prst="up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Up Arrow 19"/>
          <p:cNvSpPr/>
          <p:nvPr/>
        </p:nvSpPr>
        <p:spPr>
          <a:xfrm rot="16200000">
            <a:off x="8672387" y="2909844"/>
            <a:ext cx="428643" cy="512964"/>
          </a:xfrm>
          <a:prstGeom prst="up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Up Arrow 20"/>
          <p:cNvSpPr/>
          <p:nvPr/>
        </p:nvSpPr>
        <p:spPr>
          <a:xfrm rot="5400000">
            <a:off x="6660273" y="2899565"/>
            <a:ext cx="428643" cy="512964"/>
          </a:xfrm>
          <a:prstGeom prst="up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Up Arrow 18"/>
          <p:cNvSpPr/>
          <p:nvPr/>
        </p:nvSpPr>
        <p:spPr>
          <a:xfrm rot="10800000" flipV="1">
            <a:off x="7602110" y="4145076"/>
            <a:ext cx="428643" cy="763773"/>
          </a:xfrm>
          <a:prstGeom prst="up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Заголовок 1">
            <a:extLst>
              <a:ext uri="{FF2B5EF4-FFF2-40B4-BE49-F238E27FC236}">
                <a16:creationId xmlns="" xmlns:a16="http://schemas.microsoft.com/office/drawing/2014/main" id="{D53DDE7A-3AAE-41E5-B31B-D7B4250FB0C0}"/>
              </a:ext>
            </a:extLst>
          </p:cNvPr>
          <p:cNvSpPr txBox="1">
            <a:spLocks/>
          </p:cNvSpPr>
          <p:nvPr/>
        </p:nvSpPr>
        <p:spPr>
          <a:xfrm>
            <a:off x="0" y="-34702"/>
            <a:ext cx="12192000" cy="736534"/>
          </a:xfrm>
          <a:prstGeom prst="rect">
            <a:avLst/>
          </a:prstGeom>
          <a:gradFill flip="none" rotWithShape="1">
            <a:gsLst>
              <a:gs pos="15000">
                <a:schemeClr val="accent5">
                  <a:lumMod val="5000"/>
                  <a:lumOff val="95000"/>
                </a:schemeClr>
              </a:gs>
              <a:gs pos="46000">
                <a:schemeClr val="accent5">
                  <a:lumMod val="45000"/>
                  <a:lumOff val="55000"/>
                </a:schemeClr>
              </a:gs>
              <a:gs pos="54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Мотивационно-ценностные установки в жизни у несовершеннолетних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7139FEAF-F184-43C2-8C00-51E0AD49A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58" y="971933"/>
            <a:ext cx="3570085" cy="2428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70" y="3417903"/>
            <a:ext cx="3511385" cy="2756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98064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DB5FD898-DAAC-45C3-BF2F-7F2B332B7352}"/>
              </a:ext>
            </a:extLst>
          </p:cNvPr>
          <p:cNvSpPr txBox="1">
            <a:spLocks/>
          </p:cNvSpPr>
          <p:nvPr/>
        </p:nvSpPr>
        <p:spPr>
          <a:xfrm>
            <a:off x="2710928" y="114269"/>
            <a:ext cx="9108141" cy="7899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13313761"/>
              </p:ext>
            </p:extLst>
          </p:nvPr>
        </p:nvGraphicFramePr>
        <p:xfrm>
          <a:off x="147014" y="849130"/>
          <a:ext cx="11896598" cy="5953824"/>
        </p:xfrm>
        <a:graphic>
          <a:graphicData uri="http://schemas.openxmlformats.org/drawingml/2006/table">
            <a:tbl>
              <a:tblPr firstRow="1" bandRow="1"/>
              <a:tblGrid>
                <a:gridCol w="63819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51469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953824">
                <a:tc>
                  <a:txBody>
                    <a:bodyPr/>
                    <a:lstStyle/>
                    <a:p>
                      <a:pPr marL="342900" indent="-342900" algn="just">
                        <a:buAutoNum type="arabicPeriod"/>
                      </a:pPr>
                      <a:r>
                        <a:rPr lang="ru-RU" sz="1600" b="1" i="0" u="none" strike="noStrike" cap="none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Индивидуальные формы работы с несовершеннолетними:</a:t>
                      </a:r>
                      <a:r>
                        <a:rPr lang="ru-RU" sz="1400" b="1" i="1" u="none" strike="noStrike" cap="non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  </a:t>
                      </a:r>
                    </a:p>
                    <a:p>
                      <a:pPr marL="285750" indent="-285750" algn="just">
                        <a:lnSpc>
                          <a:spcPct val="100000"/>
                        </a:lnSpc>
                        <a:buFont typeface="Wingdings" panose="05000000000000000000" pitchFamily="2" charset="2"/>
                        <a:buChar char="q"/>
                      </a:pPr>
                      <a:r>
                        <a:rPr lang="ru-RU" sz="1400" b="1" i="0" u="none" strike="noStrike" cap="non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          Беседы на тему «Семейная гармония».</a:t>
                      </a: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q"/>
                      </a:pPr>
                      <a:r>
                        <a:rPr lang="ru-RU" sz="1400" b="0" i="0" u="none" strike="noStrike" cap="non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          </a:t>
                      </a:r>
                      <a:r>
                        <a:rPr lang="ru-RU" sz="1400" b="1" i="0" u="none" strike="noStrike" cap="non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Психологическое просвещение в форме индивидуальных диалогов с подростком.</a:t>
                      </a:r>
                    </a:p>
                    <a:p>
                      <a:pPr marL="285750" indent="-285750" algn="just">
                        <a:lnSpc>
                          <a:spcPct val="100000"/>
                        </a:lnSpc>
                        <a:buFont typeface="Wingdings" panose="05000000000000000000" pitchFamily="2" charset="2"/>
                        <a:buChar char="q"/>
                      </a:pPr>
                      <a:r>
                        <a:rPr lang="ru-RU" sz="1400" b="1" i="0" u="none" strike="noStrike" cap="non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          </a:t>
                      </a:r>
                      <a:r>
                        <a:rPr lang="ru-RU" sz="1400" b="1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И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ндивидуальное консультирование подростков с использованием психодиагностического инструментария (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методика Милтона Рокича «Ценностные ориентации»).</a:t>
                      </a:r>
                      <a:endParaRPr lang="ru-RU" sz="1400" b="0" i="0" u="none" strike="noStrike" cap="non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ru-RU" sz="1400" b="0" i="0" u="none" strike="noStrike" cap="non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ru-RU" sz="1400" b="1" i="1" u="sng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buFontTx/>
                        <a:buNone/>
                      </a:pPr>
                      <a:endParaRPr lang="ru-RU" sz="1400" b="0" i="0" u="none" strike="noStrike" cap="non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FE52FB82-BA7C-43DB-8723-B8C14533E342}"/>
              </a:ext>
            </a:extLst>
          </p:cNvPr>
          <p:cNvSpPr txBox="1">
            <a:spLocks/>
          </p:cNvSpPr>
          <p:nvPr/>
        </p:nvSpPr>
        <p:spPr>
          <a:xfrm>
            <a:off x="147014" y="0"/>
            <a:ext cx="12044986" cy="794084"/>
          </a:xfrm>
          <a:prstGeom prst="rect">
            <a:avLst/>
          </a:prstGeom>
          <a:gradFill flip="none" rotWithShape="1">
            <a:gsLst>
              <a:gs pos="15000">
                <a:schemeClr val="accent5">
                  <a:lumMod val="5000"/>
                  <a:lumOff val="95000"/>
                </a:schemeClr>
              </a:gs>
              <a:gs pos="46000">
                <a:schemeClr val="accent5">
                  <a:lumMod val="45000"/>
                  <a:lumOff val="55000"/>
                </a:schemeClr>
              </a:gs>
              <a:gs pos="54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Ф</a:t>
            </a:r>
            <a:r>
              <a:rPr lang="ru-RU" dirty="0" smtClean="0"/>
              <a:t>ормы </a:t>
            </a:r>
            <a:r>
              <a:rPr lang="ru-RU" dirty="0"/>
              <a:t>работы по взаимодействию с трудными подростками на укрепление ответственного родительства и основ создания семьи</a:t>
            </a:r>
            <a:endParaRPr lang="en-US" sz="3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15FF84A-7DEB-4284-9E3D-AC38CECED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598" y="1757779"/>
            <a:ext cx="5424256" cy="39798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13" y="2514601"/>
            <a:ext cx="6309249" cy="434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98588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84AF9746-6B70-4B53-A6D7-DA91D634F08A}"/>
              </a:ext>
            </a:extLst>
          </p:cNvPr>
          <p:cNvSpPr txBox="1">
            <a:spLocks/>
          </p:cNvSpPr>
          <p:nvPr/>
        </p:nvSpPr>
        <p:spPr>
          <a:xfrm>
            <a:off x="0" y="300789"/>
            <a:ext cx="12192000" cy="553453"/>
          </a:xfrm>
          <a:prstGeom prst="rect">
            <a:avLst/>
          </a:prstGeom>
          <a:gradFill flip="none" rotWithShape="1">
            <a:gsLst>
              <a:gs pos="15000">
                <a:schemeClr val="accent5">
                  <a:lumMod val="5000"/>
                  <a:lumOff val="95000"/>
                </a:schemeClr>
              </a:gs>
              <a:gs pos="46000">
                <a:schemeClr val="accent5">
                  <a:lumMod val="45000"/>
                  <a:lumOff val="55000"/>
                </a:schemeClr>
              </a:gs>
              <a:gs pos="54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Групповые формы работы с несовершеннолетними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3A32AC0-D21C-4F9D-A943-8FA0C21C8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1284782336"/>
              </p:ext>
            </p:extLst>
          </p:nvPr>
        </p:nvGraphicFramePr>
        <p:xfrm>
          <a:off x="2348793" y="854242"/>
          <a:ext cx="7444912" cy="6087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="" xmlns:p14="http://schemas.microsoft.com/office/powerpoint/2010/main" val="242897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57"/>
          <p:cNvSpPr/>
          <p:nvPr/>
        </p:nvSpPr>
        <p:spPr>
          <a:xfrm>
            <a:off x="155500" y="1150706"/>
            <a:ext cx="3668109" cy="4464827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Подростковый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возраст – это время, где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подростки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впервые сталкиваются один на один со своим внутренним миром, собственными проблемами и начинают прислушиваться к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ним. </a:t>
            </a:r>
            <a:endParaRPr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E491E13E-9B9C-4A6A-8CC9-DBB0DDF1D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FBF15264-55D3-4A7F-BCFB-41A54F1C9E13}"/>
              </a:ext>
            </a:extLst>
          </p:cNvPr>
          <p:cNvSpPr txBox="1">
            <a:spLocks/>
          </p:cNvSpPr>
          <p:nvPr/>
        </p:nvSpPr>
        <p:spPr>
          <a:xfrm>
            <a:off x="147015" y="17052"/>
            <a:ext cx="12192000" cy="736534"/>
          </a:xfrm>
          <a:prstGeom prst="rect">
            <a:avLst/>
          </a:prstGeom>
          <a:gradFill flip="none" rotWithShape="1">
            <a:gsLst>
              <a:gs pos="15000">
                <a:schemeClr val="accent5">
                  <a:lumMod val="5000"/>
                  <a:lumOff val="95000"/>
                </a:schemeClr>
              </a:gs>
              <a:gs pos="46000">
                <a:schemeClr val="accent5">
                  <a:lumMod val="45000"/>
                  <a:lumOff val="55000"/>
                </a:schemeClr>
              </a:gs>
              <a:gs pos="54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Мозговой штурм «Я стал(а) старше»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5B11D6DD-19C7-4F86-931B-A36D81C8F6F8}"/>
              </a:ext>
            </a:extLst>
          </p:cNvPr>
          <p:cNvSpPr/>
          <p:nvPr/>
        </p:nvSpPr>
        <p:spPr>
          <a:xfrm>
            <a:off x="8969338" y="1150706"/>
            <a:ext cx="26691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908" y="1420428"/>
            <a:ext cx="4181647" cy="3675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555" y="3480046"/>
            <a:ext cx="4123565" cy="31786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120" y="1114848"/>
            <a:ext cx="4416880" cy="2338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37524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57"/>
          <p:cNvSpPr/>
          <p:nvPr/>
        </p:nvSpPr>
        <p:spPr>
          <a:xfrm>
            <a:off x="155500" y="506027"/>
            <a:ext cx="4647319" cy="2104826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solidFill>
                  <a:srgbClr val="002060"/>
                </a:solidFill>
              </a:rPr>
              <a:t>П</a:t>
            </a:r>
            <a:r>
              <a:rPr lang="ru-RU" dirty="0" smtClean="0">
                <a:solidFill>
                  <a:srgbClr val="002060"/>
                </a:solidFill>
              </a:rPr>
              <a:t>одростки </a:t>
            </a:r>
            <a:r>
              <a:rPr lang="ru-RU" dirty="0">
                <a:solidFill>
                  <a:srgbClr val="002060"/>
                </a:solidFill>
              </a:rPr>
              <a:t>исследуют конкретные ситуации, разбираются в сути проблем, предлагают возможные решения и выбирают лучшее из них. </a:t>
            </a:r>
            <a:endParaRPr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E491E13E-9B9C-4A6A-8CC9-DBB0DDF1D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FBF15264-55D3-4A7F-BCFB-41A54F1C9E13}"/>
              </a:ext>
            </a:extLst>
          </p:cNvPr>
          <p:cNvSpPr txBox="1">
            <a:spLocks/>
          </p:cNvSpPr>
          <p:nvPr/>
        </p:nvSpPr>
        <p:spPr>
          <a:xfrm>
            <a:off x="155500" y="0"/>
            <a:ext cx="12036500" cy="476243"/>
          </a:xfrm>
          <a:prstGeom prst="rect">
            <a:avLst/>
          </a:prstGeom>
          <a:gradFill flip="none" rotWithShape="1">
            <a:gsLst>
              <a:gs pos="15000">
                <a:schemeClr val="accent5">
                  <a:lumMod val="5000"/>
                  <a:lumOff val="95000"/>
                </a:schemeClr>
              </a:gs>
              <a:gs pos="46000">
                <a:schemeClr val="accent5">
                  <a:lumMod val="45000"/>
                  <a:lumOff val="55000"/>
                </a:schemeClr>
              </a:gs>
              <a:gs pos="54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Кейс-метод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подростков на решение семейных задач и обязанностей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5B11D6DD-19C7-4F86-931B-A36D81C8F6F8}"/>
              </a:ext>
            </a:extLst>
          </p:cNvPr>
          <p:cNvSpPr/>
          <p:nvPr/>
        </p:nvSpPr>
        <p:spPr>
          <a:xfrm>
            <a:off x="8969338" y="1150706"/>
            <a:ext cx="26691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825" y="949911"/>
            <a:ext cx="5835901" cy="44743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58" y="2681057"/>
            <a:ext cx="5161831" cy="3568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45557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E491E13E-9B9C-4A6A-8CC9-DBB0DDF1D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FBF15264-55D3-4A7F-BCFB-41A54F1C9E13}"/>
              </a:ext>
            </a:extLst>
          </p:cNvPr>
          <p:cNvSpPr txBox="1">
            <a:spLocks/>
          </p:cNvSpPr>
          <p:nvPr/>
        </p:nvSpPr>
        <p:spPr>
          <a:xfrm>
            <a:off x="147016" y="17051"/>
            <a:ext cx="12044984" cy="736535"/>
          </a:xfrm>
          <a:prstGeom prst="rect">
            <a:avLst/>
          </a:prstGeom>
          <a:gradFill flip="none" rotWithShape="1">
            <a:gsLst>
              <a:gs pos="15000">
                <a:schemeClr val="accent5">
                  <a:lumMod val="5000"/>
                  <a:lumOff val="95000"/>
                </a:schemeClr>
              </a:gs>
              <a:gs pos="46000">
                <a:schemeClr val="accent5">
                  <a:lumMod val="45000"/>
                  <a:lumOff val="55000"/>
                </a:schemeClr>
              </a:gs>
              <a:gs pos="54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Тренинговые занятия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5B11D6DD-19C7-4F86-931B-A36D81C8F6F8}"/>
              </a:ext>
            </a:extLst>
          </p:cNvPr>
          <p:cNvSpPr/>
          <p:nvPr/>
        </p:nvSpPr>
        <p:spPr>
          <a:xfrm>
            <a:off x="8969338" y="1150706"/>
            <a:ext cx="26691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25" y="1384915"/>
            <a:ext cx="5651475" cy="4039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52" y="1216242"/>
            <a:ext cx="5855193" cy="41547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253065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E491E13E-9B9C-4A6A-8CC9-DBB0DDF1D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FBF15264-55D3-4A7F-BCFB-41A54F1C9E13}"/>
              </a:ext>
            </a:extLst>
          </p:cNvPr>
          <p:cNvSpPr txBox="1">
            <a:spLocks/>
          </p:cNvSpPr>
          <p:nvPr/>
        </p:nvSpPr>
        <p:spPr>
          <a:xfrm>
            <a:off x="147015" y="17052"/>
            <a:ext cx="12044985" cy="736534"/>
          </a:xfrm>
          <a:prstGeom prst="rect">
            <a:avLst/>
          </a:prstGeom>
          <a:gradFill flip="none" rotWithShape="1">
            <a:gsLst>
              <a:gs pos="15000">
                <a:schemeClr val="accent5">
                  <a:lumMod val="5000"/>
                  <a:lumOff val="95000"/>
                </a:schemeClr>
              </a:gs>
              <a:gs pos="46000">
                <a:schemeClr val="accent5">
                  <a:lumMod val="45000"/>
                  <a:lumOff val="55000"/>
                </a:schemeClr>
              </a:gs>
              <a:gs pos="54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Творческие задания – создание «соул-коллажей»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5B11D6DD-19C7-4F86-931B-A36D81C8F6F8}"/>
              </a:ext>
            </a:extLst>
          </p:cNvPr>
          <p:cNvSpPr/>
          <p:nvPr/>
        </p:nvSpPr>
        <p:spPr>
          <a:xfrm>
            <a:off x="8969338" y="1150706"/>
            <a:ext cx="26691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нутый угол 4"/>
          <p:cNvSpPr/>
          <p:nvPr/>
        </p:nvSpPr>
        <p:spPr>
          <a:xfrm>
            <a:off x="323478" y="958123"/>
            <a:ext cx="4023934" cy="5382519"/>
          </a:xfrm>
          <a:prstGeom prst="foldedCorner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rgbClr val="002060"/>
                </a:solidFill>
              </a:rPr>
              <a:t>Соул-коллаж представляет собой коллаж, который создается на картоне небольшого формата и состоит из фона и главного образа. Подросток создает свою соул-карту, называет ее и взаимодействует с ней. Соул-коллаж является трансформационным методом, который предполагает исследовать и выражать себя с помощью создания соул-карт, обмена картами, дневниковых записей и тех советов, которые дают карты при поиске ответов на важные вопросы. Соул-коллаж успешно используется с детьми группы риска и детьми, пережившими сложные ситуации.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875" y="770638"/>
            <a:ext cx="7668126" cy="60492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9754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</TotalTime>
  <Words>587</Words>
  <Application>Microsoft Office PowerPoint</Application>
  <PresentationFormat>Произвольный</PresentationFormat>
  <Paragraphs>65</Paragraphs>
  <Slides>13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«ФОРМИРОВАНИЕ МОТИВАЦИОННО-ЦЕННОСТНЫХ УСТАНОВОК К ЗДОРОВОМУ ОБРАЗУ ЖИЗНИ, КАК ОСНОВЫ СОЗДАНИЯ СЕМЬИ И ОТВЕТСТВЕННОГО РОДИТЕЛЬСТВА У НЕСОВЕРШЕННОЛЕТНИХ, НАХОДЯЩИХСЯ В ТРУДНОЙ ЖИЗНЕННОЙ СИТУАЦИИ»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Микрореаб.центр</cp:lastModifiedBy>
  <cp:revision>63</cp:revision>
  <cp:lastPrinted>2022-08-18T11:14:10Z</cp:lastPrinted>
  <dcterms:created xsi:type="dcterms:W3CDTF">2022-08-05T09:44:51Z</dcterms:created>
  <dcterms:modified xsi:type="dcterms:W3CDTF">2023-11-09T01:01:01Z</dcterms:modified>
</cp:coreProperties>
</file>