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797675" cy="9926638"/>
  <p:embeddedFontLst>
    <p:embeddedFont>
      <p:font typeface="Montserrat" panose="00000500000000000000" pitchFamily="2" charset="-52"/>
      <p:regular r:id="rId4"/>
      <p:bold r:id="rId5"/>
      <p:italic r:id="rId6"/>
      <p:boldItalic r:id="rId7"/>
    </p:embeddedFont>
    <p:embeddedFont>
      <p:font typeface="Montserrat SemiBold" panose="00000700000000000000" pitchFamily="2" charset="-52"/>
      <p:regular r:id="rId8"/>
      <p:bold r:id="rId9"/>
      <p:boldItalic r:id="rId10"/>
    </p:embeddedFont>
    <p:embeddedFont>
      <p:font typeface="Arial Black" panose="020B0A04020102020204" pitchFamily="34" charset="0"/>
      <p:bold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177"/>
    <a:srgbClr val="1546A5"/>
    <a:srgbClr val="F3BCBB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5" autoAdjust="0"/>
    <p:restoredTop sz="95970"/>
  </p:normalViewPr>
  <p:slideViewPr>
    <p:cSldViewPr snapToGrid="0" snapToObjects="1" showGuides="1">
      <p:cViewPr varScale="1">
        <p:scale>
          <a:sx n="126" d="100"/>
          <a:sy n="126" d="100"/>
        </p:scale>
        <p:origin x="162" y="162"/>
      </p:cViewPr>
      <p:guideLst>
        <p:guide orient="horz" pos="2160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-52"/>
                <a:ea typeface="+mn-ea"/>
                <a:cs typeface="+mn-cs"/>
              </a:defRPr>
            </a:pPr>
            <a:r>
              <a:rPr lang="ru-RU" sz="1100" kern="1200" dirty="0" smtClean="0">
                <a:solidFill>
                  <a:schemeClr val="dk1"/>
                </a:solidFill>
                <a:latin typeface="Montserrat SemiBold" panose="00000700000000000000" pitchFamily="2" charset="-52"/>
                <a:ea typeface="Montserrat"/>
                <a:cs typeface="Montserrat"/>
              </a:rPr>
              <a:t>Количество поступивших заявок</a:t>
            </a:r>
            <a:endParaRPr lang="ru-RU" sz="1100" kern="1200" dirty="0">
              <a:solidFill>
                <a:schemeClr val="dk1"/>
              </a:solidFill>
              <a:latin typeface="Montserrat SemiBold" panose="00000700000000000000" pitchFamily="2" charset="-52"/>
              <a:ea typeface="Montserrat"/>
              <a:cs typeface="Montserra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пройденных самообследований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07177"/>
              </a:solidFill>
              <a:ln w="25400" cap="rnd">
                <a:solidFill>
                  <a:srgbClr val="F07177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rgbClr val="F07177"/>
                </a:solidFill>
                <a:ln w="25400" cap="rnd">
                  <a:solidFill>
                    <a:srgbClr val="F07177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0717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5C93-4D42-A5B4-38254265FDD8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F07177"/>
                </a:solidFill>
                <a:ln w="25400">
                  <a:solidFill>
                    <a:srgbClr val="F07177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07177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93-4D42-A5B4-38254265FDD8}"/>
              </c:ext>
            </c:extLst>
          </c:dPt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393</c:v>
                </c:pt>
                <c:pt idx="2">
                  <c:v>3682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93-4D42-A5B4-38254265F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1619760"/>
        <c:axId val="741626320"/>
      </c:lineChart>
      <c:catAx>
        <c:axId val="74161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-52"/>
                <a:ea typeface="+mn-ea"/>
                <a:cs typeface="+mn-cs"/>
              </a:defRPr>
            </a:pPr>
            <a:endParaRPr lang="ru-RU"/>
          </a:p>
        </c:txPr>
        <c:crossAx val="741626320"/>
        <c:crosses val="autoZero"/>
        <c:auto val="1"/>
        <c:lblAlgn val="ctr"/>
        <c:lblOffset val="100"/>
        <c:noMultiLvlLbl val="0"/>
      </c:catAx>
      <c:valAx>
        <c:axId val="74162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-52"/>
                <a:ea typeface="+mn-ea"/>
                <a:cs typeface="+mn-cs"/>
              </a:defRPr>
            </a:pPr>
            <a:endParaRPr lang="ru-RU"/>
          </a:p>
        </c:txPr>
        <c:crossAx val="741619760"/>
        <c:crosses val="autoZero"/>
        <c:crossBetween val="between"/>
        <c:majorUnit val="800"/>
        <c:min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38BC8-F68F-C948-8F27-8988A89B8D0A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4A082-6498-6540-8613-6C52AF03E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1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4" name="Google Shape;284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337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8CE90-59D4-9645-BBEF-77273B881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065E0-1B29-6C4F-970D-FD628F32B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05389-A596-A545-B942-33057618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8E4F-3BA1-3F41-81A7-C072BBC1F62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2D8A4-60C6-A44A-AD3D-BDA21FDD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6D48AB-DDDC-464F-8412-99D42479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674E-BE36-5F47-BCCB-4DACCABBF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1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73F06-F2C6-F34A-B197-A18A0151A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E2EDE8-C84B-754D-8EC6-8B9EE417F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8ACE4-866B-FC42-8A04-AE05FFDF6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8E4F-3BA1-3F41-81A7-C072BBC1F62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7128C9-57A7-D643-8AC5-72CAB08D4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64FC14-2DD4-7D40-BBFE-2D9FA19D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674E-BE36-5F47-BCCB-4DACCABBF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75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4AD55B-79CE-434D-8BB3-BC2B0CEC1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113303-01DA-B040-B0B2-3AD5F7448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F9AFE-527E-C448-9D1A-FE920089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8E4F-3BA1-3F41-81A7-C072BBC1F62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709587-E7E4-F143-86B3-9A965AD7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7D39E9-F10F-1641-8AA9-859BA506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674E-BE36-5F47-BCCB-4DACCABBF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68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0682D-3BF3-0442-B9CB-18CDF9D98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7D44E4-3630-7246-BAE5-9FAF4BD53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4DA178-A52A-654B-919D-FA33B2C14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8E4F-3BA1-3F41-81A7-C072BBC1F62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ACDDF3-9AA8-304E-8923-ABDA76453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8B72AA-8B92-A145-A18E-9CBFFCF3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674E-BE36-5F47-BCCB-4DACCABBF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3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70720-33D4-5045-93A2-20ECA2AA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9BF490-59AB-5646-A252-542DB6609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C1D99-2602-1748-BC98-888EC77F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8E4F-3BA1-3F41-81A7-C072BBC1F62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23471-AF74-3343-9E08-C37B0A70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579507-153F-BE41-8A54-0573AA86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674E-BE36-5F47-BCCB-4DACCABBF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0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53960-7027-AB41-BA80-ABFFE48FE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F1EE9D-CA86-7F4F-9D7F-EE560591B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372230-42CC-2B4B-9406-4ABA9051D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48052E-E717-D542-9FDF-B0DF5447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8E4F-3BA1-3F41-81A7-C072BBC1F62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1A535A-6E18-FC4F-B2D1-BA8BE19B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534291-0EA7-C149-8547-276446758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674E-BE36-5F47-BCCB-4DACCABBF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34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45E91-5B79-4640-B5EF-8C531A7D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F3AE5C-D9C1-6B4A-A853-86AA8823A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AE7DC5-150C-7E40-B677-75B6EC50C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6FEB19-E8D9-354A-9DF7-67C0AFD03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04D49D-8B47-7C44-9AD2-89182CD3B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314469-3A77-4A43-ABE6-AF0F63F0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8E4F-3BA1-3F41-81A7-C072BBC1F62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708730-D8E5-C34E-BE9E-1E280DCB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08B580-F9CD-A847-AE92-FC909D9A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674E-BE36-5F47-BCCB-4DACCABBF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70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2F567-9BF5-B344-B030-67438C0D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4E12FA-843E-1945-B130-A1627384B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8E4F-3BA1-3F41-81A7-C072BBC1F62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E15873-B7EF-874D-9B42-DA3410AA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776C1D-66E9-8148-A557-54635D41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674E-BE36-5F47-BCCB-4DACCABBF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1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A951E2-3D20-4A48-9BF3-234E7808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8E4F-3BA1-3F41-81A7-C072BBC1F62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DE3788-9E06-F34C-8418-042B1974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C282F9-1472-7649-8A48-24881D3A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674E-BE36-5F47-BCCB-4DACCABBF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6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93101-E727-6D44-94AD-9D99307D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FAE5AD-7D24-A043-A30A-4203C355C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4C1505-34B2-FC44-ABD6-0BE65B7E1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BB1279-A7B6-024B-A002-13C6AF87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8E4F-3BA1-3F41-81A7-C072BBC1F62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0AE152-B855-E64F-8810-C70BC021B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1162A1-A3E4-EA44-9537-2BB0E05C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674E-BE36-5F47-BCCB-4DACCABBF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5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A43BA-55EA-C443-97C4-C14DEB21D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BD5BEA-47C3-2047-A783-2E1400AD9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3F2FF1-1E24-C94E-945A-37AD24B43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FCE22D-21E5-BB47-B051-979880CC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8E4F-3BA1-3F41-81A7-C072BBC1F62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FFB3B4-1844-D244-8495-55549021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37B43-50C7-B24F-B608-A36361C67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674E-BE36-5F47-BCCB-4DACCABBF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38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4B2CB-8B99-CB45-A684-F3E7A467C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96D84D-C2F4-074C-BAB9-FB63FC75A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823F8D-A62D-1D4D-9A60-91909E43B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88E4F-3BA1-3F41-81A7-C072BBC1F62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6FB4E0-68EC-5142-A654-0296D73F4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329FD5-4197-784E-AB73-058151174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9674E-BE36-5F47-BCCB-4DACCABBF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0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E2955DA2-DD2F-CF4E-9032-DA5B6947A64B}"/>
              </a:ext>
            </a:extLst>
          </p:cNvPr>
          <p:cNvSpPr/>
          <p:nvPr/>
        </p:nvSpPr>
        <p:spPr>
          <a:xfrm>
            <a:off x="418118" y="1391440"/>
            <a:ext cx="6150066" cy="5291300"/>
          </a:xfrm>
          <a:prstGeom prst="roundRect">
            <a:avLst>
              <a:gd name="adj" fmla="val 3004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23" dirty="0"/>
          </a:p>
        </p:txBody>
      </p:sp>
      <p:sp>
        <p:nvSpPr>
          <p:cNvPr id="66" name="Скругленный прямоугольник 65">
            <a:extLst>
              <a:ext uri="{FF2B5EF4-FFF2-40B4-BE49-F238E27FC236}">
                <a16:creationId xmlns:a16="http://schemas.microsoft.com/office/drawing/2014/main" id="{8B4A755B-3104-244A-91F2-8D8DAD842D33}"/>
              </a:ext>
            </a:extLst>
          </p:cNvPr>
          <p:cNvSpPr/>
          <p:nvPr/>
        </p:nvSpPr>
        <p:spPr>
          <a:xfrm>
            <a:off x="6759337" y="528394"/>
            <a:ext cx="5173285" cy="6154345"/>
          </a:xfrm>
          <a:prstGeom prst="roundRect">
            <a:avLst>
              <a:gd name="adj" fmla="val 1577"/>
            </a:avLst>
          </a:prstGeom>
          <a:solidFill>
            <a:srgbClr val="E45357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23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BCF606A-D44C-CC44-97CC-D5DEEEBEBCDE}"/>
              </a:ext>
            </a:extLst>
          </p:cNvPr>
          <p:cNvSpPr txBox="1"/>
          <p:nvPr/>
        </p:nvSpPr>
        <p:spPr>
          <a:xfrm>
            <a:off x="348778" y="571331"/>
            <a:ext cx="1174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latin typeface="Montserrat" pitchFamily="2" charset="0"/>
                <a:cs typeface="Arial Black" panose="020B0604020202020204" pitchFamily="34" charset="0"/>
              </a:rPr>
              <a:t>Контрольная (надзорная) деятельность</a:t>
            </a:r>
            <a:endParaRPr lang="ru-RU" sz="2000" b="1" dirty="0">
              <a:latin typeface="Montserrat" pitchFamily="2" charset="0"/>
              <a:cs typeface="Arial Black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0059A-EC32-5140-B794-18857782BCF5}"/>
              </a:ext>
            </a:extLst>
          </p:cNvPr>
          <p:cNvSpPr txBox="1"/>
          <p:nvPr/>
        </p:nvSpPr>
        <p:spPr>
          <a:xfrm>
            <a:off x="305914" y="212481"/>
            <a:ext cx="11886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Montserrat" pitchFamily="2" charset="0"/>
                <a:cs typeface="Arial Black" panose="020B0604020202020204" pitchFamily="34" charset="0"/>
              </a:rPr>
              <a:t>КОМИТЕТ ПО ПРОМЫШЛЕННОЙ ПОЛИТИКЕ, ИННОВАЦИЯМ И ТОРГОВЛЕ САНКТ-ПЕТЕРБУРГА                                                                                                                                                 </a:t>
            </a:r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  <a:latin typeface="Montserrat" pitchFamily="2" charset="0"/>
                <a:cs typeface="Arial Black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Montserrat" pitchFamily="2" charset="0"/>
              <a:cs typeface="Arial Black" panose="020B0604020202020204" pitchFamily="34" charset="0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DC2F2EDC-3CB6-2547-983A-95B30C8C2E5A}"/>
              </a:ext>
            </a:extLst>
          </p:cNvPr>
          <p:cNvCxnSpPr>
            <a:cxnSpLocks/>
          </p:cNvCxnSpPr>
          <p:nvPr/>
        </p:nvCxnSpPr>
        <p:spPr>
          <a:xfrm>
            <a:off x="442404" y="457805"/>
            <a:ext cx="1174959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Google Shape;329;p6"/>
          <p:cNvSpPr/>
          <p:nvPr/>
        </p:nvSpPr>
        <p:spPr>
          <a:xfrm>
            <a:off x="6939493" y="703421"/>
            <a:ext cx="483526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200"/>
              </a:lnSpc>
            </a:pPr>
            <a:r>
              <a:rPr lang="ru-RU" sz="1100" dirty="0">
                <a:solidFill>
                  <a:schemeClr val="dk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В настоящее время сервис «</a:t>
            </a:r>
            <a:r>
              <a:rPr lang="ru-RU" sz="1100" dirty="0" err="1">
                <a:solidFill>
                  <a:schemeClr val="dk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Самообследование</a:t>
            </a:r>
            <a:r>
              <a:rPr lang="ru-RU" sz="1100" dirty="0">
                <a:solidFill>
                  <a:schemeClr val="dk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» </a:t>
            </a:r>
            <a:r>
              <a:rPr lang="ru-RU" sz="1100" dirty="0" smtClean="0">
                <a:solidFill>
                  <a:schemeClr val="dk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доступен</a:t>
            </a:r>
            <a:br>
              <a:rPr lang="ru-RU" sz="1100" dirty="0" smtClean="0">
                <a:solidFill>
                  <a:schemeClr val="dk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</a:br>
            <a:r>
              <a:rPr lang="ru-RU" sz="1100" dirty="0" smtClean="0">
                <a:solidFill>
                  <a:schemeClr val="dk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для </a:t>
            </a:r>
            <a:r>
              <a:rPr lang="ru-RU" sz="1100" b="1" dirty="0">
                <a:solidFill>
                  <a:schemeClr val="dk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15 видов </a:t>
            </a:r>
            <a:r>
              <a:rPr lang="ru-RU" sz="1100" dirty="0">
                <a:solidFill>
                  <a:schemeClr val="dk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государственного контроля, </a:t>
            </a:r>
            <a:r>
              <a:rPr lang="ru-RU" sz="1100" dirty="0" smtClean="0">
                <a:solidFill>
                  <a:schemeClr val="dk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осуществляемых</a:t>
            </a:r>
            <a:br>
              <a:rPr lang="ru-RU" sz="1100" dirty="0" smtClean="0">
                <a:solidFill>
                  <a:schemeClr val="dk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</a:br>
            <a:r>
              <a:rPr lang="ru-RU" sz="1100" dirty="0" smtClean="0">
                <a:solidFill>
                  <a:schemeClr val="dk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на территории Санкт-Петербурга </a:t>
            </a:r>
            <a:r>
              <a:rPr lang="ru-RU" sz="1100" dirty="0">
                <a:solidFill>
                  <a:schemeClr val="dk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по 28 проверочным листам</a:t>
            </a:r>
            <a:endParaRPr sz="1100" dirty="0">
              <a:latin typeface="Montserrat" panose="00000500000000000000" pitchFamily="2" charset="-52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1BB4CF26-1FF4-9A48-A8EB-06A9E8DD7EA2}"/>
              </a:ext>
            </a:extLst>
          </p:cNvPr>
          <p:cNvSpPr/>
          <p:nvPr/>
        </p:nvSpPr>
        <p:spPr>
          <a:xfrm>
            <a:off x="543636" y="997265"/>
            <a:ext cx="445934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EE575D"/>
                </a:solidFill>
                <a:latin typeface="Montserrat SemiBold" pitchFamily="2" charset="0"/>
              </a:rPr>
              <a:t>Сервис </a:t>
            </a:r>
            <a:r>
              <a:rPr lang="ru-RU" sz="1600" b="1" dirty="0">
                <a:solidFill>
                  <a:srgbClr val="EE575D"/>
                </a:solidFill>
                <a:latin typeface="Montserrat SemiBold" pitchFamily="2" charset="0"/>
              </a:rPr>
              <a:t>«Самообследование»</a:t>
            </a: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2962509B-5ADF-E24F-9887-3993DF26D5E5}"/>
              </a:ext>
            </a:extLst>
          </p:cNvPr>
          <p:cNvSpPr/>
          <p:nvPr/>
        </p:nvSpPr>
        <p:spPr>
          <a:xfrm>
            <a:off x="440598" y="961826"/>
            <a:ext cx="3603002" cy="339720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E453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23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7F33F4B9-A7BA-704A-A933-C2B5E4909950}"/>
              </a:ext>
            </a:extLst>
          </p:cNvPr>
          <p:cNvSpPr/>
          <p:nvPr/>
        </p:nvSpPr>
        <p:spPr>
          <a:xfrm>
            <a:off x="4129789" y="1009085"/>
            <a:ext cx="222950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tx1"/>
                </a:solidFill>
                <a:latin typeface="Montserrat SemiBold" pitchFamily="2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Montserrat SemiBold" pitchFamily="2" charset="0"/>
              </a:rPr>
              <a:t>2024 </a:t>
            </a:r>
            <a:r>
              <a:rPr lang="ru-RU" sz="1600" b="1" dirty="0">
                <a:solidFill>
                  <a:schemeClr val="tx1"/>
                </a:solidFill>
                <a:latin typeface="Montserrat SemiBold" pitchFamily="2" charset="0"/>
              </a:rPr>
              <a:t>ГОД</a:t>
            </a:r>
          </a:p>
        </p:txBody>
      </p:sp>
      <p:sp>
        <p:nvSpPr>
          <p:cNvPr id="290" name="Google Shape;290;p6"/>
          <p:cNvSpPr/>
          <p:nvPr/>
        </p:nvSpPr>
        <p:spPr>
          <a:xfrm>
            <a:off x="469781" y="1748111"/>
            <a:ext cx="604527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1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личных кабинетах контролируемых лиц </a:t>
            </a:r>
            <a:r>
              <a:rPr lang="ru-RU" sz="1100" b="1" dirty="0" smtClean="0">
                <a:solidFill>
                  <a:srgbClr val="EE575D"/>
                </a:solidFill>
                <a:latin typeface="Montserrat"/>
                <a:ea typeface="Montserrat"/>
                <a:cs typeface="Montserrat"/>
                <a:sym typeface="Montserrat"/>
              </a:rPr>
              <a:t>на портале crpp.ru</a:t>
            </a:r>
            <a:br>
              <a:rPr lang="ru-RU" sz="1100" b="1" dirty="0" smtClean="0">
                <a:solidFill>
                  <a:srgbClr val="EE575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1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реализована возможность прохождения </a:t>
            </a:r>
            <a:r>
              <a:rPr lang="ru-RU" sz="1100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самообследования</a:t>
            </a:r>
            <a:r>
              <a:rPr lang="ru-RU" sz="11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на предмет соблюдения обязательных требований. </a:t>
            </a:r>
          </a:p>
        </p:txBody>
      </p:sp>
      <p:sp>
        <p:nvSpPr>
          <p:cNvPr id="304" name="Google Shape;304;p6"/>
          <p:cNvSpPr/>
          <p:nvPr/>
        </p:nvSpPr>
        <p:spPr>
          <a:xfrm>
            <a:off x="900481" y="6156054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cxnSp>
        <p:nvCxnSpPr>
          <p:cNvPr id="327" name="Google Shape;327;p6"/>
          <p:cNvCxnSpPr>
            <a:cxnSpLocks/>
            <a:endCxn id="318" idx="1"/>
          </p:cNvCxnSpPr>
          <p:nvPr/>
        </p:nvCxnSpPr>
        <p:spPr>
          <a:xfrm flipH="1" flipV="1">
            <a:off x="8240293" y="5237543"/>
            <a:ext cx="268922" cy="834816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646D8E80-CD61-2D47-94A3-81667702C2E9}"/>
              </a:ext>
            </a:extLst>
          </p:cNvPr>
          <p:cNvSpPr/>
          <p:nvPr/>
        </p:nvSpPr>
        <p:spPr>
          <a:xfrm>
            <a:off x="6879280" y="1391440"/>
            <a:ext cx="4809282" cy="5179742"/>
          </a:xfrm>
          <a:prstGeom prst="roundRect">
            <a:avLst>
              <a:gd name="adj" fmla="val 15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23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76" y="2366115"/>
            <a:ext cx="5507293" cy="3394326"/>
          </a:xfrm>
          <a:prstGeom prst="rect">
            <a:avLst/>
          </a:prstGeom>
        </p:spPr>
      </p:pic>
      <p:sp>
        <p:nvSpPr>
          <p:cNvPr id="48" name="Google Shape;290;p6"/>
          <p:cNvSpPr/>
          <p:nvPr/>
        </p:nvSpPr>
        <p:spPr>
          <a:xfrm>
            <a:off x="4129789" y="3552224"/>
            <a:ext cx="698983" cy="24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Google Shape;290;p6"/>
          <p:cNvSpPr/>
          <p:nvPr/>
        </p:nvSpPr>
        <p:spPr>
          <a:xfrm>
            <a:off x="4129789" y="3805471"/>
            <a:ext cx="698983" cy="24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Google Shape;290;p6"/>
          <p:cNvSpPr/>
          <p:nvPr/>
        </p:nvSpPr>
        <p:spPr>
          <a:xfrm>
            <a:off x="4129789" y="4041256"/>
            <a:ext cx="698983" cy="24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Google Shape;290;p6"/>
          <p:cNvSpPr/>
          <p:nvPr/>
        </p:nvSpPr>
        <p:spPr>
          <a:xfrm>
            <a:off x="4129789" y="3238809"/>
            <a:ext cx="807172" cy="24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endParaRPr sz="7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val="815288365"/>
              </p:ext>
            </p:extLst>
          </p:nvPr>
        </p:nvGraphicFramePr>
        <p:xfrm>
          <a:off x="7247100" y="1422111"/>
          <a:ext cx="4353520" cy="2865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8" name="Google Shape;318;p6"/>
          <p:cNvSpPr/>
          <p:nvPr/>
        </p:nvSpPr>
        <p:spPr>
          <a:xfrm>
            <a:off x="8240293" y="5066593"/>
            <a:ext cx="2551491" cy="341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6"/>
          <p:cNvSpPr/>
          <p:nvPr/>
        </p:nvSpPr>
        <p:spPr>
          <a:xfrm>
            <a:off x="8226485" y="5118179"/>
            <a:ext cx="2467242" cy="26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поступило </a:t>
            </a:r>
            <a:r>
              <a:rPr lang="ru-RU" sz="1400" b="1" dirty="0">
                <a:solidFill>
                  <a:srgbClr val="EE575D"/>
                </a:solidFill>
                <a:latin typeface="Montserrat SemiBold"/>
                <a:ea typeface="Montserrat SemiBold"/>
                <a:cs typeface="Montserrat SemiBold"/>
                <a:sym typeface="Montserrat"/>
              </a:rPr>
              <a:t>4 </a:t>
            </a:r>
            <a:r>
              <a:rPr lang="ru-RU" sz="1400" b="1" dirty="0" smtClean="0">
                <a:solidFill>
                  <a:srgbClr val="EE575D"/>
                </a:solidFill>
                <a:latin typeface="Montserrat SemiBold"/>
                <a:ea typeface="Montserrat SemiBold"/>
                <a:cs typeface="Montserrat SemiBold"/>
                <a:sym typeface="Montserrat"/>
              </a:rPr>
              <a:t>143 </a:t>
            </a:r>
            <a:r>
              <a:rPr lang="ru-RU" sz="11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заявки</a:t>
            </a:r>
            <a:endParaRPr sz="1100" dirty="0"/>
          </a:p>
        </p:txBody>
      </p:sp>
      <p:sp>
        <p:nvSpPr>
          <p:cNvPr id="72" name="Google Shape;324;p6"/>
          <p:cNvSpPr/>
          <p:nvPr/>
        </p:nvSpPr>
        <p:spPr>
          <a:xfrm>
            <a:off x="7047852" y="4521512"/>
            <a:ext cx="4182123" cy="42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 период работы сервиса «</a:t>
            </a:r>
            <a:r>
              <a:rPr lang="ru-RU" sz="1100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Самообследование</a:t>
            </a:r>
            <a:r>
              <a:rPr lang="ru-RU" sz="11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  <a:r>
              <a:rPr lang="en-US" sz="11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11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100" b="1" dirty="0" smtClean="0">
                <a:solidFill>
                  <a:srgbClr val="F07177"/>
                </a:solidFill>
                <a:latin typeface="Montserrat"/>
                <a:ea typeface="Montserrat"/>
                <a:cs typeface="Montserrat"/>
                <a:sym typeface="Montserrat"/>
              </a:rPr>
              <a:t>на портал </a:t>
            </a:r>
            <a:r>
              <a:rPr lang="en-US" sz="1100" b="1" dirty="0" smtClean="0">
                <a:solidFill>
                  <a:srgbClr val="F07177"/>
                </a:solidFill>
                <a:latin typeface="Montserrat"/>
                <a:ea typeface="Montserrat"/>
                <a:cs typeface="Montserrat"/>
                <a:sym typeface="Montserrat"/>
              </a:rPr>
              <a:t>crpp.ru</a:t>
            </a:r>
            <a:endParaRPr sz="1200" b="1" dirty="0">
              <a:solidFill>
                <a:srgbClr val="F07177"/>
              </a:solidFill>
            </a:endParaRPr>
          </a:p>
        </p:txBody>
      </p:sp>
      <p:sp>
        <p:nvSpPr>
          <p:cNvPr id="30" name="Google Shape;318;p6"/>
          <p:cNvSpPr/>
          <p:nvPr/>
        </p:nvSpPr>
        <p:spPr>
          <a:xfrm>
            <a:off x="8240293" y="5660777"/>
            <a:ext cx="2551492" cy="341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20;p6"/>
          <p:cNvSpPr/>
          <p:nvPr/>
        </p:nvSpPr>
        <p:spPr>
          <a:xfrm>
            <a:off x="8105446" y="5712356"/>
            <a:ext cx="2905434" cy="26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1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принято </a:t>
            </a:r>
            <a:r>
              <a:rPr lang="ru-RU" sz="1400" b="1" dirty="0" smtClean="0">
                <a:solidFill>
                  <a:srgbClr val="EE575D"/>
                </a:solidFill>
                <a:latin typeface="Montserrat SemiBold"/>
                <a:ea typeface="Montserrat SemiBold"/>
                <a:cs typeface="Montserrat SemiBold"/>
                <a:sym typeface="Montserrat"/>
              </a:rPr>
              <a:t>2 535</a:t>
            </a:r>
            <a:r>
              <a:rPr lang="ru-RU" sz="11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Деклараций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7182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92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Montserrat</vt:lpstr>
      <vt:lpstr>Montserrat SemiBold</vt:lpstr>
      <vt:lpstr>Arial Black</vt:lpstr>
      <vt:lpstr>Arial</vt:lpstr>
      <vt:lpstr>Calibri Light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e-alisa2008@mail.ru</dc:creator>
  <cp:lastModifiedBy>Макаров Александр Алексеевич</cp:lastModifiedBy>
  <cp:revision>98</cp:revision>
  <cp:lastPrinted>2023-04-04T15:20:15Z</cp:lastPrinted>
  <dcterms:created xsi:type="dcterms:W3CDTF">2022-03-01T14:29:51Z</dcterms:created>
  <dcterms:modified xsi:type="dcterms:W3CDTF">2024-02-05T13:22:45Z</dcterms:modified>
</cp:coreProperties>
</file>