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4"/>
  </p:notesMasterIdLst>
  <p:sldIdLst>
    <p:sldId id="288" r:id="rId2"/>
    <p:sldId id="297" r:id="rId3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000"/>
    <a:srgbClr val="CC0000"/>
    <a:srgbClr val="F09456"/>
    <a:srgbClr val="CCFFFF"/>
    <a:srgbClr val="CCECFF"/>
    <a:srgbClr val="66FFFF"/>
    <a:srgbClr val="33CC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678" y="-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AC2AF6-A24A-4A42-9C0C-714B4EAC2707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5401F8-422E-4BA3-B292-5922C329C808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4000" b="1" dirty="0" smtClean="0"/>
            <a:t>КРАЕВОЕ ГОСУДАРСТВЕННОЕ КАЗЕННОЕ УЧРЕЖДЕНИЕ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4000" b="1" dirty="0" smtClean="0"/>
            <a:t>«ЦЕНТР </a:t>
          </a:r>
          <a:r>
            <a:rPr lang="ru-RU" sz="4000" b="1" smtClean="0"/>
            <a:t>СОЦИАЛЬНОЙ ПОДДЕРЖКИ </a:t>
          </a:r>
          <a:endParaRPr lang="ru-RU" sz="4000" b="1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4000" b="1" dirty="0" smtClean="0"/>
            <a:t>ПО ГОРОДУ ХАБАРОВСКУ»</a:t>
          </a:r>
          <a:endParaRPr lang="ru-RU" sz="4000" dirty="0"/>
        </a:p>
      </dgm:t>
    </dgm:pt>
    <dgm:pt modelId="{E253F7FD-BA3F-41A7-B3FF-3528CB4EDE5A}" type="parTrans" cxnId="{E08E3FCC-514F-4467-8A58-C12F0DF713D8}">
      <dgm:prSet/>
      <dgm:spPr/>
      <dgm:t>
        <a:bodyPr/>
        <a:lstStyle/>
        <a:p>
          <a:endParaRPr lang="ru-RU"/>
        </a:p>
      </dgm:t>
    </dgm:pt>
    <dgm:pt modelId="{24E3A828-EFFB-41FC-82F1-775CC228D61C}" type="sibTrans" cxnId="{E08E3FCC-514F-4467-8A58-C12F0DF713D8}">
      <dgm:prSet/>
      <dgm:spPr/>
      <dgm:t>
        <a:bodyPr/>
        <a:lstStyle/>
        <a:p>
          <a:endParaRPr lang="ru-RU"/>
        </a:p>
      </dgm:t>
    </dgm:pt>
    <dgm:pt modelId="{D2A635C1-A735-4B16-9599-3BFD41924841}" type="pres">
      <dgm:prSet presAssocID="{8BAC2AF6-A24A-4A42-9C0C-714B4EAC270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B23FDBD-ED50-4411-8777-3726EBD38A48}" type="pres">
      <dgm:prSet presAssocID="{EF5401F8-422E-4BA3-B292-5922C329C808}" presName="root" presStyleCnt="0"/>
      <dgm:spPr/>
    </dgm:pt>
    <dgm:pt modelId="{6B768F69-DAF1-4852-BF25-9697A4C77A06}" type="pres">
      <dgm:prSet presAssocID="{EF5401F8-422E-4BA3-B292-5922C329C808}" presName="rootComposite" presStyleCnt="0"/>
      <dgm:spPr/>
    </dgm:pt>
    <dgm:pt modelId="{7249DF2B-71B0-44C4-A57C-841D261E2900}" type="pres">
      <dgm:prSet presAssocID="{EF5401F8-422E-4BA3-B292-5922C329C808}" presName="rootText" presStyleLbl="node1" presStyleIdx="0" presStyleCnt="1" custScaleX="1258020" custScaleY="954366" custLinFactNeighborX="-176" custLinFactNeighborY="-19702"/>
      <dgm:spPr/>
      <dgm:t>
        <a:bodyPr/>
        <a:lstStyle/>
        <a:p>
          <a:endParaRPr lang="ru-RU"/>
        </a:p>
      </dgm:t>
    </dgm:pt>
    <dgm:pt modelId="{A0B0494E-EC7D-4E85-A237-D3C4248BA66F}" type="pres">
      <dgm:prSet presAssocID="{EF5401F8-422E-4BA3-B292-5922C329C808}" presName="rootConnector" presStyleLbl="node1" presStyleIdx="0" presStyleCnt="1"/>
      <dgm:spPr/>
      <dgm:t>
        <a:bodyPr/>
        <a:lstStyle/>
        <a:p>
          <a:endParaRPr lang="ru-RU"/>
        </a:p>
      </dgm:t>
    </dgm:pt>
    <dgm:pt modelId="{88D6FB07-7227-4DFB-B1E1-9C8F2F246383}" type="pres">
      <dgm:prSet presAssocID="{EF5401F8-422E-4BA3-B292-5922C329C808}" presName="childShape" presStyleCnt="0"/>
      <dgm:spPr/>
    </dgm:pt>
  </dgm:ptLst>
  <dgm:cxnLst>
    <dgm:cxn modelId="{201166F2-D4EB-4448-806D-57583032B36B}" type="presOf" srcId="{8BAC2AF6-A24A-4A42-9C0C-714B4EAC2707}" destId="{D2A635C1-A735-4B16-9599-3BFD41924841}" srcOrd="0" destOrd="0" presId="urn:microsoft.com/office/officeart/2005/8/layout/hierarchy3"/>
    <dgm:cxn modelId="{E08E3FCC-514F-4467-8A58-C12F0DF713D8}" srcId="{8BAC2AF6-A24A-4A42-9C0C-714B4EAC2707}" destId="{EF5401F8-422E-4BA3-B292-5922C329C808}" srcOrd="0" destOrd="0" parTransId="{E253F7FD-BA3F-41A7-B3FF-3528CB4EDE5A}" sibTransId="{24E3A828-EFFB-41FC-82F1-775CC228D61C}"/>
    <dgm:cxn modelId="{53AA5B34-AFEF-4993-BF10-B30C07689BFA}" type="presOf" srcId="{EF5401F8-422E-4BA3-B292-5922C329C808}" destId="{A0B0494E-EC7D-4E85-A237-D3C4248BA66F}" srcOrd="1" destOrd="0" presId="urn:microsoft.com/office/officeart/2005/8/layout/hierarchy3"/>
    <dgm:cxn modelId="{FF420DE8-2E88-4ECF-9A2A-440E4822668F}" type="presOf" srcId="{EF5401F8-422E-4BA3-B292-5922C329C808}" destId="{7249DF2B-71B0-44C4-A57C-841D261E2900}" srcOrd="0" destOrd="0" presId="urn:microsoft.com/office/officeart/2005/8/layout/hierarchy3"/>
    <dgm:cxn modelId="{AFC654E8-F110-4F90-B0FB-6B55D899606B}" type="presParOf" srcId="{D2A635C1-A735-4B16-9599-3BFD41924841}" destId="{1B23FDBD-ED50-4411-8777-3726EBD38A48}" srcOrd="0" destOrd="0" presId="urn:microsoft.com/office/officeart/2005/8/layout/hierarchy3"/>
    <dgm:cxn modelId="{C96A352B-DFF5-4DF2-A3E2-C00B46379684}" type="presParOf" srcId="{1B23FDBD-ED50-4411-8777-3726EBD38A48}" destId="{6B768F69-DAF1-4852-BF25-9697A4C77A06}" srcOrd="0" destOrd="0" presId="urn:microsoft.com/office/officeart/2005/8/layout/hierarchy3"/>
    <dgm:cxn modelId="{DC19EB9D-F2C7-42B9-B993-0F7E2421742E}" type="presParOf" srcId="{6B768F69-DAF1-4852-BF25-9697A4C77A06}" destId="{7249DF2B-71B0-44C4-A57C-841D261E2900}" srcOrd="0" destOrd="0" presId="urn:microsoft.com/office/officeart/2005/8/layout/hierarchy3"/>
    <dgm:cxn modelId="{07D9696A-AC73-42DF-BAD7-5295536D05A5}" type="presParOf" srcId="{6B768F69-DAF1-4852-BF25-9697A4C77A06}" destId="{A0B0494E-EC7D-4E85-A237-D3C4248BA66F}" srcOrd="1" destOrd="0" presId="urn:microsoft.com/office/officeart/2005/8/layout/hierarchy3"/>
    <dgm:cxn modelId="{7955EF85-F6A5-40DB-BEF6-8FC3CFC9D3BE}" type="presParOf" srcId="{1B23FDBD-ED50-4411-8777-3726EBD38A48}" destId="{88D6FB07-7227-4DFB-B1E1-9C8F2F24638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1A6EE3-6769-4BBB-B56F-726354A7398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558C49-BBDB-4624-AD34-642C9CDA1803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Статистические данные  получателей мер социальной поддержки из числа граждан с ограниченными возможностями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856E56-EF99-4051-84AD-CEE608CF7BD0}" type="parTrans" cxnId="{51AA155E-E8E3-4967-ADB7-B6E0A25B180B}">
      <dgm:prSet/>
      <dgm:spPr/>
      <dgm:t>
        <a:bodyPr/>
        <a:lstStyle/>
        <a:p>
          <a:endParaRPr lang="ru-RU"/>
        </a:p>
      </dgm:t>
    </dgm:pt>
    <dgm:pt modelId="{B7ABE902-EF7D-42A4-AF6E-60800BF86F38}" type="sibTrans" cxnId="{51AA155E-E8E3-4967-ADB7-B6E0A25B180B}">
      <dgm:prSet/>
      <dgm:spPr/>
      <dgm:t>
        <a:bodyPr/>
        <a:lstStyle/>
        <a:p>
          <a:endParaRPr lang="ru-RU"/>
        </a:p>
      </dgm:t>
    </dgm:pt>
    <dgm:pt modelId="{49B05445-8173-4EF4-8FC3-2EA5A75ED230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Инвалиды –   30 112</a:t>
          </a:r>
          <a:r>
            <a:rPr lang="en-US" dirty="0" smtClean="0"/>
            <a:t> </a:t>
          </a:r>
          <a:r>
            <a:rPr lang="ru-RU" dirty="0" smtClean="0"/>
            <a:t>чел.</a:t>
          </a:r>
          <a:endParaRPr lang="ru-RU" dirty="0"/>
        </a:p>
      </dgm:t>
    </dgm:pt>
    <dgm:pt modelId="{4AFF68CB-1D22-487A-AC8A-73E24E07B7FE}" type="parTrans" cxnId="{051F4462-7501-4C5B-8ECB-F966E992AC66}">
      <dgm:prSet/>
      <dgm:spPr/>
      <dgm:t>
        <a:bodyPr/>
        <a:lstStyle/>
        <a:p>
          <a:endParaRPr lang="ru-RU"/>
        </a:p>
      </dgm:t>
    </dgm:pt>
    <dgm:pt modelId="{97190376-02D1-4EE8-8BDF-15BCEF400FD3}" type="sibTrans" cxnId="{051F4462-7501-4C5B-8ECB-F966E992AC66}">
      <dgm:prSet/>
      <dgm:spPr/>
      <dgm:t>
        <a:bodyPr/>
        <a:lstStyle/>
        <a:p>
          <a:endParaRPr lang="ru-RU"/>
        </a:p>
      </dgm:t>
    </dgm:pt>
    <dgm:pt modelId="{825E22E1-D675-4D32-A6C6-58D838575BAE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Дети – инвалиды 2 333 чел.</a:t>
          </a:r>
          <a:endParaRPr lang="ru-RU" dirty="0"/>
        </a:p>
      </dgm:t>
    </dgm:pt>
    <dgm:pt modelId="{959E23E5-880C-4360-A484-514F8CBAFC1E}" type="parTrans" cxnId="{512BF254-C3DC-4EF1-8271-11D76E994EB3}">
      <dgm:prSet/>
      <dgm:spPr/>
      <dgm:t>
        <a:bodyPr/>
        <a:lstStyle/>
        <a:p>
          <a:endParaRPr lang="ru-RU"/>
        </a:p>
      </dgm:t>
    </dgm:pt>
    <dgm:pt modelId="{2761E44C-6D82-4D8F-A595-F1424A646BF1}" type="sibTrans" cxnId="{512BF254-C3DC-4EF1-8271-11D76E994EB3}">
      <dgm:prSet/>
      <dgm:spPr/>
      <dgm:t>
        <a:bodyPr/>
        <a:lstStyle/>
        <a:p>
          <a:endParaRPr lang="ru-RU"/>
        </a:p>
      </dgm:t>
    </dgm:pt>
    <dgm:pt modelId="{675D0C9F-84F4-48B3-8767-396A49770EB2}" type="pres">
      <dgm:prSet presAssocID="{AD1A6EE3-6769-4BBB-B56F-726354A7398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1BFF02-5035-4F10-A59C-F1EC88670005}" type="pres">
      <dgm:prSet presAssocID="{19558C49-BBDB-4624-AD34-642C9CDA1803}" presName="root1" presStyleCnt="0"/>
      <dgm:spPr/>
    </dgm:pt>
    <dgm:pt modelId="{9FB97798-AF30-4ECE-85F3-BE64D6A7B14A}" type="pres">
      <dgm:prSet presAssocID="{19558C49-BBDB-4624-AD34-642C9CDA1803}" presName="LevelOneTextNode" presStyleLbl="node0" presStyleIdx="0" presStyleCnt="1" custScaleX="690580" custScaleY="76409" custLinFactNeighborX="-843" custLinFactNeighborY="-477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AC41FD-DE4F-481E-A8CE-E6077154C32B}" type="pres">
      <dgm:prSet presAssocID="{19558C49-BBDB-4624-AD34-642C9CDA1803}" presName="level2hierChild" presStyleCnt="0"/>
      <dgm:spPr/>
    </dgm:pt>
    <dgm:pt modelId="{ABEE8310-4B61-4488-B706-2F67AEF7F4DD}" type="pres">
      <dgm:prSet presAssocID="{4AFF68CB-1D22-487A-AC8A-73E24E07B7FE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1B393FD1-C6F0-4332-8157-3F24E51F3CB6}" type="pres">
      <dgm:prSet presAssocID="{4AFF68CB-1D22-487A-AC8A-73E24E07B7F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DE46D84F-DF61-4EC8-A188-7F7EB7A6E245}" type="pres">
      <dgm:prSet presAssocID="{49B05445-8173-4EF4-8FC3-2EA5A75ED230}" presName="root2" presStyleCnt="0"/>
      <dgm:spPr/>
    </dgm:pt>
    <dgm:pt modelId="{4377992A-CF2B-4727-8020-D4C421494542}" type="pres">
      <dgm:prSet presAssocID="{49B05445-8173-4EF4-8FC3-2EA5A75ED230}" presName="LevelTwoTextNode" presStyleLbl="node2" presStyleIdx="0" presStyleCnt="2" custScaleX="225767" custScaleY="47654" custLinFactNeighborX="2040" custLinFactNeighborY="-449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32E631-F7D2-49B7-A3D0-A09A65A2B01E}" type="pres">
      <dgm:prSet presAssocID="{49B05445-8173-4EF4-8FC3-2EA5A75ED230}" presName="level3hierChild" presStyleCnt="0"/>
      <dgm:spPr/>
    </dgm:pt>
    <dgm:pt modelId="{224857FD-4589-475A-BAD9-82EC2023D8B3}" type="pres">
      <dgm:prSet presAssocID="{959E23E5-880C-4360-A484-514F8CBAFC1E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63FA2DFF-6628-4701-B39B-EA3327AEAB0C}" type="pres">
      <dgm:prSet presAssocID="{959E23E5-880C-4360-A484-514F8CBAFC1E}" presName="connTx" presStyleLbl="parChTrans1D2" presStyleIdx="1" presStyleCnt="2"/>
      <dgm:spPr/>
      <dgm:t>
        <a:bodyPr/>
        <a:lstStyle/>
        <a:p>
          <a:endParaRPr lang="ru-RU"/>
        </a:p>
      </dgm:t>
    </dgm:pt>
    <dgm:pt modelId="{C6FA43D1-7F54-4EF9-B005-9A70ADABE5D1}" type="pres">
      <dgm:prSet presAssocID="{825E22E1-D675-4D32-A6C6-58D838575BAE}" presName="root2" presStyleCnt="0"/>
      <dgm:spPr/>
    </dgm:pt>
    <dgm:pt modelId="{DFB9206D-3CA9-46B0-A5A1-202A225D05B4}" type="pres">
      <dgm:prSet presAssocID="{825E22E1-D675-4D32-A6C6-58D838575BAE}" presName="LevelTwoTextNode" presStyleLbl="node2" presStyleIdx="1" presStyleCnt="2" custScaleX="226434" custScaleY="43868" custLinFactNeighborX="1869" custLinFactNeighborY="-209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D48A72-37F4-43BB-A388-14E70D339AD6}" type="pres">
      <dgm:prSet presAssocID="{825E22E1-D675-4D32-A6C6-58D838575BAE}" presName="level3hierChild" presStyleCnt="0"/>
      <dgm:spPr/>
    </dgm:pt>
  </dgm:ptLst>
  <dgm:cxnLst>
    <dgm:cxn modelId="{396C6FA0-A3AF-46BB-BC23-E75EC5CE8202}" type="presOf" srcId="{19558C49-BBDB-4624-AD34-642C9CDA1803}" destId="{9FB97798-AF30-4ECE-85F3-BE64D6A7B14A}" srcOrd="0" destOrd="0" presId="urn:microsoft.com/office/officeart/2005/8/layout/hierarchy2"/>
    <dgm:cxn modelId="{6A9E7CFA-128D-4640-9950-5FD5169422C0}" type="presOf" srcId="{AD1A6EE3-6769-4BBB-B56F-726354A73988}" destId="{675D0C9F-84F4-48B3-8767-396A49770EB2}" srcOrd="0" destOrd="0" presId="urn:microsoft.com/office/officeart/2005/8/layout/hierarchy2"/>
    <dgm:cxn modelId="{051F4462-7501-4C5B-8ECB-F966E992AC66}" srcId="{19558C49-BBDB-4624-AD34-642C9CDA1803}" destId="{49B05445-8173-4EF4-8FC3-2EA5A75ED230}" srcOrd="0" destOrd="0" parTransId="{4AFF68CB-1D22-487A-AC8A-73E24E07B7FE}" sibTransId="{97190376-02D1-4EE8-8BDF-15BCEF400FD3}"/>
    <dgm:cxn modelId="{9A97E1B3-C9EF-44A3-AED9-CA634D85F8EE}" type="presOf" srcId="{4AFF68CB-1D22-487A-AC8A-73E24E07B7FE}" destId="{1B393FD1-C6F0-4332-8157-3F24E51F3CB6}" srcOrd="1" destOrd="0" presId="urn:microsoft.com/office/officeart/2005/8/layout/hierarchy2"/>
    <dgm:cxn modelId="{DFD16EBC-3A43-4C53-8A4A-973876C43AF5}" type="presOf" srcId="{4AFF68CB-1D22-487A-AC8A-73E24E07B7FE}" destId="{ABEE8310-4B61-4488-B706-2F67AEF7F4DD}" srcOrd="0" destOrd="0" presId="urn:microsoft.com/office/officeart/2005/8/layout/hierarchy2"/>
    <dgm:cxn modelId="{36062B58-3843-4599-A86B-9DFA502E6791}" type="presOf" srcId="{959E23E5-880C-4360-A484-514F8CBAFC1E}" destId="{63FA2DFF-6628-4701-B39B-EA3327AEAB0C}" srcOrd="1" destOrd="0" presId="urn:microsoft.com/office/officeart/2005/8/layout/hierarchy2"/>
    <dgm:cxn modelId="{AF203AA7-1472-42F6-A5BE-7EFA057DBC9F}" type="presOf" srcId="{825E22E1-D675-4D32-A6C6-58D838575BAE}" destId="{DFB9206D-3CA9-46B0-A5A1-202A225D05B4}" srcOrd="0" destOrd="0" presId="urn:microsoft.com/office/officeart/2005/8/layout/hierarchy2"/>
    <dgm:cxn modelId="{FF3D3EE2-4026-416A-9BBA-C88113C52C71}" type="presOf" srcId="{959E23E5-880C-4360-A484-514F8CBAFC1E}" destId="{224857FD-4589-475A-BAD9-82EC2023D8B3}" srcOrd="0" destOrd="0" presId="urn:microsoft.com/office/officeart/2005/8/layout/hierarchy2"/>
    <dgm:cxn modelId="{512BF254-C3DC-4EF1-8271-11D76E994EB3}" srcId="{19558C49-BBDB-4624-AD34-642C9CDA1803}" destId="{825E22E1-D675-4D32-A6C6-58D838575BAE}" srcOrd="1" destOrd="0" parTransId="{959E23E5-880C-4360-A484-514F8CBAFC1E}" sibTransId="{2761E44C-6D82-4D8F-A595-F1424A646BF1}"/>
    <dgm:cxn modelId="{023643DB-F3B4-44FF-962C-F351426F39F7}" type="presOf" srcId="{49B05445-8173-4EF4-8FC3-2EA5A75ED230}" destId="{4377992A-CF2B-4727-8020-D4C421494542}" srcOrd="0" destOrd="0" presId="urn:microsoft.com/office/officeart/2005/8/layout/hierarchy2"/>
    <dgm:cxn modelId="{51AA155E-E8E3-4967-ADB7-B6E0A25B180B}" srcId="{AD1A6EE3-6769-4BBB-B56F-726354A73988}" destId="{19558C49-BBDB-4624-AD34-642C9CDA1803}" srcOrd="0" destOrd="0" parTransId="{DA856E56-EF99-4051-84AD-CEE608CF7BD0}" sibTransId="{B7ABE902-EF7D-42A4-AF6E-60800BF86F38}"/>
    <dgm:cxn modelId="{D7A790D9-8351-4237-9DF9-3EF0FEB11308}" type="presParOf" srcId="{675D0C9F-84F4-48B3-8767-396A49770EB2}" destId="{111BFF02-5035-4F10-A59C-F1EC88670005}" srcOrd="0" destOrd="0" presId="urn:microsoft.com/office/officeart/2005/8/layout/hierarchy2"/>
    <dgm:cxn modelId="{4310CCA6-6CA2-4C97-98C4-6788C3A3B70E}" type="presParOf" srcId="{111BFF02-5035-4F10-A59C-F1EC88670005}" destId="{9FB97798-AF30-4ECE-85F3-BE64D6A7B14A}" srcOrd="0" destOrd="0" presId="urn:microsoft.com/office/officeart/2005/8/layout/hierarchy2"/>
    <dgm:cxn modelId="{055D3878-D815-4881-ABCB-705AA5B22C82}" type="presParOf" srcId="{111BFF02-5035-4F10-A59C-F1EC88670005}" destId="{89AC41FD-DE4F-481E-A8CE-E6077154C32B}" srcOrd="1" destOrd="0" presId="urn:microsoft.com/office/officeart/2005/8/layout/hierarchy2"/>
    <dgm:cxn modelId="{21243344-EB29-45BD-BB8E-8AA71EC832F7}" type="presParOf" srcId="{89AC41FD-DE4F-481E-A8CE-E6077154C32B}" destId="{ABEE8310-4B61-4488-B706-2F67AEF7F4DD}" srcOrd="0" destOrd="0" presId="urn:microsoft.com/office/officeart/2005/8/layout/hierarchy2"/>
    <dgm:cxn modelId="{26708732-CF6A-4D5D-AB4D-80D2D478048D}" type="presParOf" srcId="{ABEE8310-4B61-4488-B706-2F67AEF7F4DD}" destId="{1B393FD1-C6F0-4332-8157-3F24E51F3CB6}" srcOrd="0" destOrd="0" presId="urn:microsoft.com/office/officeart/2005/8/layout/hierarchy2"/>
    <dgm:cxn modelId="{A3900384-9EA9-496A-A715-9AA778960B5F}" type="presParOf" srcId="{89AC41FD-DE4F-481E-A8CE-E6077154C32B}" destId="{DE46D84F-DF61-4EC8-A188-7F7EB7A6E245}" srcOrd="1" destOrd="0" presId="urn:microsoft.com/office/officeart/2005/8/layout/hierarchy2"/>
    <dgm:cxn modelId="{C1D91B1E-B140-4CF8-9DDA-131E6828448A}" type="presParOf" srcId="{DE46D84F-DF61-4EC8-A188-7F7EB7A6E245}" destId="{4377992A-CF2B-4727-8020-D4C421494542}" srcOrd="0" destOrd="0" presId="urn:microsoft.com/office/officeart/2005/8/layout/hierarchy2"/>
    <dgm:cxn modelId="{D6102A9B-30DD-47BE-AB89-A0725535E8CE}" type="presParOf" srcId="{DE46D84F-DF61-4EC8-A188-7F7EB7A6E245}" destId="{B432E631-F7D2-49B7-A3D0-A09A65A2B01E}" srcOrd="1" destOrd="0" presId="urn:microsoft.com/office/officeart/2005/8/layout/hierarchy2"/>
    <dgm:cxn modelId="{B9D11F4E-3E90-4121-958E-B8B2AC4EF908}" type="presParOf" srcId="{89AC41FD-DE4F-481E-A8CE-E6077154C32B}" destId="{224857FD-4589-475A-BAD9-82EC2023D8B3}" srcOrd="2" destOrd="0" presId="urn:microsoft.com/office/officeart/2005/8/layout/hierarchy2"/>
    <dgm:cxn modelId="{D7219E93-0A6E-4E22-9528-958414E8573A}" type="presParOf" srcId="{224857FD-4589-475A-BAD9-82EC2023D8B3}" destId="{63FA2DFF-6628-4701-B39B-EA3327AEAB0C}" srcOrd="0" destOrd="0" presId="urn:microsoft.com/office/officeart/2005/8/layout/hierarchy2"/>
    <dgm:cxn modelId="{D1D918C1-B3CF-4332-BD84-FB29F7ACD8FC}" type="presParOf" srcId="{89AC41FD-DE4F-481E-A8CE-E6077154C32B}" destId="{C6FA43D1-7F54-4EF9-B005-9A70ADABE5D1}" srcOrd="3" destOrd="0" presId="urn:microsoft.com/office/officeart/2005/8/layout/hierarchy2"/>
    <dgm:cxn modelId="{5800E40C-7557-4485-9770-F16FBC3C203F}" type="presParOf" srcId="{C6FA43D1-7F54-4EF9-B005-9A70ADABE5D1}" destId="{DFB9206D-3CA9-46B0-A5A1-202A225D05B4}" srcOrd="0" destOrd="0" presId="urn:microsoft.com/office/officeart/2005/8/layout/hierarchy2"/>
    <dgm:cxn modelId="{C6A7ED31-8499-41E9-8B34-3D5DE91D65A6}" type="presParOf" srcId="{C6FA43D1-7F54-4EF9-B005-9A70ADABE5D1}" destId="{B0D48A72-37F4-43BB-A388-14E70D339AD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9DF2B-71B0-44C4-A57C-841D261E2900}">
      <dsp:nvSpPr>
        <dsp:cNvPr id="0" name=""/>
        <dsp:cNvSpPr/>
      </dsp:nvSpPr>
      <dsp:spPr>
        <a:xfrm>
          <a:off x="0" y="710149"/>
          <a:ext cx="11806011" cy="447817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4000" b="1" kern="1200" dirty="0" smtClean="0"/>
            <a:t>КРАЕВОЕ ГОСУДАРСТВЕННОЕ КАЗЕННОЕ УЧРЕЖДЕНИЕ </a:t>
          </a:r>
        </a:p>
        <a:p>
          <a:pPr lvl="0" algn="ctr" defTabSz="1778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4000" b="1" kern="1200" dirty="0" smtClean="0"/>
            <a:t>«ЦЕНТР </a:t>
          </a:r>
          <a:r>
            <a:rPr lang="ru-RU" sz="4000" b="1" kern="1200" smtClean="0"/>
            <a:t>СОЦИАЛЬНОЙ ПОДДЕРЖКИ </a:t>
          </a:r>
          <a:endParaRPr lang="ru-RU" sz="4000" b="1" kern="1200" dirty="0" smtClean="0"/>
        </a:p>
        <a:p>
          <a:pPr lvl="0" algn="ctr" defTabSz="1778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4000" b="1" kern="1200" dirty="0" smtClean="0"/>
            <a:t>ПО ГОРОДУ ХАБАРОВСКУ»</a:t>
          </a:r>
          <a:endParaRPr lang="ru-RU" sz="4000" kern="1200" dirty="0"/>
        </a:p>
      </dsp:txBody>
      <dsp:txXfrm>
        <a:off x="131161" y="841310"/>
        <a:ext cx="11543689" cy="42158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B97798-AF30-4ECE-85F3-BE64D6A7B14A}">
      <dsp:nvSpPr>
        <dsp:cNvPr id="0" name=""/>
        <dsp:cNvSpPr/>
      </dsp:nvSpPr>
      <dsp:spPr>
        <a:xfrm>
          <a:off x="0" y="0"/>
          <a:ext cx="8611292" cy="476396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Статистические данные  получателей мер социальной поддержки из числа граждан с ограниченными возможностями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953" y="13953"/>
        <a:ext cx="8583386" cy="448490"/>
      </dsp:txXfrm>
    </dsp:sp>
    <dsp:sp modelId="{ABEE8310-4B61-4488-B706-2F67AEF7F4DD}">
      <dsp:nvSpPr>
        <dsp:cNvPr id="0" name=""/>
        <dsp:cNvSpPr/>
      </dsp:nvSpPr>
      <dsp:spPr>
        <a:xfrm rot="21020576">
          <a:off x="8607506" y="110314"/>
          <a:ext cx="534371" cy="166126"/>
        </a:xfrm>
        <a:custGeom>
          <a:avLst/>
          <a:gdLst/>
          <a:ahLst/>
          <a:cxnLst/>
          <a:rect l="0" t="0" r="0" b="0"/>
          <a:pathLst>
            <a:path>
              <a:moveTo>
                <a:pt x="0" y="83063"/>
              </a:moveTo>
              <a:lnTo>
                <a:pt x="534371" y="830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861333" y="180018"/>
        <a:ext cx="26718" cy="26718"/>
      </dsp:txXfrm>
    </dsp:sp>
    <dsp:sp modelId="{4377992A-CF2B-4727-8020-D4C421494542}">
      <dsp:nvSpPr>
        <dsp:cNvPr id="0" name=""/>
        <dsp:cNvSpPr/>
      </dsp:nvSpPr>
      <dsp:spPr>
        <a:xfrm>
          <a:off x="9138091" y="0"/>
          <a:ext cx="2815236" cy="297114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Инвалиды –   30 112</a:t>
          </a:r>
          <a:r>
            <a:rPr lang="en-US" sz="1500" kern="1200" dirty="0" smtClean="0"/>
            <a:t> </a:t>
          </a:r>
          <a:r>
            <a:rPr lang="ru-RU" sz="1500" kern="1200" dirty="0" smtClean="0"/>
            <a:t>чел.</a:t>
          </a:r>
          <a:endParaRPr lang="ru-RU" sz="1500" kern="1200" dirty="0"/>
        </a:p>
      </dsp:txBody>
      <dsp:txXfrm>
        <a:off x="9146793" y="8702"/>
        <a:ext cx="2797832" cy="279710"/>
      </dsp:txXfrm>
    </dsp:sp>
    <dsp:sp modelId="{224857FD-4589-475A-BAD9-82EC2023D8B3}">
      <dsp:nvSpPr>
        <dsp:cNvPr id="0" name=""/>
        <dsp:cNvSpPr/>
      </dsp:nvSpPr>
      <dsp:spPr>
        <a:xfrm rot="1055340">
          <a:off x="8598578" y="237316"/>
          <a:ext cx="543910" cy="166126"/>
        </a:xfrm>
        <a:custGeom>
          <a:avLst/>
          <a:gdLst/>
          <a:ahLst/>
          <a:cxnLst/>
          <a:rect l="0" t="0" r="0" b="0"/>
          <a:pathLst>
            <a:path>
              <a:moveTo>
                <a:pt x="0" y="83063"/>
              </a:moveTo>
              <a:lnTo>
                <a:pt x="543910" y="830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856935" y="306781"/>
        <a:ext cx="27195" cy="27195"/>
      </dsp:txXfrm>
    </dsp:sp>
    <dsp:sp modelId="{DFB9206D-3CA9-46B0-A5A1-202A225D05B4}">
      <dsp:nvSpPr>
        <dsp:cNvPr id="0" name=""/>
        <dsp:cNvSpPr/>
      </dsp:nvSpPr>
      <dsp:spPr>
        <a:xfrm>
          <a:off x="9129774" y="265806"/>
          <a:ext cx="2823553" cy="27350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Дети – инвалиды 2 333 чел.</a:t>
          </a:r>
          <a:endParaRPr lang="ru-RU" sz="1500" kern="1200" dirty="0"/>
        </a:p>
      </dsp:txBody>
      <dsp:txXfrm>
        <a:off x="9137785" y="273817"/>
        <a:ext cx="2807531" cy="257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3"/>
          </a:xfrm>
          <a:prstGeom prst="rect">
            <a:avLst/>
          </a:prstGeom>
        </p:spPr>
        <p:txBody>
          <a:bodyPr vert="horz" lIns="90891" tIns="45446" rIns="90891" bIns="4544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3"/>
          </a:xfrm>
          <a:prstGeom prst="rect">
            <a:avLst/>
          </a:prstGeom>
        </p:spPr>
        <p:txBody>
          <a:bodyPr vert="horz" lIns="90891" tIns="45446" rIns="90891" bIns="45446" rtlCol="0"/>
          <a:lstStyle>
            <a:lvl1pPr algn="r">
              <a:defRPr sz="1200"/>
            </a:lvl1pPr>
          </a:lstStyle>
          <a:p>
            <a:fld id="{8CFF6BB9-E406-4F33-8094-F2A310DD9404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91" tIns="45446" rIns="90891" bIns="4544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4"/>
            <a:ext cx="5408930" cy="3914865"/>
          </a:xfrm>
          <a:prstGeom prst="rect">
            <a:avLst/>
          </a:prstGeom>
        </p:spPr>
        <p:txBody>
          <a:bodyPr vert="horz" lIns="90891" tIns="45446" rIns="90891" bIns="4544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3"/>
            <a:ext cx="2929837" cy="498852"/>
          </a:xfrm>
          <a:prstGeom prst="rect">
            <a:avLst/>
          </a:prstGeom>
        </p:spPr>
        <p:txBody>
          <a:bodyPr vert="horz" lIns="90891" tIns="45446" rIns="90891" bIns="4544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3"/>
            <a:ext cx="2929837" cy="498852"/>
          </a:xfrm>
          <a:prstGeom prst="rect">
            <a:avLst/>
          </a:prstGeom>
        </p:spPr>
        <p:txBody>
          <a:bodyPr vert="horz" lIns="90891" tIns="45446" rIns="90891" bIns="45446" rtlCol="0" anchor="b"/>
          <a:lstStyle>
            <a:lvl1pPr algn="r">
              <a:defRPr sz="1200"/>
            </a:lvl1pPr>
          </a:lstStyle>
          <a:p>
            <a:fld id="{2955D3C0-3DF8-44B8-81BD-03B025F19F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589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5D3C0-3DF8-44B8-81BD-03B025F19F2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450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89B1-91C6-4168-942A-0F0F6C167A89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0E82-3E90-4A02-A3F3-0EA85A604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899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89B1-91C6-4168-942A-0F0F6C167A89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0E82-3E90-4A02-A3F3-0EA85A604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74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89B1-91C6-4168-942A-0F0F6C167A89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0E82-3E90-4A02-A3F3-0EA85A604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81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89B1-91C6-4168-942A-0F0F6C167A89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0E82-3E90-4A02-A3F3-0EA85A604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852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89B1-91C6-4168-942A-0F0F6C167A89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0E82-3E90-4A02-A3F3-0EA85A604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35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89B1-91C6-4168-942A-0F0F6C167A89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0E82-3E90-4A02-A3F3-0EA85A604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06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89B1-91C6-4168-942A-0F0F6C167A89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0E82-3E90-4A02-A3F3-0EA85A604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94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89B1-91C6-4168-942A-0F0F6C167A89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0E82-3E90-4A02-A3F3-0EA85A604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07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89B1-91C6-4168-942A-0F0F6C167A89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0E82-3E90-4A02-A3F3-0EA85A604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26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89B1-91C6-4168-942A-0F0F6C167A89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0E82-3E90-4A02-A3F3-0EA85A604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45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89B1-91C6-4168-942A-0F0F6C167A89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0E82-3E90-4A02-A3F3-0EA85A604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63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489B1-91C6-4168-942A-0F0F6C167A89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10E82-3E90-4A02-A3F3-0EA85A604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27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0" y="378024"/>
            <a:ext cx="184731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839883470"/>
              </p:ext>
            </p:extLst>
          </p:nvPr>
        </p:nvGraphicFramePr>
        <p:xfrm>
          <a:off x="263352" y="774636"/>
          <a:ext cx="11809312" cy="6083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25901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1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Краевое государственное казенное учреждение  «Центр социальной поддержки населения по г. Хабаровску»</a:t>
            </a:r>
            <a:endParaRPr lang="ru-RU" sz="1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45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0"/>
            <a:ext cx="12192000" cy="2590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i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Краевое государственное казенное учреждение  «Центр социальной поддержки населения по г. Хабаровску»</a:t>
            </a:r>
            <a:endParaRPr lang="ru-RU" sz="1200" i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19336" y="332657"/>
          <a:ext cx="11953328" cy="675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64911" y="1592201"/>
            <a:ext cx="3417736" cy="1763829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>
          <a:xfrm>
            <a:off x="2675618" y="1036015"/>
            <a:ext cx="6840760" cy="489062"/>
          </a:xfrm>
          <a:prstGeom prst="roundRect">
            <a:avLst/>
          </a:prstGeom>
          <a:solidFill>
            <a:schemeClr val="accent2">
              <a:lumMod val="75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Проект  "Хабаровск. Сильные люди"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9336" y="1901496"/>
            <a:ext cx="4464496" cy="147934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ru-RU" sz="1600" b="1" u="sng" dirty="0"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r>
              <a:rPr lang="ru-RU" sz="1600" b="1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на примере полноценной жизни </a:t>
            </a:r>
            <a:r>
              <a:rPr lang="ru-RU" sz="1600" b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людей </a:t>
            </a:r>
            <a:r>
              <a:rPr lang="ru-RU" sz="1600" b="1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инвалидностью </a:t>
            </a:r>
            <a:r>
              <a:rPr lang="ru-RU" sz="1600" b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показать </a:t>
            </a:r>
            <a:r>
              <a:rPr lang="ru-RU" sz="1600" b="1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 </a:t>
            </a:r>
            <a:r>
              <a:rPr lang="ru-RU" sz="1600" b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самореализации </a:t>
            </a:r>
            <a:r>
              <a:rPr lang="ru-RU" sz="1600" b="1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людей с ограниченными </a:t>
            </a:r>
            <a:r>
              <a:rPr lang="ru-RU" sz="1600" b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возможностями </a:t>
            </a:r>
            <a:r>
              <a:rPr lang="ru-RU" sz="1600" b="1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здоровья, </a:t>
            </a:r>
            <a:r>
              <a:rPr lang="ru-RU" sz="1600" b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 доброжелательного</a:t>
            </a:r>
            <a:r>
              <a:rPr lang="ru-RU" sz="1600" b="1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инклюзивного </a:t>
            </a:r>
            <a:r>
              <a:rPr lang="ru-RU" sz="1600" b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общества</a:t>
            </a:r>
            <a:endParaRPr lang="ru-RU" sz="1600" b="1" dirty="0">
              <a:solidFill>
                <a:srgbClr val="82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163726" y="1980796"/>
            <a:ext cx="3699338" cy="112813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ru-RU" sz="1600" b="1" u="sng" dirty="0"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Целевая аудитория </a:t>
            </a:r>
            <a:r>
              <a:rPr lang="ru-RU" sz="1600" b="1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инвалиды, семьи с </a:t>
            </a:r>
            <a:r>
              <a:rPr lang="ru-RU" sz="1600" b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детьми-инвалидами,</a:t>
            </a:r>
          </a:p>
          <a:p>
            <a:pPr algn="ctr">
              <a:lnSpc>
                <a:spcPts val="1600"/>
              </a:lnSpc>
            </a:pPr>
            <a:r>
              <a:rPr lang="ru-RU" sz="1600" b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жители </a:t>
            </a:r>
            <a:r>
              <a:rPr lang="ru-RU" sz="1600" b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Хабаровского края</a:t>
            </a:r>
            <a:endParaRPr lang="ru-RU" sz="1600" b="1" dirty="0">
              <a:solidFill>
                <a:srgbClr val="82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5465" y="3466140"/>
            <a:ext cx="11979707" cy="7382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ru-RU" sz="1600" b="1" dirty="0">
                <a:solidFill>
                  <a:srgbClr val="820000"/>
                </a:solidFill>
              </a:rPr>
              <a:t>Героями </a:t>
            </a:r>
            <a:r>
              <a:rPr lang="ru-RU" sz="1600" b="1" dirty="0" smtClean="0">
                <a:solidFill>
                  <a:srgbClr val="820000"/>
                </a:solidFill>
              </a:rPr>
              <a:t>видеороликов  </a:t>
            </a:r>
            <a:r>
              <a:rPr lang="ru-RU" sz="1600" b="1" dirty="0">
                <a:solidFill>
                  <a:srgbClr val="820000"/>
                </a:solidFill>
              </a:rPr>
              <a:t>стали жители </a:t>
            </a:r>
            <a:r>
              <a:rPr lang="ru-RU" sz="1600" b="1" smtClean="0">
                <a:solidFill>
                  <a:srgbClr val="820000"/>
                </a:solidFill>
              </a:rPr>
              <a:t>Хабаровского края, </a:t>
            </a:r>
            <a:r>
              <a:rPr lang="ru-RU" sz="1600" b="1" dirty="0">
                <a:solidFill>
                  <a:srgbClr val="820000"/>
                </a:solidFill>
              </a:rPr>
              <a:t>которые волею случая оказались в инвалидном кресле, родились с особенностями или получили инвалидность в сознательном </a:t>
            </a:r>
            <a:r>
              <a:rPr lang="ru-RU" sz="1600" b="1" dirty="0" smtClean="0">
                <a:solidFill>
                  <a:srgbClr val="820000"/>
                </a:solidFill>
              </a:rPr>
              <a:t>возрасте</a:t>
            </a:r>
            <a:r>
              <a:rPr lang="ru-RU" sz="1600" b="1" dirty="0">
                <a:solidFill>
                  <a:srgbClr val="820000"/>
                </a:solidFill>
              </a:rPr>
              <a:t>. </a:t>
            </a:r>
            <a:endParaRPr lang="ru-RU" sz="1600" b="1" dirty="0" smtClean="0">
              <a:solidFill>
                <a:srgbClr val="820000"/>
              </a:solidFill>
            </a:endParaRPr>
          </a:p>
          <a:p>
            <a:pPr algn="ctr">
              <a:lnSpc>
                <a:spcPts val="1600"/>
              </a:lnSpc>
            </a:pPr>
            <a:r>
              <a:rPr lang="ru-RU" sz="1600" b="1" dirty="0" smtClean="0">
                <a:solidFill>
                  <a:srgbClr val="820000"/>
                </a:solidFill>
              </a:rPr>
              <a:t>Историй </a:t>
            </a:r>
            <a:r>
              <a:rPr lang="ru-RU" sz="1600" b="1" dirty="0">
                <a:solidFill>
                  <a:srgbClr val="820000"/>
                </a:solidFill>
              </a:rPr>
              <a:t>успешных в разных сферах жизни людей с ограниченными </a:t>
            </a:r>
            <a:r>
              <a:rPr lang="ru-RU" sz="1600" b="1" dirty="0" smtClean="0">
                <a:solidFill>
                  <a:srgbClr val="820000"/>
                </a:solidFill>
              </a:rPr>
              <a:t>возможностями.</a:t>
            </a:r>
            <a:endParaRPr lang="ru-RU" sz="1600" b="1" dirty="0">
              <a:solidFill>
                <a:srgbClr val="820000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3299914" y="1507993"/>
            <a:ext cx="288036" cy="376433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8904312" y="1517203"/>
            <a:ext cx="288032" cy="42846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55143" y="4302869"/>
            <a:ext cx="3172590" cy="43399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ru-RU" sz="1600" dirty="0">
                <a:solidFill>
                  <a:srgbClr val="ED7D3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600" dirty="0" smtClean="0">
                <a:solidFill>
                  <a:srgbClr val="ED7D3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раждане </a:t>
            </a:r>
            <a:r>
              <a:rPr lang="ru-RU" sz="1600" dirty="0">
                <a:solidFill>
                  <a:srgbClr val="ED7D3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600" dirty="0" smtClean="0">
                <a:solidFill>
                  <a:srgbClr val="ED7D3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остаточным </a:t>
            </a:r>
            <a:r>
              <a:rPr lang="ru-RU" sz="1600" dirty="0">
                <a:solidFill>
                  <a:srgbClr val="ED7D3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зрением и  </a:t>
            </a:r>
            <a:r>
              <a:rPr lang="ru-RU" sz="1600" dirty="0" smtClean="0">
                <a:solidFill>
                  <a:srgbClr val="ED7D3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тотально </a:t>
            </a:r>
            <a:r>
              <a:rPr lang="ru-RU" sz="1600" dirty="0">
                <a:solidFill>
                  <a:srgbClr val="ED7D3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незрячие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760296" y="4305269"/>
            <a:ext cx="3312368" cy="48139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ru-RU" sz="1600" dirty="0" smtClean="0">
                <a:solidFill>
                  <a:srgbClr val="ED7D3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Граждане с ДЦП </a:t>
            </a:r>
            <a:r>
              <a:rPr lang="ru-RU" sz="1600" dirty="0">
                <a:solidFill>
                  <a:srgbClr val="ED7D3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dirty="0" smtClean="0">
                <a:solidFill>
                  <a:srgbClr val="ED7D3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синдромом </a:t>
            </a:r>
            <a:r>
              <a:rPr lang="ru-RU" sz="1600" dirty="0">
                <a:solidFill>
                  <a:srgbClr val="ED7D3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Дауна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367806" y="4565903"/>
            <a:ext cx="3456384" cy="46656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ru-RU" sz="1600" dirty="0">
                <a:solidFill>
                  <a:srgbClr val="ED7D3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Граждане с </a:t>
            </a:r>
            <a:r>
              <a:rPr lang="ru-RU" sz="1600" dirty="0" smtClean="0">
                <a:solidFill>
                  <a:srgbClr val="ED7D3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заболеванием опорно-двигательного аппарата</a:t>
            </a:r>
            <a:endParaRPr lang="ru-RU" sz="1600" dirty="0">
              <a:solidFill>
                <a:srgbClr val="ED7D31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Прямая со стрелкой 21"/>
          <p:cNvCxnSpPr>
            <a:stCxn id="14" idx="2"/>
            <a:endCxn id="17" idx="3"/>
          </p:cNvCxnSpPr>
          <p:nvPr/>
        </p:nvCxnSpPr>
        <p:spPr>
          <a:xfrm flipH="1">
            <a:off x="3327733" y="4204353"/>
            <a:ext cx="2817586" cy="3155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102727" y="4183952"/>
            <a:ext cx="0" cy="3824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4" idx="2"/>
            <a:endCxn id="18" idx="1"/>
          </p:cNvCxnSpPr>
          <p:nvPr/>
        </p:nvCxnSpPr>
        <p:spPr>
          <a:xfrm>
            <a:off x="6145319" y="4204353"/>
            <a:ext cx="2614977" cy="3416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58968" y="5205251"/>
            <a:ext cx="4884904" cy="6335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YouTube</a:t>
            </a:r>
            <a:r>
              <a:rPr lang="ru-RU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телеканал   "</a:t>
            </a:r>
            <a:r>
              <a:rPr lang="ru-RU" sz="1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Хабаровск"</a:t>
            </a:r>
            <a:endParaRPr lang="ru-RU" sz="1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7392144" y="5262708"/>
            <a:ext cx="46085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Трансляция  </a:t>
            </a:r>
          </a:p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телеканале   </a:t>
            </a:r>
            <a:r>
              <a:rPr lang="ru-RU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"Хабаровск"</a:t>
            </a:r>
          </a:p>
        </p:txBody>
      </p:sp>
    </p:spTree>
    <p:extLst>
      <p:ext uri="{BB962C8B-B14F-4D97-AF65-F5344CB8AC3E}">
        <p14:creationId xmlns:p14="http://schemas.microsoft.com/office/powerpoint/2010/main" val="94242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3532</TotalTime>
  <Words>174</Words>
  <Application>Microsoft Office PowerPoint</Application>
  <PresentationFormat>Произвольный</PresentationFormat>
  <Paragraphs>21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Косых Александр Сергеевич</dc:creator>
  <cp:lastModifiedBy>Филиппова Александра Николаевна</cp:lastModifiedBy>
  <cp:revision>303</cp:revision>
  <cp:lastPrinted>2021-08-19T04:18:32Z</cp:lastPrinted>
  <dcterms:created xsi:type="dcterms:W3CDTF">2018-06-22T05:11:31Z</dcterms:created>
  <dcterms:modified xsi:type="dcterms:W3CDTF">2024-02-13T08:23:29Z</dcterms:modified>
</cp:coreProperties>
</file>