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7" r:id="rId2"/>
    <p:sldId id="264" r:id="rId3"/>
    <p:sldId id="259" r:id="rId4"/>
    <p:sldId id="265" r:id="rId5"/>
    <p:sldId id="258" r:id="rId6"/>
    <p:sldId id="269" r:id="rId7"/>
    <p:sldId id="263" r:id="rId8"/>
    <p:sldId id="261" r:id="rId9"/>
    <p:sldId id="262" r:id="rId10"/>
    <p:sldId id="268" r:id="rId11"/>
    <p:sldId id="25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9D51-D73B-4C9A-96C8-ED371A7EEEE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10CF2-D175-4510-BCA5-10853DEC3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1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ZuXgYhMAAAAlAAAAZAAAAC0AAAAAkAAAAEgAAACQAAAASAAAAAAAAAAB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AAAP8fAAA="/>
              </a:ext>
            </a:extLst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ZuXgYhMAAAAlAAAAZAAAAA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uBoAAPglAAAINAAAEAAAACYAAAAIAAAAgRA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noProof="1"/>
            </a:pPr>
            <a:endParaRPr lang="ru-ru"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ZuXgYhMAAAAlAAAAZAAAAA0AAAAAkAAAAEgAAACQAAAASAAAAAAAAAAC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mFwAAbjUAAC4qAAA+OAAAEAAAACYAAAAIAAAAAYAAAH8A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</p:spPr>
        <p:txBody>
          <a:bodyPr/>
          <a:lstStyle>
            <a:lvl1pPr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1pPr>
            <a:lvl2pPr marL="742950" indent="-285750"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2pPr>
            <a:lvl3pPr marL="1143000" indent="-228600"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3pPr>
            <a:lvl4pPr marL="1600200" indent="-228600"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4pPr>
            <a:lvl5pPr marL="2057400" indent="-228600"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en-us">
                <a:solidFill>
                  <a:schemeClr val="tx1"/>
                </a:solidFill>
                <a:latin typeface="Gill Sans MT" pitchFamily="2" charset="0"/>
                <a:ea typeface="Century Gothic" pitchFamily="2" charset="-52"/>
                <a:cs typeface="Century Gothic" pitchFamily="2" charset="-52"/>
              </a:defRPr>
            </a:lvl9pPr>
          </a:lstStyle>
          <a:p>
            <a:pPr>
              <a:defRPr lang="en-us"/>
            </a:pPr>
            <a:fld id="{251C6B8D-C3C8-499D-86A4-35C825EA7060}" type="slidenum">
              <a:rPr lang="ru-ru">
                <a:latin typeface="Calibri" pitchFamily="2" charset="-52"/>
                <a:ea typeface="Century Gothic" pitchFamily="2" charset="-52"/>
                <a:cs typeface="Century Gothic" pitchFamily="2" charset="-52"/>
              </a:rPr>
              <a:t>1</a:t>
            </a:fld>
            <a:endParaRPr lang="ru-ru">
              <a:latin typeface="Calibri" pitchFamily="2" charset="-52"/>
              <a:ea typeface="Century Gothic" pitchFamily="2" charset="-52"/>
              <a:cs typeface="Century Gothic" pitchFamily="2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4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6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0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0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2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6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A7F06-3241-4FCF-83B0-D7513154B60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DA85-E142-43CD-9D2B-CCD6ABAEF85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loserdie92@mail.ru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extLst>
              <a:ext uri="smNativeData">
                <pr:smNativeData xmlns:pr="smNativeData" xmlns:p14="http://schemas.microsoft.com/office/powerpoint/2010/main" xmlns="" val="SMDATA_13_ZuXg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j3tEDzMzMAMDA/wB/f38AAAAAAAAAAAAAAAAAAAAAAAAAAAAhAAAAGAAAABQAAADABwAAEgEAALQ2AAA1GwAAEAAAACYAAAAIAAAA//////////8="/>
              </a:ext>
            </a:extLst>
          </p:cNvSpPr>
          <p:nvPr/>
        </p:nvSpPr>
        <p:spPr>
          <a:xfrm>
            <a:off x="7393940" y="191770"/>
            <a:ext cx="7632700" cy="42487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 algn="l">
              <a:spcBef>
                <a:spcPts val="0"/>
              </a:spcBef>
              <a:buNone/>
              <a:defRPr lang="en-us" sz="4300" kern="1">
                <a:solidFill>
                  <a:srgbClr val="008FB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2" charset="-52"/>
                <a:ea typeface="Century Gothic" pitchFamily="2" charset="-52"/>
                <a:cs typeface="Century Gothic" pitchFamily="2" charset="-52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algn="ctr">
              <a:defRPr lang="en-us"/>
            </a:pP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DC825F-E7A6-2847-3E6C-51DB91FD6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636" y="191770"/>
            <a:ext cx="10826364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 инвалидов и детей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социозащитного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6287141-D353-325F-2A3A-213470549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37" y="5878469"/>
            <a:ext cx="10578713" cy="838517"/>
          </a:xfrm>
        </p:spPr>
        <p:txBody>
          <a:bodyPr>
            <a:noAutofit/>
          </a:bodyPr>
          <a:lstStyle/>
          <a:p>
            <a:pPr>
              <a:defRPr lang="en-us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автономное учреждение социальной защиты </a:t>
            </a:r>
          </a:p>
          <a:p>
            <a:pPr>
              <a:defRPr lang="en-us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«Камчатский центр социальной помощи семье и детям «СЕМЬЯ»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9F5AD7-BB4F-440E-FC48-BE1C32B6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70162"/>
            <a:ext cx="5143500" cy="310673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323B-2D12-8765-9FE4-21ED3191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7787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эффект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08304-7FD8-3C58-5E8D-F3F83619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253331"/>
            <a:ext cx="6496050" cy="2617333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социальной изоляции;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«здорового» типа поведения как поведенческой нормы социума;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эмпатии и толерантности в детской среде, ориентация детей на гуманизацию отношений.</a:t>
            </a:r>
          </a:p>
        </p:txBody>
      </p:sp>
      <p:pic>
        <p:nvPicPr>
          <p:cNvPr id="5" name="Picture 6" descr="C:\Users\ОПБН\Desktop\1m0wroynndb02yexytgp1fcfl5agkffd.jpg">
            <a:extLst>
              <a:ext uri="{FF2B5EF4-FFF2-40B4-BE49-F238E27FC236}">
                <a16:creationId xmlns:a16="http://schemas.microsoft.com/office/drawing/2014/main" id="{99367DCA-419F-6021-F69A-5F562228E4AD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XgYhMAAAAlAAAAEQAAAC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zMzMAIwAAAJwAAACcAAAAZAAAAGQAAAAAAAAAy8vLACMAAACcAAAAn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DMAQAAAAAAAMDA/wAAAAAAAAAAAAAAAAAAAAAAZAAAAAAAAAB/f38ACgAAAB8AAABUAAAAHK3kBf///wEAAAAAAAAAAAAAAAAAAAAAAAAAAAAAAAAAAAAAAAAAAAAAAAJ/f38AMzMzAMvLywDAwP8Af39/AAAAAAAAAAAAAAAAAP///wAAAAAAIQAAABgAAAAUAAAA0B0AAJQWAACaNQAAIy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 rot="210330">
            <a:off x="3914804" y="3985574"/>
            <a:ext cx="3611926" cy="251411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D2176-FD5F-204D-AF0B-42C7320F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597">
            <a:off x="7555791" y="446776"/>
            <a:ext cx="4222957" cy="299596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DE9E5C-9023-A59D-2C93-EC382A36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855">
            <a:off x="7778564" y="3830434"/>
            <a:ext cx="3987435" cy="265706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DC98CC7-D652-561C-A773-A0FA14FE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069">
            <a:off x="247649" y="4200940"/>
            <a:ext cx="3612606" cy="240238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7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/>
          </p:cNvSpPr>
          <p:nvPr/>
        </p:nvSpPr>
        <p:spPr>
          <a:xfrm>
            <a:off x="114300" y="4324350"/>
            <a:ext cx="11963400" cy="2190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КГАУ СЗ «Камчатский центр социальной помощи «СЕМЬЯ»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kamsoccentr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683003, Камчатский край, г. Петропавловск-Камчатский,  ул. Ключевская, д.28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/факс8(4152)42-75-03, Электронный адрес: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miloserdie92@mail.ru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 канал: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https://t.me/kamsoccentr_ru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730ACF35-11F7-A5AD-CE94-02109796A19E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XgYhMAAAAlAAAAEQAAAC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AAAAAPAAAACoAAAAqAAAAZAAAAGQAAAAAAAAAy8vLADwAAAAqAAAAKgAAAGQAAABkAAAAAAAAAAcAAAA4AAAAAAAAAAAAAAAAAAAA////AAAAAAAAAAAAAAAAAAAAAAAAAAAAAAAAAAAAAABkAAAAZAAAAAAAAAAjAAAABAAAAGQAAAAXAAAAFAAAAAAAAAAAAAAA/38AAP9/AAAAAAAACQAAAAQAAADX6F0NDAAAABAAAAAAAAAAAAAAAAAAAAAAAAAAHgAAAGgAAAAAAAAAAAAAAAAAAAAAAAAAAAAAABAnAAAQJwAAAAAAAAAAAAAAAAAAAAAAAAAAAAAAAAAAAAAAAAAAAABQAAAAAAAAAMDA/wAAAAAAAAAAAAAAAAAAAAAAZAAAAAAAAAB/f38ACgAAAB8AAABUAAAAHK3kBf///wEAAAAAAAAAAAAAAAAAAAAAAAAAAAAAAAAAAAAAAAAAAAAAAAJ/f38AAAAAAMvLywDAwP8Af39/AAAAAAAAAAAAAAAAAP///wAAAAAAIQAAABgAAAAUAAAAtRMAADUbAAAiKQAAQicAABAAAAAmAAAACAAAAP//////////"/>
              </a:ext>
            </a:extLst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6565" y="342900"/>
            <a:ext cx="6503059" cy="36576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60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B74BFD-9213-E99E-8D54-F05633D7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2302"/>
            <a:ext cx="11410950" cy="2212834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отдыха и оздоровления детей-инвалидов и детей с ОВЗ наравне с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нормотипичными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детьми позволяет реализовать права детей с ОВЗ, адаптировать их к общей системе социальных отношений, а также формировать гуманистические установки к ним среди нормативно развивающихся сверстников.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A8FC7A-805A-E983-D084-BAF6BFEB9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468483"/>
            <a:ext cx="11163300" cy="24574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Петропавловске-Камчатском проживает 862 ребенка-инвалида.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отсутствуют организации, принимающие детей-инвалидов на оздоровление на время каникул.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 «Солнышко» является единственной организацией отдыха и оздоровления в Петропавловске-Камчатском, принимающей детей-инвалидов.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661C574-3784-1647-81EC-B6BE6DBADFD4}"/>
              </a:ext>
            </a:extLst>
          </p:cNvPr>
          <p:cNvSpPr txBox="1">
            <a:spLocks/>
          </p:cNvSpPr>
          <p:nvPr/>
        </p:nvSpPr>
        <p:spPr>
          <a:xfrm>
            <a:off x="809625" y="2805344"/>
            <a:ext cx="10744200" cy="1669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проблемы</a:t>
            </a:r>
          </a:p>
          <a:p>
            <a:pPr algn="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8224B-5D17-5FD0-C6BA-60E218F6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01" y="58753"/>
            <a:ext cx="7241452" cy="15478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дети, имеющие ограниченные возможности здоровья, способные к самообслуживанию 6,5-17 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768B7-3D48-EFAA-8804-695D8853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01" y="1882902"/>
            <a:ext cx="7962900" cy="154781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Идея практики: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«моста» для ребенка с нарушениями здоровья в социум через организацию универсального формата отдыха «для всех и для каждого»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C0354C3-C5C0-0918-3AF4-1F270B9F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074">
            <a:off x="7882655" y="273421"/>
            <a:ext cx="4079940" cy="276074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52ED8A8E-4454-B1DC-F5E2-CA7BCB9FF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0"/>
          <a:stretch>
            <a:fillRect/>
          </a:stretch>
        </p:blipFill>
        <p:spPr bwMode="auto">
          <a:xfrm rot="21334105">
            <a:off x="6926944" y="3807983"/>
            <a:ext cx="4201573" cy="279168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941AA88-7F60-E0DB-4F82-540916CD2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57" b="403"/>
          <a:stretch/>
        </p:blipFill>
        <p:spPr bwMode="auto">
          <a:xfrm rot="252002">
            <a:off x="1219147" y="3732278"/>
            <a:ext cx="4737163" cy="277236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9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66AA869-DDEA-3C89-B727-03243F9BD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489" y="271463"/>
            <a:ext cx="5157787" cy="547687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несовершеннолетних: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970E55-4ED4-3210-AF2F-02DF8F5DD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489" y="1095375"/>
            <a:ext cx="5157787" cy="1990725"/>
          </a:xfrm>
        </p:spPr>
        <p:txBody>
          <a:bodyPr>
            <a:noAutofit/>
          </a:bodyPr>
          <a:lstStyle/>
          <a:p>
            <a:pPr marR="83820"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нарушения развития;</a:t>
            </a:r>
          </a:p>
          <a:p>
            <a:pPr marR="83820"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трудности в социальной адаптации;</a:t>
            </a:r>
          </a:p>
          <a:p>
            <a:pPr marR="83820"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неорганизованность в каникулярное время.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A3AE967-5381-D374-8215-3E4C664E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4323" y="3262313"/>
            <a:ext cx="5183188" cy="517563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Потребности несовершеннолетних: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DD7B1DE-B16C-1E38-3056-8D734C0C9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2276" y="3897251"/>
            <a:ext cx="6345235" cy="2503550"/>
          </a:xfrm>
        </p:spPr>
        <p:txBody>
          <a:bodyPr>
            <a:noAutofit/>
          </a:bodyPr>
          <a:lstStyle/>
          <a:p>
            <a:pPr marR="83820"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свободного времени;</a:t>
            </a:r>
          </a:p>
          <a:p>
            <a:pPr marR="83820"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особые условия при организации отдыха и оздоровления;</a:t>
            </a:r>
          </a:p>
          <a:p>
            <a:pPr marR="83820"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условия, необходимые для оптимальной реализации когнитивных, энергетических и эмоционально-волевых возможностей ребенка с ОВЗ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2934A430-4ADD-6DB7-12C7-DB681E210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/>
          <a:stretch>
            <a:fillRect/>
          </a:stretch>
        </p:blipFill>
        <p:spPr bwMode="auto">
          <a:xfrm rot="21271940">
            <a:off x="7048557" y="369005"/>
            <a:ext cx="3942459" cy="253503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9C6DFFD-1901-5586-0763-FEC0D158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044">
            <a:off x="251792" y="3358570"/>
            <a:ext cx="5059096" cy="284321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7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E6A97-3080-5EB5-A0E2-16421DBC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9" y="0"/>
            <a:ext cx="7844155" cy="19088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социальных умений и навыков детей с ОВЗ и детей-инвалидов через организацию их отдыха и оздоровления в условиях инклюзии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20FDD-52CF-A9D9-6A95-AA2813DF7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19" y="1980090"/>
            <a:ext cx="7415999" cy="4305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практики:</a:t>
            </a:r>
          </a:p>
          <a:p>
            <a:pPr marL="342900" marR="8382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полезного досуга и занятости детей; </a:t>
            </a:r>
          </a:p>
          <a:p>
            <a:pPr marL="342900" marR="8382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укрепление здоровья и формирование мотивации на здоровый образ жизни;</a:t>
            </a:r>
          </a:p>
          <a:p>
            <a:pPr marL="342900" marR="8382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адаптация несовершеннолетних; </a:t>
            </a:r>
          </a:p>
          <a:p>
            <a:pPr marL="342900" marR="8382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личностных ресурсов несовершеннолетних, способностей к самореализации, творческих способностей;</a:t>
            </a:r>
          </a:p>
          <a:p>
            <a:pPr marL="342900" marR="83820" lvl="0" indent="-342900">
              <a:lnSpc>
                <a:spcPct val="10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толерантного отношения к инвалидам 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нормотипичных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57976C-A29F-C666-FE11-A030E149377F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XgYhMAAAAlAAAAEQAAAC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zMzMAIwAAAJwAAACcAAAAZAAAAGQAAAAAAAAAy8vLACMAAACcAAAAn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DMAQAAAAAAAMDA/wAAAAAAAAAAAAAAAAAAAAAAZAAAAAAAAAB/f38ACgAAAB8AAABUAAAAHK3kBf///wEAAAAAAAAAAAAAAAAAAAAAAAAAAAAAAAAAAAAAAAAAAAAAAAJ/f38AMzMzAMvLywDAwP8Af39/AAAAAAAAAAAAAAAAAP///wAAAAAAIQAAABgAAAAUAAAAbwIAALMOAABTFgAAnR0AABAAAAAmAAAACAAAAP//////////"/>
              </a:ext>
            </a:extLst>
          </p:cNvPicPr>
          <p:nvPr/>
        </p:nvPicPr>
        <p:blipFill rotWithShape="1">
          <a:blip r:embed="rId2"/>
          <a:srcRect r="6978" b="15837"/>
          <a:stretch/>
        </p:blipFill>
        <p:spPr>
          <a:xfrm rot="256200">
            <a:off x="7922209" y="507000"/>
            <a:ext cx="4081711" cy="278157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45757A1-3D06-BD9A-9A7D-DDA07617142D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XgYhMAAAAlAAAAEQAAAC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zMzMAIwAAAJwAAACcAAAAZAAAAGQAAAAAAAAAy8vLACMAAACcAAAAn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DMAQAAAAAAAMDA/wAAAAAAAAAAAAAAAAAAAAAAZAAAAAAAAAB/f38ACgAAAB8AAABUAAAAHK3kBf///wEAAAAAAAAAAAAAAAAAAAAAAAAAAAAAAAAAAAAAAAAAAAAAAAJ/f38AMzMzAMvLywDAwP8Af39/AAAAAAAAAAAAAAAAAP///wAAAAAAIQAAABgAAAAUAAAA7SEAAHAOAACSNgAA4R0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21214229">
            <a:off x="7752163" y="3368175"/>
            <a:ext cx="4205879" cy="289592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63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FC45-5313-8115-37A6-7E692E24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5127"/>
            <a:ext cx="10515600" cy="66357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инклюзии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11343-2D76-32A5-245E-4F761D659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761778"/>
            <a:ext cx="5257800" cy="207645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тематические мероприятия;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кружковая деятельность;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массовые мероприятия: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игры, соревнования, экскурсии;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повседневное общение.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81C27A1-E2CE-A132-7EF0-D9CA38A54BBD}"/>
              </a:ext>
            </a:extLst>
          </p:cNvPr>
          <p:cNvSpPr txBox="1">
            <a:spLocks/>
          </p:cNvSpPr>
          <p:nvPr/>
        </p:nvSpPr>
        <p:spPr>
          <a:xfrm>
            <a:off x="323850" y="2552700"/>
            <a:ext cx="1102995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деятельности детей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9F6F6C-A6F3-1582-AED4-A0328858AD32}"/>
              </a:ext>
            </a:extLst>
          </p:cNvPr>
          <p:cNvSpPr txBox="1">
            <a:spLocks/>
          </p:cNvSpPr>
          <p:nvPr/>
        </p:nvSpPr>
        <p:spPr>
          <a:xfrm>
            <a:off x="323850" y="1122570"/>
            <a:ext cx="11391900" cy="143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инклюзия 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смешанных отрядов;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инклюзия 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отряда, состоящего из детей с ОВЗ и детей-инвалидов 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общелагерных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межотрядных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CEABA6D-2B9B-D4EE-963E-DD7B39EA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33">
            <a:off x="5788206" y="3600452"/>
            <a:ext cx="6079944" cy="283572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6C8D20-EB42-8E2E-D0C2-F7D2DE38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11029950" cy="8731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практики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93BA49-5507-FD27-BDA1-09AD800B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85800"/>
            <a:ext cx="11029950" cy="6172200"/>
          </a:xfrm>
        </p:spPr>
        <p:txBody>
          <a:bodyPr>
            <a:noAutofit/>
          </a:bodyPr>
          <a:lstStyle/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Подготовительный этап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- 1 месяц: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локальной нормативной документации;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команды специалистов, распределение ответственности за достижение поставленных целей, согласование взаимодействия в ходе работы с целевой группой;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программы, календарного плана на смену;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информирование целевой группы;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прием заявлений, пакета документов;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комплектование отрядов.</a:t>
            </a:r>
          </a:p>
          <a:p>
            <a:pPr marL="0" marR="8382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Основной этап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- 21 день: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программы;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индивидуальной работы;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качества.</a:t>
            </a:r>
          </a:p>
          <a:p>
            <a:pPr marL="0" marR="8382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33400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Заключительный этап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2 дня после окончания смены: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результатов социализации и саморазвития несовершеннолетних.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29040-E2F1-FB5C-04EC-7D092CF769EB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ZuXgYhMAAAAlAAAAEQAAAC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zMzMAIwAAAJwAAACcAAAAZAAAAGQAAAAAAAAAy8vLACMAAACcAAAAn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DMAQAAAAAAAMDA/wAAAAAAAAAAAAAAAAAAAAAAZAAAAAAAAAB/f38ACgAAAB8AAABUAAAAHK3kBf///wEAAAAAAAAAAAAAAAAAAAAAAAAAAAAAAAAAAAAAAAAAAAAAAAJ/f38AMzMzAMvLywDAwP8Af39/AAAAAAAAAAAAAAAAAP///wAAAAAAIQAAABgAAAAUAAAAzh8AACUDAACaMwAACBI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 rot="423957">
            <a:off x="7225766" y="2815530"/>
            <a:ext cx="4453326" cy="334878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75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40284-DF61-508D-646C-58BDA3BE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62" y="350043"/>
            <a:ext cx="10481151" cy="503238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результаты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D9311E-99A9-DE50-AD44-44A741465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54" y="1698625"/>
            <a:ext cx="4594472" cy="4873625"/>
          </a:xfrm>
        </p:spPr>
        <p:txBody>
          <a:bodyPr>
            <a:normAutofit/>
          </a:bodyPr>
          <a:lstStyle/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43865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развиты социальные навыки, расширен круг общения, приобретены новые друзья;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43865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развиты коммуникативные навыки;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43865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развита способность к творческой самореализации;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43865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повышена самооценка;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43865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повышена эмоциональная устойчивость;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43865" algn="l"/>
              </a:tabLs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толерантность к детям-инвалидам и детям с ОВЗ у нормативно развивающихся детей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915EC7-D575-192F-93B7-4E22F5951FC0}"/>
              </a:ext>
            </a:extLst>
          </p:cNvPr>
          <p:cNvSpPr txBox="1">
            <a:spLocks/>
          </p:cNvSpPr>
          <p:nvPr/>
        </p:nvSpPr>
        <p:spPr>
          <a:xfrm>
            <a:off x="419100" y="853281"/>
            <a:ext cx="5124450" cy="503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744308-48F2-8D27-D3F2-8B8D7ECB7B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522590"/>
            <a:ext cx="6172200" cy="464149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6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AD8DF-CEB7-8DC2-0AB4-98F6F557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57200"/>
            <a:ext cx="4448175" cy="7429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Количественные показатели: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BAB5B7-569F-41EA-3337-70322D5D1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0" y="1562470"/>
            <a:ext cx="5124450" cy="4749553"/>
          </a:xfrm>
        </p:spPr>
        <p:txBody>
          <a:bodyPr>
            <a:noAutofit/>
          </a:bodyPr>
          <a:lstStyle/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отдыхает и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оздоравливается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- 220 несовершеннолетних. </a:t>
            </a:r>
          </a:p>
          <a:p>
            <a:pPr marR="83820"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них: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детей-инвалидов - 50 чел.;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детей с ОВЗ – до 20 чел.;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100% детей: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адаптировались в группе сверстников;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приобрели навыки работы в команде;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приобрели новых друзей;</a:t>
            </a:r>
          </a:p>
          <a:p>
            <a:pPr marL="342900" marR="8382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получили опыт участия в совместной деятельности.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7335ED-520F-F881-4223-A1AA90050D6F}"/>
              </a:ext>
            </a:extLst>
          </p:cNvPr>
          <p:cNvPicPr>
            <a:picLocks noGrp="1" noChangeAspect="1"/>
            <a:extLst>
              <a:ext uri="smNativeData">
                <pr:smNativeData xmlns:pr="smNativeData" xmlns:p14="http://schemas.microsoft.com/office/powerpoint/2010/main" xmlns="" val="SMDATA_15_ZuXgYhMAAAAlAAAAEQAAAC0AAAAAkAAAAEgAAACQAAAASAAAAAAAAAAAAAAAAAAAAAEAAABQAAAAAAAAAAAA4D8AAAAAAADgPwAAAAAAAOA/AAAAAAAA4D8AAAAAAADgPwAAAAAAAOA/AAAAAAAA4D8AAAAAAADgPwAAAAAAAOA/AAAAAAAA4D8CAAAAjAAAAAAAAAAAAAAAHK3k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AAAAAAAAAAAEAAAAzMzMAIwAAAJwAAACcAAAAZAAAAGQAAAAAAAAAy8vLACMAAACcAAAAn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DMAQAAAAAAAMDA/wAAAAAAAAAAAAAAAAAAAAAAZAAAAAAAAAB/f38ACgAAAB8AAABUAAAAHK3kBf///wEAAAAAAAAAAAAAAAAAAAAAAAAAAAAAAAAAAAAAAAAAAAAAAAJ/f38AMzMzAMvLywDAwP8Af39/AAAAAAAAAAAAAAAAAP///wAAAAAAIQAAABgAAAAUAAAAwQIAANABAAAXGgAAXRMAABAAAAAmAAAACAAAAP//////////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4676">
            <a:off x="5695950" y="1316215"/>
            <a:ext cx="6172200" cy="464149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9360000" sx="108000" sy="108000" algn="tl" rotWithShape="0">
              <a:srgbClr val="EEECE1">
                <a:lumMod val="25000"/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310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606</Words>
  <Application>Microsoft Office PowerPoint</Application>
  <PresentationFormat>Широкоэкранный</PresentationFormat>
  <Paragraphs>79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Организация отдыха и оздоровления  детей- инвалидов и детей  с ограниченными возможностями здоровья  на базе социозащитного учреждения</vt:lpstr>
      <vt:lpstr>Организация отдыха и оздоровления детей-инвалидов и детей с ОВЗ наравне с нормотипичными детьми позволяет реализовать права детей с ОВЗ, адаптировать их к общей системе социальных отношений, а также формировать гуманистические установки к ним среди нормативно развивающихся сверстников.</vt:lpstr>
      <vt:lpstr>Целевая группа: дети-инвалиды, дети, имеющие ограниченные возможности здоровья, способные к самообслуживанию 6,5-17 лет</vt:lpstr>
      <vt:lpstr>Презентация PowerPoint</vt:lpstr>
      <vt:lpstr>Цель практики: развитие социальных умений и навыков детей с ОВЗ и детей-инвалидов через организацию их отдыха и оздоровления в условиях инклюзии </vt:lpstr>
      <vt:lpstr>Реализация инклюзии</vt:lpstr>
      <vt:lpstr>Этапы внедрения практики</vt:lpstr>
      <vt:lpstr>Социальные результаты</vt:lpstr>
      <vt:lpstr>Количественные показатели:</vt:lpstr>
      <vt:lpstr>Социальный эффект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5</cp:revision>
  <dcterms:created xsi:type="dcterms:W3CDTF">2023-05-22T20:49:27Z</dcterms:created>
  <dcterms:modified xsi:type="dcterms:W3CDTF">2023-05-22T23:01:59Z</dcterms:modified>
</cp:coreProperties>
</file>