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14.png" ContentType="image/png"/>
  <Override PartName="/ppt/media/image13.png" ContentType="image/png"/>
  <Override PartName="/ppt/media/image12.png" ContentType="image/png"/>
  <Override PartName="/ppt/media/image22.jpeg" ContentType="image/jpeg"/>
  <Override PartName="/ppt/media/image10.png" ContentType="image/png"/>
  <Override PartName="/ppt/media/image9.png" ContentType="image/png"/>
  <Override PartName="/ppt/media/image6.png" ContentType="image/png"/>
  <Override PartName="/ppt/media/image17.png" ContentType="image/png"/>
  <Override PartName="/ppt/media/image5.png" ContentType="image/png"/>
  <Override PartName="/ppt/media/image18.png" ContentType="image/png"/>
  <Override PartName="/ppt/media/image21.jpeg" ContentType="image/jpeg"/>
  <Override PartName="/ppt/media/image20.jpeg" ContentType="image/jpeg"/>
  <Override PartName="/ppt/media/image19.png" ContentType="image/png"/>
  <Override PartName="/ppt/media/image7.png" ContentType="image/png"/>
  <Override PartName="/ppt/media/image3.png" ContentType="image/png"/>
  <Override PartName="/ppt/media/image15.png" ContentType="image/png"/>
  <Override PartName="/ppt/media/image1.jpeg" ContentType="image/jpeg"/>
  <Override PartName="/ppt/media/image11.png" ContentType="image/png"/>
  <Override PartName="/ppt/media/image4.png" ContentType="image/png"/>
  <Override PartName="/ppt/media/image16.png" ContentType="image/png"/>
  <Override PartName="/ppt/media/image2.jpeg" ContentType="image/jpeg"/>
  <Override PartName="/ppt/media/image8.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3BF376-BB32-44BC-ACFE-8995B94383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149C39-37C3-4331-B7D8-84FF42FBC5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82541B-6D7F-40DF-8731-D7316EC219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67F1D1-D8D6-4F04-ADD3-718CCF850EB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6C51DC-8EAA-4E4E-A5D4-83E88325FB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29A5D75-8FDF-43C9-8A49-2F346AA778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5F26E02-CFBB-4AF6-84BB-9804E21D31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B25DC51-E162-488F-BFA1-ED02C198C9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54D1E9-30D9-4652-8E83-3FD5696607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791F1C-C7DA-42ED-95C6-93578F916D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74393F5-4068-4BC5-8F77-8DD8FD8BDD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B3DC64-4129-4C84-BA55-ED1B985A20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34EB32-49A6-4141-B3EB-92DFA5614A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547AC1A-8510-463F-8708-651F32D3BC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5071B7-EF07-4B5C-AB5A-8973B344E8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4515B5-18EA-4429-92D8-36761B35764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659442-4B1D-4CF1-BE02-FC2AB0513E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9AB82C-F09D-4423-B23B-59CDB5052C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1811CF-B7A3-4C18-A0AC-28C8BF7DD8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8A1B1C-BFB9-49D3-865A-2D61F0131E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05CE74-F980-4174-B017-1090FADAB5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CD3EEC-96A9-4004-9055-35B5E6D5F0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BF2B63-8BAC-4F19-948D-71E583EA99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A51652-AF36-4594-BE69-0938D2858E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590B394-E3FB-4B16-9934-28A00A35B79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2A4BC6C-37C8-4B30-A177-28C7AC5CF0E3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83" name="Группа 15"/>
          <p:cNvGrpSpPr/>
          <p:nvPr/>
        </p:nvGrpSpPr>
        <p:grpSpPr>
          <a:xfrm>
            <a:off x="-19080" y="0"/>
            <a:ext cx="12210480" cy="6857280"/>
            <a:chOff x="-19080" y="0"/>
            <a:chExt cx="12210480" cy="6857280"/>
          </a:xfrm>
        </p:grpSpPr>
        <p:pic>
          <p:nvPicPr>
            <p:cNvPr id="84" name="Рисунок 14" descr=""/>
            <p:cNvPicPr/>
            <p:nvPr/>
          </p:nvPicPr>
          <p:blipFill>
            <a:blip r:embed="rId2"/>
            <a:stretch/>
          </p:blipFill>
          <p:spPr>
            <a:xfrm>
              <a:off x="-19080" y="0"/>
              <a:ext cx="12191400" cy="685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Рисунок 10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91400" cy="6857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09440" y="990000"/>
            <a:ext cx="10439280" cy="272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700" spc="-1" strike="noStrike">
                <a:solidFill>
                  <a:srgbClr val="ffffff"/>
                </a:solidFill>
                <a:latin typeface="Montserrat"/>
                <a:ea typeface="Montserrat"/>
              </a:rPr>
              <a:t>Информирование граждан об остатках средств регионального материнского капитала с использованием ИТ</a:t>
            </a:r>
            <a:endParaRPr b="0" lang="ru-RU" sz="4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"/>
          <p:cNvSpPr/>
          <p:nvPr/>
        </p:nvSpPr>
        <p:spPr>
          <a:xfrm>
            <a:off x="995040" y="343800"/>
            <a:ext cx="10791000" cy="19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Механизм предоставления гражданам информации об остатках средств регионального материнского капитала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до ввода в эксплуатацию сервиса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21600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9" name=""/>
          <p:cNvSpPr/>
          <p:nvPr/>
        </p:nvSpPr>
        <p:spPr>
          <a:xfrm>
            <a:off x="274680" y="2297160"/>
            <a:ext cx="2815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1.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Гражданин подаёт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заявление в МФЦ,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 получение информации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52376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1" name=""/>
          <p:cNvSpPr/>
          <p:nvPr/>
        </p:nvSpPr>
        <p:spPr>
          <a:xfrm>
            <a:off x="4555800" y="2297160"/>
            <a:ext cx="2755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2.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МФЦ передаёт заявление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гражданина в органы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социальной защиты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863280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3" name=""/>
          <p:cNvSpPr/>
          <p:nvPr/>
        </p:nvSpPr>
        <p:spPr>
          <a:xfrm>
            <a:off x="8691120" y="2297160"/>
            <a:ext cx="2921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3.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Органы социальной защиты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подготавливают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информацию и передают 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её МФЦ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Рисунок 46" descr=""/>
          <p:cNvPicPr/>
          <p:nvPr/>
        </p:nvPicPr>
        <p:blipFill>
          <a:blip r:embed="rId1"/>
          <a:stretch/>
        </p:blipFill>
        <p:spPr>
          <a:xfrm>
            <a:off x="7508160" y="233676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7706160" y="2511720"/>
            <a:ext cx="727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до 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46" descr=""/>
          <p:cNvPicPr/>
          <p:nvPr/>
        </p:nvPicPr>
        <p:blipFill>
          <a:blip r:embed="rId2"/>
          <a:stretch/>
        </p:blipFill>
        <p:spPr>
          <a:xfrm>
            <a:off x="3262320" y="237672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3460320" y="2551320"/>
            <a:ext cx="729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Рисунок 46" descr=""/>
          <p:cNvPicPr/>
          <p:nvPr/>
        </p:nvPicPr>
        <p:blipFill>
          <a:blip r:embed="rId3"/>
          <a:stretch/>
        </p:blipFill>
        <p:spPr>
          <a:xfrm>
            <a:off x="7508160" y="239688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7705440" y="2611080"/>
            <a:ext cx="728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до 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2358360" y="4680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"/>
          <p:cNvSpPr/>
          <p:nvPr/>
        </p:nvSpPr>
        <p:spPr>
          <a:xfrm>
            <a:off x="2521080" y="4781160"/>
            <a:ext cx="2692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5.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Гражданин второй раз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обращается в МФЦ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и получает необходимую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ему информацию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Рисунок 46" descr=""/>
          <p:cNvPicPr/>
          <p:nvPr/>
        </p:nvPicPr>
        <p:blipFill>
          <a:blip r:embed="rId4"/>
          <a:stretch/>
        </p:blipFill>
        <p:spPr>
          <a:xfrm>
            <a:off x="880920" y="501156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>
          <a:xfrm>
            <a:off x="1078560" y="5225760"/>
            <a:ext cx="729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до 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7402680" y="4731120"/>
            <a:ext cx="3396960" cy="1928520"/>
          </a:xfrm>
          <a:prstGeom prst="flowChartAlternateProcess">
            <a:avLst/>
          </a:prstGeom>
          <a:solidFill>
            <a:srgbClr val="137f75"/>
          </a:solidFill>
          <a:ln w="76199">
            <a:solidFill>
              <a:srgbClr val="aec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5" name=""/>
          <p:cNvSpPr/>
          <p:nvPr/>
        </p:nvSpPr>
        <p:spPr>
          <a:xfrm>
            <a:off x="7572600" y="4832280"/>
            <a:ext cx="3219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В общей сложности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гражданину необходимо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потратить от 8 дней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 получение необходимой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информации и лично посетить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МФЦ 2-а раза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5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"/>
          <p:cNvSpPr/>
          <p:nvPr/>
        </p:nvSpPr>
        <p:spPr>
          <a:xfrm>
            <a:off x="21600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"/>
          <p:cNvSpPr/>
          <p:nvPr/>
        </p:nvSpPr>
        <p:spPr>
          <a:xfrm>
            <a:off x="286560" y="2297160"/>
            <a:ext cx="28177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1.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Гражданин авторизируется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 региональном портале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госуслуг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(gosuslugi.primorsky.ru)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452376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0" name=""/>
          <p:cNvSpPr/>
          <p:nvPr/>
        </p:nvSpPr>
        <p:spPr>
          <a:xfrm>
            <a:off x="4566600" y="2297160"/>
            <a:ext cx="2444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2.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Находит необходимую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услугу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8632800" y="2196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2" name=""/>
          <p:cNvSpPr/>
          <p:nvPr/>
        </p:nvSpPr>
        <p:spPr>
          <a:xfrm>
            <a:off x="8664480" y="2297160"/>
            <a:ext cx="2433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3.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Направляет заявление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 получение услуги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Рисунок 46" descr=""/>
          <p:cNvPicPr/>
          <p:nvPr/>
        </p:nvPicPr>
        <p:blipFill>
          <a:blip r:embed="rId1"/>
          <a:stretch/>
        </p:blipFill>
        <p:spPr>
          <a:xfrm>
            <a:off x="7508160" y="233676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/>
          <p:nvPr/>
        </p:nvSpPr>
        <p:spPr>
          <a:xfrm>
            <a:off x="7706160" y="2511720"/>
            <a:ext cx="727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до 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46" descr=""/>
          <p:cNvPicPr/>
          <p:nvPr/>
        </p:nvPicPr>
        <p:blipFill>
          <a:blip r:embed="rId2"/>
          <a:stretch/>
        </p:blipFill>
        <p:spPr>
          <a:xfrm>
            <a:off x="3262320" y="237672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/>
          <p:nvPr/>
        </p:nvSpPr>
        <p:spPr>
          <a:xfrm>
            <a:off x="3362760" y="2551320"/>
            <a:ext cx="915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30 секунд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Рисунок 46" descr=""/>
          <p:cNvPicPr/>
          <p:nvPr/>
        </p:nvPicPr>
        <p:blipFill>
          <a:blip r:embed="rId3"/>
          <a:stretch/>
        </p:blipFill>
        <p:spPr>
          <a:xfrm>
            <a:off x="7508160" y="239688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/>
          <p:nvPr/>
        </p:nvSpPr>
        <p:spPr>
          <a:xfrm>
            <a:off x="2358360" y="4680000"/>
            <a:ext cx="2934000" cy="1771920"/>
          </a:xfrm>
          <a:prstGeom prst="flowChartAlternateProcess">
            <a:avLst/>
          </a:prstGeom>
          <a:solidFill>
            <a:srgbClr val="13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9" name=""/>
          <p:cNvSpPr/>
          <p:nvPr/>
        </p:nvSpPr>
        <p:spPr>
          <a:xfrm>
            <a:off x="2397960" y="4781160"/>
            <a:ext cx="2540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5.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Получает необходимую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информацию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46" descr=""/>
          <p:cNvPicPr/>
          <p:nvPr/>
        </p:nvPicPr>
        <p:blipFill>
          <a:blip r:embed="rId4"/>
          <a:stretch/>
        </p:blipFill>
        <p:spPr>
          <a:xfrm>
            <a:off x="880920" y="5011560"/>
            <a:ext cx="1123920" cy="1109160"/>
          </a:xfrm>
          <a:prstGeom prst="rect">
            <a:avLst/>
          </a:prstGeom>
          <a:ln w="0">
            <a:noFill/>
          </a:ln>
        </p:spPr>
      </p:pic>
      <p:sp>
        <p:nvSpPr>
          <p:cNvPr id="121" name=""/>
          <p:cNvSpPr/>
          <p:nvPr/>
        </p:nvSpPr>
        <p:spPr>
          <a:xfrm>
            <a:off x="6840000" y="4320000"/>
            <a:ext cx="4576680" cy="2183040"/>
          </a:xfrm>
          <a:prstGeom prst="flowChartAlternateProcess">
            <a:avLst/>
          </a:prstGeom>
          <a:solidFill>
            <a:srgbClr val="137f75"/>
          </a:solidFill>
          <a:ln w="76199">
            <a:solidFill>
              <a:srgbClr val="aec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"/>
          <p:cNvSpPr/>
          <p:nvPr/>
        </p:nvSpPr>
        <p:spPr>
          <a:xfrm>
            <a:off x="7025400" y="4680000"/>
            <a:ext cx="4312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В общей сложности гражданину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необходимо потратить менее 2 минут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на получение необходимой информации.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В том числе отсутствует необходимость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в посещать государственные учреждения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7612200" y="2571480"/>
            <a:ext cx="916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30 секунд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995040" y="5187600"/>
            <a:ext cx="917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Arial"/>
              </a:rPr>
              <a:t>15 секунд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8"/>
          <p:cNvSpPr/>
          <p:nvPr/>
        </p:nvSpPr>
        <p:spPr>
          <a:xfrm>
            <a:off x="995040" y="343800"/>
            <a:ext cx="1077804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Механизм предоставления гражданам информации об остатках средств регионального материнского капитала</a:t>
            </a: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Montserrat Alternates Medium"/>
              </a:rPr>
              <a:t> после ввода в эксплуатацию сервиса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5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8"/>
          <p:cNvSpPr/>
          <p:nvPr/>
        </p:nvSpPr>
        <p:spPr>
          <a:xfrm>
            <a:off x="995040" y="343800"/>
            <a:ext cx="1078200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Получение информации об остатках средств регионального материнского капитала</a:t>
            </a: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Montserrat Alternates Medium"/>
              </a:rPr>
              <a:t> после ввода в эксплуатацию сервиса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15"/>
          <p:cNvSpPr/>
          <p:nvPr/>
        </p:nvSpPr>
        <p:spPr>
          <a:xfrm>
            <a:off x="324720" y="6036840"/>
            <a:ext cx="733284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324720" y="1959480"/>
            <a:ext cx="7332840" cy="400176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7937640" y="1959480"/>
            <a:ext cx="3990240" cy="178992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15"/>
          <p:cNvSpPr/>
          <p:nvPr/>
        </p:nvSpPr>
        <p:spPr>
          <a:xfrm>
            <a:off x="7937640" y="3858840"/>
            <a:ext cx="399024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4"/>
          <a:stretch/>
        </p:blipFill>
        <p:spPr>
          <a:xfrm>
            <a:off x="7937640" y="4007880"/>
            <a:ext cx="3990240" cy="1953360"/>
          </a:xfrm>
          <a:prstGeom prst="rect">
            <a:avLst/>
          </a:prstGeom>
          <a:ln w="0">
            <a:noFill/>
          </a:ln>
        </p:spPr>
      </p:pic>
      <p:sp>
        <p:nvSpPr>
          <p:cNvPr id="134" name="Прямоугольник 15"/>
          <p:cNvSpPr/>
          <p:nvPr/>
        </p:nvSpPr>
        <p:spPr>
          <a:xfrm>
            <a:off x="7937640" y="6036840"/>
            <a:ext cx="399024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8"/>
          <p:cNvSpPr/>
          <p:nvPr/>
        </p:nvSpPr>
        <p:spPr>
          <a:xfrm>
            <a:off x="995040" y="343800"/>
            <a:ext cx="1078200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Получение информации об остатках средств регионального материнского капитала</a:t>
            </a: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Montserrat Alternates Medium"/>
              </a:rPr>
              <a:t> после ввода в эксплуатацию сервиса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132480" y="1872720"/>
            <a:ext cx="6840360" cy="450432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15"/>
          <p:cNvSpPr/>
          <p:nvPr/>
        </p:nvSpPr>
        <p:spPr>
          <a:xfrm>
            <a:off x="132480" y="6456960"/>
            <a:ext cx="684036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39" name="Прямоугольник 15"/>
          <p:cNvSpPr/>
          <p:nvPr/>
        </p:nvSpPr>
        <p:spPr>
          <a:xfrm>
            <a:off x="8722080" y="6456960"/>
            <a:ext cx="198180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8722080" y="1872720"/>
            <a:ext cx="1984320" cy="451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8"/>
          <p:cNvSpPr/>
          <p:nvPr/>
        </p:nvSpPr>
        <p:spPr>
          <a:xfrm>
            <a:off x="995040" y="343800"/>
            <a:ext cx="1078200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Получение информации об остатках средств регионального материнского капитала</a:t>
            </a: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Montserrat Alternates Medium"/>
              </a:rPr>
              <a:t> после ввода в эксплуатацию сервиса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15"/>
          <p:cNvSpPr/>
          <p:nvPr/>
        </p:nvSpPr>
        <p:spPr>
          <a:xfrm>
            <a:off x="132480" y="6456960"/>
            <a:ext cx="596916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4" name="Прямоугольник 15"/>
          <p:cNvSpPr/>
          <p:nvPr/>
        </p:nvSpPr>
        <p:spPr>
          <a:xfrm>
            <a:off x="7095960" y="6456960"/>
            <a:ext cx="443628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132480" y="1931400"/>
            <a:ext cx="5969160" cy="447660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7095960" y="1931400"/>
            <a:ext cx="4436280" cy="44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8"/>
          <p:cNvSpPr/>
          <p:nvPr/>
        </p:nvSpPr>
        <p:spPr>
          <a:xfrm>
            <a:off x="995040" y="343800"/>
            <a:ext cx="1080684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Достигнутые результаты после внедрения сервиса получения информации об остатках средств регионального материнского капитала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9" descr=""/>
          <p:cNvPicPr/>
          <p:nvPr/>
        </p:nvPicPr>
        <p:blipFill>
          <a:blip r:embed="rId2"/>
          <a:stretch/>
        </p:blipFill>
        <p:spPr>
          <a:xfrm>
            <a:off x="738000" y="3687840"/>
            <a:ext cx="333000" cy="237780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0" descr=""/>
          <p:cNvPicPr/>
          <p:nvPr/>
        </p:nvPicPr>
        <p:blipFill>
          <a:blip r:embed="rId3"/>
          <a:stretch/>
        </p:blipFill>
        <p:spPr>
          <a:xfrm>
            <a:off x="1143720" y="3016080"/>
            <a:ext cx="314640" cy="304956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11" descr=""/>
          <p:cNvPicPr/>
          <p:nvPr/>
        </p:nvPicPr>
        <p:blipFill>
          <a:blip r:embed="rId4"/>
          <a:stretch/>
        </p:blipFill>
        <p:spPr>
          <a:xfrm>
            <a:off x="1522080" y="4091040"/>
            <a:ext cx="333000" cy="197460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15"/>
          <p:cNvSpPr/>
          <p:nvPr/>
        </p:nvSpPr>
        <p:spPr>
          <a:xfrm>
            <a:off x="738000" y="6120720"/>
            <a:ext cx="111708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3" name="Прямоугольник 18"/>
          <p:cNvSpPr/>
          <p:nvPr/>
        </p:nvSpPr>
        <p:spPr>
          <a:xfrm>
            <a:off x="745920" y="3016080"/>
            <a:ext cx="316800" cy="601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4" name="Прямоугольник 18"/>
          <p:cNvSpPr/>
          <p:nvPr/>
        </p:nvSpPr>
        <p:spPr>
          <a:xfrm>
            <a:off x="1537920" y="3016080"/>
            <a:ext cx="316800" cy="100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5" name=""/>
          <p:cNvSpPr/>
          <p:nvPr/>
        </p:nvSpPr>
        <p:spPr>
          <a:xfrm flipH="1">
            <a:off x="202320" y="2157120"/>
            <a:ext cx="542160" cy="400680"/>
          </a:xfrm>
          <a:prstGeom prst="wedgeRoundRectCallout">
            <a:avLst>
              <a:gd name="adj1" fmla="val -76165"/>
              <a:gd name="adj2" fmla="val 152325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"/>
          <p:cNvSpPr/>
          <p:nvPr/>
        </p:nvSpPr>
        <p:spPr>
          <a:xfrm>
            <a:off x="204120" y="2192400"/>
            <a:ext cx="575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78%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 flipH="1">
            <a:off x="871560" y="1807200"/>
            <a:ext cx="665280" cy="400680"/>
          </a:xfrm>
          <a:prstGeom prst="wedgeRoundRectCallout">
            <a:avLst>
              <a:gd name="adj1" fmla="val -15502"/>
              <a:gd name="adj2" fmla="val 248742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873360" y="1842840"/>
            <a:ext cx="691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100%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 flipH="1">
            <a:off x="1855080" y="2139480"/>
            <a:ext cx="542160" cy="400680"/>
          </a:xfrm>
          <a:prstGeom prst="wedgeRoundRectCallout">
            <a:avLst>
              <a:gd name="adj1" fmla="val 82026"/>
              <a:gd name="adj2" fmla="val 161387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1856880" y="2174760"/>
            <a:ext cx="575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62%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22" descr=""/>
          <p:cNvPicPr/>
          <p:nvPr/>
        </p:nvPicPr>
        <p:blipFill>
          <a:blip r:embed="rId5"/>
          <a:stretch/>
        </p:blipFill>
        <p:spPr>
          <a:xfrm>
            <a:off x="2910600" y="2432160"/>
            <a:ext cx="678240" cy="67176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23" descr=""/>
          <p:cNvPicPr/>
          <p:nvPr/>
        </p:nvPicPr>
        <p:blipFill>
          <a:blip r:embed="rId6"/>
          <a:stretch/>
        </p:blipFill>
        <p:spPr>
          <a:xfrm>
            <a:off x="2832480" y="3744360"/>
            <a:ext cx="679320" cy="67320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24" descr=""/>
          <p:cNvPicPr/>
          <p:nvPr/>
        </p:nvPicPr>
        <p:blipFill>
          <a:blip r:embed="rId7"/>
          <a:stretch/>
        </p:blipFill>
        <p:spPr>
          <a:xfrm>
            <a:off x="2795040" y="5004000"/>
            <a:ext cx="672120" cy="666000"/>
          </a:xfrm>
          <a:prstGeom prst="rect">
            <a:avLst/>
          </a:prstGeom>
          <a:ln w="0">
            <a:noFill/>
          </a:ln>
        </p:spPr>
      </p:pic>
      <p:sp>
        <p:nvSpPr>
          <p:cNvPr id="164" name="TextBox 26"/>
          <p:cNvSpPr/>
          <p:nvPr/>
        </p:nvSpPr>
        <p:spPr>
          <a:xfrm>
            <a:off x="2968560" y="2458440"/>
            <a:ext cx="703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Bebas Neue Bold"/>
                <a:ea typeface="Arial"/>
              </a:rPr>
              <a:t>01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27"/>
          <p:cNvSpPr/>
          <p:nvPr/>
        </p:nvSpPr>
        <p:spPr>
          <a:xfrm>
            <a:off x="2891880" y="3772080"/>
            <a:ext cx="703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Bebas Neue Bold"/>
                <a:ea typeface="Arial"/>
              </a:rPr>
              <a:t>02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28"/>
          <p:cNvSpPr/>
          <p:nvPr/>
        </p:nvSpPr>
        <p:spPr>
          <a:xfrm>
            <a:off x="2847240" y="5024520"/>
            <a:ext cx="703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Bebas Neue Bold"/>
                <a:ea typeface="Arial"/>
              </a:rPr>
              <a:t>03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25"/>
          <p:cNvSpPr/>
          <p:nvPr/>
        </p:nvSpPr>
        <p:spPr>
          <a:xfrm>
            <a:off x="4075560" y="2113200"/>
            <a:ext cx="73677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На 78 % сократилось количество обращений граждан в МФЦ и органы социальной защиты по вопросам получения </a:t>
            </a:r>
            <a:r>
              <a:rPr b="0" lang="ru-RU" sz="2000" spc="-1" strike="noStrike">
                <a:solidFill>
                  <a:srgbClr val="1d1333"/>
                </a:solidFill>
                <a:latin typeface="Arial"/>
                <a:ea typeface="Arial"/>
              </a:rPr>
              <a:t>информации об остатках средств регионального материнского капитала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25"/>
          <p:cNvSpPr/>
          <p:nvPr/>
        </p:nvSpPr>
        <p:spPr>
          <a:xfrm>
            <a:off x="4075560" y="3687840"/>
            <a:ext cx="73731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На 100 % сократилось </a:t>
            </a:r>
            <a:r>
              <a:rPr b="0" lang="ru-RU" sz="2000" spc="-1" strike="noStrike">
                <a:solidFill>
                  <a:srgbClr val="1d1333"/>
                </a:solidFill>
                <a:latin typeface="Arial"/>
                <a:ea typeface="Arial"/>
              </a:rPr>
              <a:t>время ожидания получения информации об остатках средств регионального материнского капитала от 8 дней до нескольких секунд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25"/>
          <p:cNvSpPr/>
          <p:nvPr/>
        </p:nvSpPr>
        <p:spPr>
          <a:xfrm>
            <a:off x="4075560" y="5024520"/>
            <a:ext cx="7386120" cy="12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62 % граждан из числа получателей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Montserrat"/>
              </a:rPr>
              <a:t>регионального материнского капитала воспользовались данным сервисом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8"/>
          <p:cNvSpPr/>
          <p:nvPr/>
        </p:nvSpPr>
        <p:spPr>
          <a:xfrm>
            <a:off x="995040" y="343800"/>
            <a:ext cx="1081116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151d41"/>
                </a:solidFill>
                <a:latin typeface="Montserrat Alternates Medium"/>
                <a:ea typeface="Arial"/>
              </a:rPr>
              <a:t>Наша команда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32480" y="159840"/>
            <a:ext cx="1085040" cy="133380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 flipH="1">
            <a:off x="1797480" y="1242360"/>
            <a:ext cx="1306800" cy="1741320"/>
          </a:xfrm>
          <a:prstGeom prst="rect">
            <a:avLst/>
          </a:prstGeom>
          <a:ln w="0">
            <a:noFill/>
          </a:ln>
        </p:spPr>
      </p:pic>
      <p:sp>
        <p:nvSpPr>
          <p:cNvPr id="173" name="TextBox 25"/>
          <p:cNvSpPr/>
          <p:nvPr/>
        </p:nvSpPr>
        <p:spPr>
          <a:xfrm>
            <a:off x="3104280" y="1673280"/>
            <a:ext cx="876564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Сысоева Мария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Александровна             начальник отдела информатизации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социальной сферы министерства труда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и социальной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политики Приморского края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3"/>
          <a:srcRect l="15997" t="0" r="9619" b="0"/>
          <a:stretch/>
        </p:blipFill>
        <p:spPr>
          <a:xfrm>
            <a:off x="1797120" y="3053520"/>
            <a:ext cx="1306800" cy="1756800"/>
          </a:xfrm>
          <a:prstGeom prst="rect">
            <a:avLst/>
          </a:prstGeom>
          <a:ln w="0">
            <a:noFill/>
          </a:ln>
        </p:spPr>
      </p:pic>
      <p:sp>
        <p:nvSpPr>
          <p:cNvPr id="175" name="TextBox 25"/>
          <p:cNvSpPr/>
          <p:nvPr/>
        </p:nvSpPr>
        <p:spPr>
          <a:xfrm>
            <a:off x="3256560" y="3429000"/>
            <a:ext cx="88369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Мартынюк Александр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Александрович           директор краевого государственного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учреждения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«Примлаб»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4"/>
          <a:stretch/>
        </p:blipFill>
        <p:spPr>
          <a:xfrm>
            <a:off x="1797120" y="4893120"/>
            <a:ext cx="1283760" cy="1710720"/>
          </a:xfrm>
          <a:prstGeom prst="rect">
            <a:avLst/>
          </a:prstGeom>
          <a:ln w="0">
            <a:noFill/>
          </a:ln>
        </p:spPr>
      </p:pic>
      <p:sp>
        <p:nvSpPr>
          <p:cNvPr id="177" name="TextBox 25"/>
          <p:cNvSpPr/>
          <p:nvPr/>
        </p:nvSpPr>
        <p:spPr>
          <a:xfrm>
            <a:off x="3256560" y="5093640"/>
            <a:ext cx="886032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Кузов Иван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Евгеньевич                 заместитель начальника отдела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информатизации социальной сферы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министерства труда и социальной политики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                                       </a:t>
            </a:r>
            <a:r>
              <a:rPr b="0" lang="ru-RU" sz="2000" spc="-1" strike="noStrike">
                <a:solidFill>
                  <a:srgbClr val="151d41"/>
                </a:solidFill>
                <a:latin typeface="Montserrat"/>
                <a:ea typeface="Arial"/>
              </a:rPr>
              <a:t>Приморского края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рямоугольник 15"/>
          <p:cNvSpPr/>
          <p:nvPr/>
        </p:nvSpPr>
        <p:spPr>
          <a:xfrm>
            <a:off x="1672560" y="1242360"/>
            <a:ext cx="64800" cy="536184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502560" y="1673280"/>
            <a:ext cx="868320" cy="49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45000" rIns="45000" tIns="90000" bIns="90000" anchor="t" vert="vert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Arial"/>
              </a:rPr>
              <a:t>8(423)222-00-23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рямоугольник 15"/>
          <p:cNvSpPr/>
          <p:nvPr/>
        </p:nvSpPr>
        <p:spPr>
          <a:xfrm>
            <a:off x="132480" y="6559200"/>
            <a:ext cx="1539360" cy="45000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LibreOffice/7.5.6.2$Linux_X86_64 LibreOffice_project/50$Build-2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2022-12-28T06:27:21Z</dcterms:created>
  <dc:creator>Дизайнер 1</dc:creator>
  <dc:description/>
  <dc:language>ru-RU</dc:language>
  <cp:lastModifiedBy/>
  <dcterms:modified xsi:type="dcterms:W3CDTF">2024-07-03T10:24:37Z</dcterms:modified>
  <cp:revision>60</cp:revision>
  <dc:subject/>
  <dc:title>ЗАГОЛОВОК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8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8</vt:i4>
  </property>
</Properties>
</file>