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0" r:id="rId3"/>
    <p:sldId id="281" r:id="rId4"/>
    <p:sldId id="282" r:id="rId5"/>
    <p:sldId id="257" r:id="rId6"/>
    <p:sldId id="283" r:id="rId7"/>
    <p:sldId id="284" r:id="rId8"/>
    <p:sldId id="288" r:id="rId9"/>
    <p:sldId id="289" r:id="rId10"/>
    <p:sldId id="290" r:id="rId11"/>
    <p:sldId id="258" r:id="rId12"/>
    <p:sldId id="259" r:id="rId13"/>
    <p:sldId id="285" r:id="rId14"/>
    <p:sldId id="286" r:id="rId15"/>
    <p:sldId id="260" r:id="rId16"/>
    <p:sldId id="261" r:id="rId17"/>
    <p:sldId id="263" r:id="rId18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41BB5"/>
    <a:srgbClr val="13A907"/>
    <a:srgbClr val="E60000"/>
    <a:srgbClr val="0E8B88"/>
    <a:srgbClr val="EE0000"/>
    <a:srgbClr val="CBF9C7"/>
    <a:srgbClr val="EE6612"/>
    <a:srgbClr val="A4F6F6"/>
    <a:srgbClr val="FF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>
        <c:manualLayout>
          <c:xMode val="edge"/>
          <c:yMode val="edge"/>
          <c:x val="0.4179721176624298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551430463790894"/>
          <c:y val="0.32785782217979431"/>
          <c:w val="0.40465199947357178"/>
          <c:h val="0.637245059013366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3F-4365-A54E-A9A55941B8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3F-4365-A54E-A9A55941B8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3F-4365-A54E-A9A55941B8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3F-4365-A54E-A9A55941B8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3F-4365-A54E-A9A55941B8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3F-4365-A54E-A9A55941B8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63F-4365-A54E-A9A55941B8F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63F-4365-A54E-A9A55941B8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 smtId="4294967295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заболевания опорно-двигательной системы</c:v>
                </c:pt>
                <c:pt idx="1">
                  <c:v>заболевания нервной системы</c:v>
                </c:pt>
                <c:pt idx="2">
                  <c:v>заболевания эндокринной системы</c:v>
                </c:pt>
                <c:pt idx="3">
                  <c:v>заболевания психики</c:v>
                </c:pt>
                <c:pt idx="4">
                  <c:v>заболевания внутренних органов</c:v>
                </c:pt>
                <c:pt idx="5">
                  <c:v>пороки развития</c:v>
                </c:pt>
                <c:pt idx="6">
                  <c:v>заболевания органов слуха</c:v>
                </c:pt>
                <c:pt idx="7">
                  <c:v>заболевания органов зрения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8.6</c:v>
                </c:pt>
                <c:pt idx="1">
                  <c:v>27</c:v>
                </c:pt>
                <c:pt idx="2">
                  <c:v>3.7</c:v>
                </c:pt>
                <c:pt idx="3">
                  <c:v>44.3</c:v>
                </c:pt>
                <c:pt idx="4">
                  <c:v>1.4</c:v>
                </c:pt>
                <c:pt idx="5">
                  <c:v>5</c:v>
                </c:pt>
                <c:pt idx="6">
                  <c:v>7.5</c:v>
                </c:pt>
                <c:pt idx="7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3F-4365-A54E-A9A55941B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6.4513146877288818E-2"/>
          <c:w val="1"/>
          <c:h val="0.252635747194290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0.74107</cdr:x>
      <cdr:y>0.48907</cdr:y>
    </cdr:from>
    <cdr:to>
      <cdr:x>1</cdr:x>
      <cdr:y>0.99999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a16="http://schemas.microsoft.com/office/drawing/2014/main" id="{0A12B5CD-66AB-9C76-E78C-38F258F208E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128127" y="2669794"/>
          <a:ext cx="2839974" cy="278904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0.61356</cdr:y>
    </cdr:from>
    <cdr:to>
      <cdr:x>0.2609</cdr:x>
      <cdr:y>0.99999</cdr:y>
    </cdr:to>
    <cdr:pic>
      <cdr:nvPicPr>
        <cdr:cNvPr id="3" name="Рисунок 2" descr="https://gas-kvas.com/uploads/posts/2023-02/1676424621_gas-kvas-com-p-detskie-risunki-emblemi-41.png">
          <a:extLst xmlns:a="http://schemas.openxmlformats.org/drawingml/2006/main">
            <a:ext uri="{FF2B5EF4-FFF2-40B4-BE49-F238E27FC236}">
              <a16:creationId xmlns:a16="http://schemas.microsoft.com/office/drawing/2014/main" id="{74A4C5DB-6CB6-A9BD-1C2D-123FB0FE5DC2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349371"/>
          <a:ext cx="2861564" cy="21094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AAB9B-71DF-4706-9CED-5F56DA0442C3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7D807-ED2A-42AF-84BB-037643F07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3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827D807-ED2A-42AF-84BB-037643F073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92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827D807-ED2A-42AF-84BB-037643F073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3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442-31A7-436E-BC90-1A42D8C248A7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18F3-EABB-4105-8B68-217CF9CB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455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442-31A7-436E-BC90-1A42D8C248A7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18F3-EABB-4105-8B68-217CF9CB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684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442-31A7-436E-BC90-1A42D8C248A7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18F3-EABB-4105-8B68-217CF9CB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051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442-31A7-436E-BC90-1A42D8C248A7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18F3-EABB-4105-8B68-217CF9CB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526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6E442-31A7-436E-BC90-1A42D8C248A7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18F3-EABB-4105-8B68-217CF9CB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microsoft.com/office/2007/relationships/hdphoto" Target="../media/hdphoto5.wdp"/><Relationship Id="rId17" Type="http://schemas.openxmlformats.org/officeDocument/2006/relationships/image" Target="../media/image44.jpeg"/><Relationship Id="rId2" Type="http://schemas.openxmlformats.org/officeDocument/2006/relationships/tags" Target="../tags/tag8.xml"/><Relationship Id="rId16" Type="http://schemas.openxmlformats.org/officeDocument/2006/relationships/image" Target="../media/image43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1.jpeg"/><Relationship Id="rId5" Type="http://schemas.openxmlformats.org/officeDocument/2006/relationships/tags" Target="../tags/tag11.xml"/><Relationship Id="rId15" Type="http://schemas.openxmlformats.org/officeDocument/2006/relationships/image" Target="../media/image42.jpeg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7.jpeg"/><Relationship Id="rId3" Type="http://schemas.openxmlformats.org/officeDocument/2006/relationships/tags" Target="../tags/tag18.xml"/><Relationship Id="rId21" Type="http://schemas.openxmlformats.org/officeDocument/2006/relationships/image" Target="../media/image50.jpe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microsoft.com/office/2007/relationships/hdphoto" Target="../media/hdphoto6.wdp"/><Relationship Id="rId25" Type="http://schemas.openxmlformats.org/officeDocument/2006/relationships/image" Target="../media/image54.jpeg"/><Relationship Id="rId2" Type="http://schemas.openxmlformats.org/officeDocument/2006/relationships/tags" Target="../tags/tag17.xml"/><Relationship Id="rId16" Type="http://schemas.openxmlformats.org/officeDocument/2006/relationships/image" Target="../media/image46.png"/><Relationship Id="rId20" Type="http://schemas.openxmlformats.org/officeDocument/2006/relationships/image" Target="../media/image49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image" Target="../media/image53.png"/><Relationship Id="rId5" Type="http://schemas.openxmlformats.org/officeDocument/2006/relationships/tags" Target="../tags/tag20.xml"/><Relationship Id="rId15" Type="http://schemas.microsoft.com/office/2007/relationships/hdphoto" Target="../media/hdphoto5.wdp"/><Relationship Id="rId23" Type="http://schemas.openxmlformats.org/officeDocument/2006/relationships/image" Target="../media/image52.jpeg"/><Relationship Id="rId10" Type="http://schemas.openxmlformats.org/officeDocument/2006/relationships/tags" Target="../tags/tag25.xml"/><Relationship Id="rId19" Type="http://schemas.openxmlformats.org/officeDocument/2006/relationships/image" Target="../media/image48.jpe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21.jpeg"/><Relationship Id="rId2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9.jpeg"/><Relationship Id="rId3" Type="http://schemas.openxmlformats.org/officeDocument/2006/relationships/tags" Target="../tags/tag30.xml"/><Relationship Id="rId21" Type="http://schemas.openxmlformats.org/officeDocument/2006/relationships/image" Target="../media/image61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58.jpeg"/><Relationship Id="rId2" Type="http://schemas.openxmlformats.org/officeDocument/2006/relationships/tags" Target="../tags/tag29.xml"/><Relationship Id="rId16" Type="http://schemas.openxmlformats.org/officeDocument/2006/relationships/image" Target="../media/image57.jpeg"/><Relationship Id="rId20" Type="http://schemas.openxmlformats.org/officeDocument/2006/relationships/image" Target="../media/image60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56.jpeg"/><Relationship Id="rId23" Type="http://schemas.openxmlformats.org/officeDocument/2006/relationships/image" Target="../media/image63.jpeg"/><Relationship Id="rId10" Type="http://schemas.openxmlformats.org/officeDocument/2006/relationships/tags" Target="../tags/tag37.xml"/><Relationship Id="rId19" Type="http://schemas.openxmlformats.org/officeDocument/2006/relationships/image" Target="../media/image45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55.jpeg"/><Relationship Id="rId22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image" Target="../media/image64.png"/><Relationship Id="rId26" Type="http://schemas.openxmlformats.org/officeDocument/2006/relationships/image" Target="../media/image71.jpeg"/><Relationship Id="rId3" Type="http://schemas.openxmlformats.org/officeDocument/2006/relationships/tags" Target="../tags/tag42.xml"/><Relationship Id="rId21" Type="http://schemas.openxmlformats.org/officeDocument/2006/relationships/image" Target="../media/image66.jpe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image" Target="../media/image55.jpeg"/><Relationship Id="rId25" Type="http://schemas.openxmlformats.org/officeDocument/2006/relationships/image" Target="../media/image70.jpeg"/><Relationship Id="rId2" Type="http://schemas.openxmlformats.org/officeDocument/2006/relationships/tags" Target="../tags/tag41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65.jpeg"/><Relationship Id="rId29" Type="http://schemas.openxmlformats.org/officeDocument/2006/relationships/image" Target="../media/image74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69.jpeg"/><Relationship Id="rId5" Type="http://schemas.openxmlformats.org/officeDocument/2006/relationships/tags" Target="../tags/tag4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tags" Target="../tags/tag49.xml"/><Relationship Id="rId19" Type="http://schemas.microsoft.com/office/2007/relationships/hdphoto" Target="../media/hdphoto7.wdp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notesSlide" Target="../notesSlides/notesSlide2.xml"/><Relationship Id="rId26" Type="http://schemas.openxmlformats.org/officeDocument/2006/relationships/image" Target="../media/image79.jpeg"/><Relationship Id="rId3" Type="http://schemas.openxmlformats.org/officeDocument/2006/relationships/tags" Target="../tags/tag59.xml"/><Relationship Id="rId21" Type="http://schemas.microsoft.com/office/2007/relationships/hdphoto" Target="../media/hdphoto7.wdp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78.jpeg"/><Relationship Id="rId33" Type="http://schemas.openxmlformats.org/officeDocument/2006/relationships/image" Target="../media/image85.jpeg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64.png"/><Relationship Id="rId29" Type="http://schemas.openxmlformats.org/officeDocument/2006/relationships/image" Target="../media/image82.jpe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image" Target="../media/image77.jpeg"/><Relationship Id="rId32" Type="http://schemas.openxmlformats.org/officeDocument/2006/relationships/image" Target="../media/image84.jpeg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image" Target="../media/image76.jpeg"/><Relationship Id="rId28" Type="http://schemas.openxmlformats.org/officeDocument/2006/relationships/image" Target="../media/image81.jpeg"/><Relationship Id="rId10" Type="http://schemas.openxmlformats.org/officeDocument/2006/relationships/tags" Target="../tags/tag66.xml"/><Relationship Id="rId19" Type="http://schemas.openxmlformats.org/officeDocument/2006/relationships/image" Target="../media/image55.jpeg"/><Relationship Id="rId31" Type="http://schemas.openxmlformats.org/officeDocument/2006/relationships/image" Target="../media/image83.jpe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75.jpeg"/><Relationship Id="rId27" Type="http://schemas.openxmlformats.org/officeDocument/2006/relationships/image" Target="../media/image80.jpeg"/><Relationship Id="rId30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5.jpeg"/><Relationship Id="rId18" Type="http://schemas.openxmlformats.org/officeDocument/2006/relationships/image" Target="../media/image89.jpeg"/><Relationship Id="rId3" Type="http://schemas.openxmlformats.org/officeDocument/2006/relationships/tags" Target="../tags/tag78.xml"/><Relationship Id="rId21" Type="http://schemas.openxmlformats.org/officeDocument/2006/relationships/image" Target="../media/image92.jpeg"/><Relationship Id="rId7" Type="http://schemas.openxmlformats.org/officeDocument/2006/relationships/tags" Target="../tags/tag8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88.jpeg"/><Relationship Id="rId2" Type="http://schemas.openxmlformats.org/officeDocument/2006/relationships/tags" Target="../tags/tag77.xml"/><Relationship Id="rId16" Type="http://schemas.openxmlformats.org/officeDocument/2006/relationships/image" Target="../media/image87.jpeg"/><Relationship Id="rId20" Type="http://schemas.openxmlformats.org/officeDocument/2006/relationships/image" Target="../media/image91.jpe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4.xml"/><Relationship Id="rId5" Type="http://schemas.openxmlformats.org/officeDocument/2006/relationships/tags" Target="../tags/tag80.xml"/><Relationship Id="rId15" Type="http://schemas.openxmlformats.org/officeDocument/2006/relationships/image" Target="../media/image86.jpeg"/><Relationship Id="rId10" Type="http://schemas.openxmlformats.org/officeDocument/2006/relationships/video" Target="../media/media2.mp4"/><Relationship Id="rId19" Type="http://schemas.openxmlformats.org/officeDocument/2006/relationships/image" Target="../media/image90.jpeg"/><Relationship Id="rId4" Type="http://schemas.openxmlformats.org/officeDocument/2006/relationships/tags" Target="../tags/tag79.xml"/><Relationship Id="rId9" Type="http://schemas.microsoft.com/office/2007/relationships/media" Target="../media/media2.mp4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image" Target="../media/image95.jpeg"/><Relationship Id="rId26" Type="http://schemas.openxmlformats.org/officeDocument/2006/relationships/image" Target="../media/image103.jpeg"/><Relationship Id="rId3" Type="http://schemas.openxmlformats.org/officeDocument/2006/relationships/tags" Target="../tags/tag87.xml"/><Relationship Id="rId21" Type="http://schemas.openxmlformats.org/officeDocument/2006/relationships/image" Target="../media/image98.jpeg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image" Target="../media/image94.jpeg"/><Relationship Id="rId25" Type="http://schemas.openxmlformats.org/officeDocument/2006/relationships/image" Target="../media/image102.jpeg"/><Relationship Id="rId2" Type="http://schemas.openxmlformats.org/officeDocument/2006/relationships/tags" Target="../tags/tag86.xml"/><Relationship Id="rId16" Type="http://schemas.openxmlformats.org/officeDocument/2006/relationships/image" Target="../media/image93.jpeg"/><Relationship Id="rId20" Type="http://schemas.openxmlformats.org/officeDocument/2006/relationships/image" Target="../media/image97.jpe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101.jpeg"/><Relationship Id="rId5" Type="http://schemas.openxmlformats.org/officeDocument/2006/relationships/tags" Target="../tags/tag8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00.jpeg"/><Relationship Id="rId28" Type="http://schemas.microsoft.com/office/2007/relationships/hdphoto" Target="../media/hdphoto8.wdp"/><Relationship Id="rId10" Type="http://schemas.openxmlformats.org/officeDocument/2006/relationships/tags" Target="../tags/tag94.xml"/><Relationship Id="rId19" Type="http://schemas.openxmlformats.org/officeDocument/2006/relationships/image" Target="../media/image96.jpe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image" Target="../media/image99.jpeg"/><Relationship Id="rId27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107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6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106.jpeg"/><Relationship Id="rId5" Type="http://schemas.openxmlformats.org/officeDocument/2006/relationships/tags" Target="../tags/tag103.xml"/><Relationship Id="rId10" Type="http://schemas.openxmlformats.org/officeDocument/2006/relationships/image" Target="../media/image105.jpeg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2.xml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microsoft.com/office/2007/relationships/hdphoto" Target="../media/hdphoto5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7" Type="http://schemas.openxmlformats.org/officeDocument/2006/relationships/tags" Target="../tags/tag6.xml"/><Relationship Id="rId12" Type="http://schemas.openxmlformats.org/officeDocument/2006/relationships/image" Target="../media/image39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11" Type="http://schemas.openxmlformats.org/officeDocument/2006/relationships/image" Target="../media/image38.jpeg"/><Relationship Id="rId5" Type="http://schemas.openxmlformats.org/officeDocument/2006/relationships/video" Target="../media/media1.mp4"/><Relationship Id="rId10" Type="http://schemas.microsoft.com/office/2007/relationships/hdphoto" Target="../media/hdphoto5.wdp"/><Relationship Id="rId4" Type="http://schemas.microsoft.com/office/2007/relationships/media" Target="../media/media1.mp4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7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192" y="1653948"/>
            <a:ext cx="922088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СПЕЦИАЛИЗИРОВАННАЯ СОЦИАЛЬНАЯ СЛУЖБА "ДОМАШНИЙ МИКРОРЕАБИЛИТАЦИОННЫЙ ЦЕНТР </a:t>
            </a:r>
            <a:r>
              <a:rPr lang="ru-RU" sz="62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"ДОМОВЕНОК" </a:t>
            </a:r>
            <a:endParaRPr lang="ru-RU" sz="6200">
              <a:ln w="19050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viro.edu.ru/wp-content/uploads/2022/12/%D0%BF%D0%BB%D0%B0%D0%BD%D0%B8%D1%80%D0%BE%D0%B2%D0%B0%D0%BD%D0%B8%D0%B5.jp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0" y="4260062"/>
            <a:ext cx="2387099" cy="196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Лариса\Desktop\1681481358_papik-pro-p-god-pedagoga-i-nastavnika-logotip-vektor-38.jp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6561" y="4014366"/>
            <a:ext cx="2795023" cy="198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684" y="430002"/>
            <a:ext cx="1874511" cy="183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33461"/>
            <a:ext cx="1059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ln>
                  <a:solidFill>
                    <a:schemeClr val="tx1"/>
                  </a:solidFill>
                </a:ln>
                <a:solidFill>
                  <a:srgbClr val="0E8B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"Комплексный центр социального обслуживания населения " Министерства труда и социальной политики Запорожской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207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>
            <p:custDataLst>
              <p:tags r:id="rId1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0" y="0"/>
            <a:ext cx="12260944" cy="7018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>
            <p:custDataLst>
              <p:tags r:id="rId2"/>
            </p:custDataLst>
          </p:nvPr>
        </p:nvSpPr>
        <p:spPr>
          <a:xfrm>
            <a:off x="3033487" y="132501"/>
            <a:ext cx="6096000" cy="669542"/>
          </a:xfrm>
          <a:prstGeom prst="rect">
            <a:avLst/>
          </a:prstGeom>
          <a:solidFill>
            <a:srgbClr val="CBF9C7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ct val="0"/>
              </a:spcAft>
            </a:pPr>
            <a:r>
              <a:rPr lang="ru-RU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технологии:</a:t>
            </a:r>
            <a:endParaRPr lang="ru-RU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319314" y="964363"/>
            <a:ext cx="11625943" cy="1138773"/>
          </a:xfrm>
          <a:prstGeom prst="rect">
            <a:avLst/>
          </a:prstGeom>
          <a:solidFill>
            <a:srgbClr val="CBF9C7"/>
          </a:solidFill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Проекторы, интерактивные доски и настенные мониторы: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дают возможность выполнять действия по аналогии с любимыми героями мультипликации, позволяют разнообразить занятия с помощью презентаций и видеороликов.</a:t>
            </a:r>
          </a:p>
        </p:txBody>
      </p:sp>
      <p:pic>
        <p:nvPicPr>
          <p:cNvPr id="5" name="Рисунок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0" b="14116"/>
          <a:stretch>
            <a:fillRect/>
          </a:stretch>
        </p:blipFill>
        <p:spPr>
          <a:xfrm>
            <a:off x="319314" y="2449547"/>
            <a:ext cx="3391857" cy="4178887"/>
          </a:xfrm>
          <a:prstGeom prst="rect">
            <a:avLst/>
          </a:prstGeom>
          <a:ln w="38100">
            <a:solidFill>
              <a:srgbClr val="941BB5"/>
            </a:solidFill>
          </a:ln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65" y="2265454"/>
            <a:ext cx="3410858" cy="4547071"/>
          </a:xfrm>
          <a:prstGeom prst="rect">
            <a:avLst/>
          </a:prstGeom>
          <a:ln w="38100">
            <a:solidFill>
              <a:srgbClr val="0E8B88"/>
            </a:solidFill>
          </a:ln>
        </p:spPr>
      </p:pic>
      <p:pic>
        <p:nvPicPr>
          <p:cNvPr id="3" name="Рисунок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01980" y="2184295"/>
            <a:ext cx="3435535" cy="2206258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19145" t="10269" r="16060" b="25590"/>
          <a:stretch>
            <a:fillRect/>
          </a:stretch>
        </p:blipFill>
        <p:spPr>
          <a:xfrm>
            <a:off x="8561976" y="4390553"/>
            <a:ext cx="3383281" cy="234081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097" y="86679"/>
            <a:ext cx="1423877" cy="1398411"/>
          </a:xfrm>
          <a:prstGeom prst="rect">
            <a:avLst/>
          </a:prstGeom>
        </p:spPr>
      </p:pic>
      <p:pic>
        <p:nvPicPr>
          <p:cNvPr id="10" name="Рисунок 9"/>
          <p:cNvPicPr/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116" y="1806617"/>
            <a:ext cx="1303798" cy="1285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09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>
            <p:custDataLst>
              <p:tags r:id="rId1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-61546" y="-154845"/>
            <a:ext cx="12322490" cy="7018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67200" y="84013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>
                <a:ln w="19050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glow rad="101600">
                    <a:srgbClr val="FFFF00"/>
                  </a:glow>
                </a:effectLst>
                <a:latin typeface="Arial Black" panose="020B0A04020102020204" pitchFamily="34" charset="0"/>
              </a:rPr>
              <a:t>Участие в стажировках на базе стажировочных площадок Фонда поддержки </a:t>
            </a:r>
            <a:br>
              <a:rPr lang="ru-RU" b="1" i="1">
                <a:ln w="19050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glow rad="101600">
                    <a:srgbClr val="FFFF00"/>
                  </a:glow>
                </a:effectLst>
                <a:latin typeface="Arial Black" panose="020B0A04020102020204" pitchFamily="34" charset="0"/>
              </a:rPr>
            </a:br>
            <a:r>
              <a:rPr lang="ru-RU" b="1" i="1">
                <a:ln w="19050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glow rad="101600">
                    <a:srgbClr val="FFFF00"/>
                  </a:glow>
                </a:effectLst>
                <a:latin typeface="Arial Black" panose="020B0A04020102020204" pitchFamily="34" charset="0"/>
              </a:rPr>
              <a:t>детей</a:t>
            </a:r>
          </a:p>
        </p:txBody>
      </p:sp>
      <p:pic>
        <p:nvPicPr>
          <p:cNvPr id="16" name="Рисунок 15" descr="https://img-fotki.yandex.ru/get/38393/200418627.134/0_16362d_cbd189bc_orig.png"/>
          <p:cNvPicPr/>
          <p:nvPr>
            <p:custDataLst>
              <p:tags r:id="rId3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191865" y="3000294"/>
            <a:ext cx="4291647" cy="264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g-fotki.yandex.ru/get/38393/200418627.134/0_16362d_cbd189bc_orig.png"/>
          <p:cNvPicPr/>
          <p:nvPr>
            <p:custDataLst>
              <p:tags r:id="rId4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218791" flipV="1">
            <a:off x="8966017" y="3362499"/>
            <a:ext cx="3853993" cy="233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14" y="-15439"/>
            <a:ext cx="2016332" cy="1980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rcRect l="1546" r="6960" b="4060"/>
          <a:stretch>
            <a:fillRect/>
          </a:stretch>
        </p:blipFill>
        <p:spPr>
          <a:xfrm rot="16200000">
            <a:off x="5652964" y="2245170"/>
            <a:ext cx="2474731" cy="361174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7" name="Рисунок 26"/>
          <p:cNvPicPr/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4" b="15449"/>
          <a:stretch>
            <a:fillRect/>
          </a:stretch>
        </p:blipFill>
        <p:spPr bwMode="auto">
          <a:xfrm>
            <a:off x="452921" y="1096331"/>
            <a:ext cx="2705466" cy="215664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28" name="Рисунок 27"/>
          <p:cNvPicPr/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1"/>
          <a:stretch>
            <a:fillRect/>
          </a:stretch>
        </p:blipFill>
        <p:spPr bwMode="auto">
          <a:xfrm>
            <a:off x="255641" y="3918994"/>
            <a:ext cx="3935067" cy="2738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rcRect l="42353" t="17760" r="27941" b="21110"/>
          <a:stretch>
            <a:fillRect/>
          </a:stretch>
        </p:blipFill>
        <p:spPr>
          <a:xfrm>
            <a:off x="9065808" y="2019397"/>
            <a:ext cx="2960638" cy="3426998"/>
          </a:xfrm>
          <a:prstGeom prst="rect">
            <a:avLst/>
          </a:prstGeom>
          <a:ln>
            <a:solidFill>
              <a:srgbClr val="941BB5"/>
            </a:solidFill>
          </a:ln>
        </p:spPr>
      </p:pic>
      <p:pic>
        <p:nvPicPr>
          <p:cNvPr id="26" name="Рисунок 25"/>
          <p:cNvPicPr/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 b="8887"/>
          <a:stretch>
            <a:fillRect/>
          </a:stretch>
        </p:blipFill>
        <p:spPr bwMode="auto">
          <a:xfrm>
            <a:off x="8887867" y="3952240"/>
            <a:ext cx="3138579" cy="2738825"/>
          </a:xfrm>
          <a:prstGeom prst="rect">
            <a:avLst/>
          </a:prstGeom>
          <a:noFill/>
          <a:ln w="57150">
            <a:solidFill>
              <a:srgbClr val="941BB5"/>
            </a:solidFill>
          </a:ln>
        </p:spPr>
      </p:pic>
      <p:pic>
        <p:nvPicPr>
          <p:cNvPr id="29" name="Рисунок 28"/>
          <p:cNvPicPr/>
          <p:nvPr>
            <p:custDataLst>
              <p:tags r:id="rId11"/>
            </p:custDataLst>
          </p:nvPr>
        </p:nvPicPr>
        <p:blipFill>
          <a:blip r:embed="rId2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587" y="2306599"/>
            <a:ext cx="2087278" cy="21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rcRect l="33105" t="15784" r="36406" b="9616"/>
          <a:stretch>
            <a:fillRect/>
          </a:stretch>
        </p:blipFill>
        <p:spPr>
          <a:xfrm rot="16200000">
            <a:off x="4940827" y="3648758"/>
            <a:ext cx="2509590" cy="3454059"/>
          </a:xfrm>
          <a:prstGeom prst="rect">
            <a:avLst/>
          </a:prstGeom>
          <a:ln w="57150">
            <a:solidFill>
              <a:srgbClr val="0E8B88"/>
            </a:solidFill>
          </a:ln>
        </p:spPr>
      </p:pic>
    </p:spTree>
    <p:extLst>
      <p:ext uri="{BB962C8B-B14F-4D97-AF65-F5344CB8AC3E}">
        <p14:creationId xmlns:p14="http://schemas.microsoft.com/office/powerpoint/2010/main" val="210542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абстракция - 58 фото"/>
          <p:cNvPicPr/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8"/>
          <a:stretch>
            <a:fillRect/>
          </a:stretch>
        </p:blipFill>
        <p:spPr bwMode="auto">
          <a:xfrm>
            <a:off x="0" y="-40763"/>
            <a:ext cx="12192000" cy="69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53544" y="180897"/>
            <a:ext cx="9492478" cy="10822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Внедрение инновационных социальных практик</a:t>
            </a:r>
            <a:r>
              <a:rPr lang="ru-RU" b="1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31510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дневного пребывания «Черешенка»</a:t>
            </a:r>
          </a:p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b="7702"/>
          <a:stretch>
            <a:fillRect/>
          </a:stretch>
        </p:blipFill>
        <p:spPr>
          <a:xfrm>
            <a:off x="142279" y="100503"/>
            <a:ext cx="2006884" cy="2429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b="17299"/>
          <a:stretch>
            <a:fillRect/>
          </a:stretch>
        </p:blipFill>
        <p:spPr>
          <a:xfrm>
            <a:off x="8534149" y="2793471"/>
            <a:ext cx="3426648" cy="3778504"/>
          </a:xfrm>
          <a:prstGeom prst="rect">
            <a:avLst/>
          </a:prstGeom>
          <a:ln w="57150">
            <a:solidFill>
              <a:srgbClr val="EE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42800" y="2127700"/>
            <a:ext cx="2529493" cy="335866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756160" y="2142903"/>
            <a:ext cx="2718533" cy="3368119"/>
          </a:xfrm>
          <a:prstGeom prst="rect">
            <a:avLst/>
          </a:prstGeom>
          <a:ln w="57150">
            <a:solidFill>
              <a:srgbClr val="13A907"/>
            </a:solidFill>
          </a:ln>
        </p:spPr>
      </p:pic>
      <p:pic>
        <p:nvPicPr>
          <p:cNvPr id="10" name="Рисунок 9"/>
          <p:cNvPicPr/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2154" y="1660617"/>
            <a:ext cx="1303798" cy="128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461866" y="772690"/>
            <a:ext cx="2587855" cy="22643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05341" y="3072115"/>
            <a:ext cx="2282712" cy="304361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rcRect b="40123"/>
          <a:stretch>
            <a:fillRect/>
          </a:stretch>
        </p:blipFill>
        <p:spPr>
          <a:xfrm>
            <a:off x="3079115" y="5655894"/>
            <a:ext cx="5019028" cy="12021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rcRect l="13585" t="7987" b="7308"/>
          <a:stretch>
            <a:fillRect/>
          </a:stretch>
        </p:blipFill>
        <p:spPr>
          <a:xfrm>
            <a:off x="142279" y="5256833"/>
            <a:ext cx="1297887" cy="16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абстракция - 58 фото"/>
          <p:cNvPicPr/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8"/>
          <a:stretch>
            <a:fillRect/>
          </a:stretch>
        </p:blipFill>
        <p:spPr bwMode="auto">
          <a:xfrm>
            <a:off x="40145" y="-4596"/>
            <a:ext cx="12192000" cy="69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22721" y="128172"/>
            <a:ext cx="9492478" cy="10822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Внедрение инновационных социальных практик</a:t>
            </a:r>
            <a:r>
              <a:rPr lang="ru-RU" b="1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1" name="Рисунок 10" descr="https://papik.pro/uploads/posts/2022-08/1661920547_46-papik-pro-p-smailik-ruki-v-storoni-png-48.png"/>
          <p:cNvPicPr/>
          <p:nvPr>
            <p:custDataLst>
              <p:tags r:id="rId3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2828" y="630657"/>
            <a:ext cx="2194998" cy="1022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838200" y="131510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Мобильная бригада «Маршрут успеха»</a:t>
            </a:r>
          </a:p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" y="0"/>
            <a:ext cx="1726953" cy="1696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84174" y="1859122"/>
            <a:ext cx="2253434" cy="3004579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479747" y="1801555"/>
            <a:ext cx="2222848" cy="302724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rcRect b="11032"/>
          <a:stretch>
            <a:fillRect/>
          </a:stretch>
        </p:blipFill>
        <p:spPr>
          <a:xfrm>
            <a:off x="4836616" y="1826435"/>
            <a:ext cx="2489058" cy="2987848"/>
          </a:xfrm>
          <a:prstGeom prst="rect">
            <a:avLst/>
          </a:prstGeom>
          <a:ln w="57150">
            <a:solidFill>
              <a:srgbClr val="13A907"/>
            </a:solidFill>
          </a:ln>
        </p:spPr>
      </p:pic>
      <p:pic>
        <p:nvPicPr>
          <p:cNvPr id="9" name="Рисунок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rcRect b="7816"/>
          <a:stretch>
            <a:fillRect/>
          </a:stretch>
        </p:blipFill>
        <p:spPr>
          <a:xfrm>
            <a:off x="7416126" y="1801555"/>
            <a:ext cx="2452339" cy="301422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/>
          <a:srcRect b="38719"/>
          <a:stretch>
            <a:fillRect/>
          </a:stretch>
        </p:blipFill>
        <p:spPr>
          <a:xfrm>
            <a:off x="607072" y="5026756"/>
            <a:ext cx="2157314" cy="1762697"/>
          </a:xfrm>
          <a:prstGeom prst="rect">
            <a:avLst/>
          </a:prstGeom>
          <a:ln w="57150">
            <a:solidFill>
              <a:srgbClr val="941BB5"/>
            </a:solidFill>
          </a:ln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929207" y="1801555"/>
            <a:ext cx="2212485" cy="3012728"/>
          </a:xfrm>
          <a:prstGeom prst="rect">
            <a:avLst/>
          </a:prstGeom>
          <a:ln w="57150">
            <a:solidFill>
              <a:srgbClr val="941BB5"/>
            </a:solidFill>
          </a:ln>
        </p:spPr>
      </p:pic>
      <p:pic>
        <p:nvPicPr>
          <p:cNvPr id="14" name="Рисунок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216966" y="4968418"/>
            <a:ext cx="1863586" cy="186358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/>
          <a:srcRect t="14873"/>
          <a:stretch>
            <a:fillRect/>
          </a:stretch>
        </p:blipFill>
        <p:spPr>
          <a:xfrm>
            <a:off x="5401651" y="4958231"/>
            <a:ext cx="3012588" cy="192538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642295" y="4916801"/>
            <a:ext cx="2622427" cy="1966820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1904990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абстракция - 58 фото"/>
          <p:cNvPicPr/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8"/>
          <a:stretch>
            <a:fillRect/>
          </a:stretch>
        </p:blipFill>
        <p:spPr bwMode="auto">
          <a:xfrm>
            <a:off x="0" y="-40763"/>
            <a:ext cx="12192000" cy="69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22721" y="128172"/>
            <a:ext cx="9492478" cy="10822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Внедрение инновационных социальных практик</a:t>
            </a:r>
            <a:r>
              <a:rPr lang="ru-RU" b="1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31510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 проката «Ступенька»</a:t>
            </a:r>
          </a:p>
          <a:p>
            <a:endParaRPr lang="ru-RU"/>
          </a:p>
        </p:txBody>
      </p:sp>
      <p:pic>
        <p:nvPicPr>
          <p:cNvPr id="11" name="Рисунок 10" descr="https://papik.pro/uploads/posts/2022-08/1661920547_46-papik-pro-p-smailik-ruki-v-storoni-png-48.png"/>
          <p:cNvPicPr/>
          <p:nvPr>
            <p:custDataLst>
              <p:tags r:id="rId4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7422" y="388509"/>
            <a:ext cx="2959100" cy="134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" y="128172"/>
            <a:ext cx="1407296" cy="1382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189463" y="1775167"/>
            <a:ext cx="3874539" cy="2905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rcRect r="11788"/>
          <a:stretch>
            <a:fillRect/>
          </a:stretch>
        </p:blipFill>
        <p:spPr>
          <a:xfrm>
            <a:off x="199973" y="1696458"/>
            <a:ext cx="2894919" cy="2628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686083" y="1775167"/>
            <a:ext cx="2389608" cy="3186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242311" y="1820029"/>
            <a:ext cx="2355961" cy="31412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27229" y="4511416"/>
            <a:ext cx="2917761" cy="2188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/>
          <a:stretch>
            <a:fillRect/>
          </a:stretch>
        </p:blipFill>
        <p:spPr>
          <a:xfrm rot="16200000">
            <a:off x="9792812" y="4527850"/>
            <a:ext cx="1948321" cy="25977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89" y="4762830"/>
            <a:ext cx="1413331" cy="2127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/>
          <a:stretch>
            <a:fillRect/>
          </a:stretch>
        </p:blipFill>
        <p:spPr>
          <a:xfrm rot="16200000">
            <a:off x="5889789" y="4784907"/>
            <a:ext cx="1727986" cy="23039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/>
          <a:stretch>
            <a:fillRect/>
          </a:stretch>
        </p:blipFill>
        <p:spPr>
          <a:xfrm rot="16200000">
            <a:off x="3472031" y="4723564"/>
            <a:ext cx="1778776" cy="2371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/>
          <a:srcRect t="55634" r="31239"/>
          <a:stretch>
            <a:fillRect/>
          </a:stretch>
        </p:blipFill>
        <p:spPr>
          <a:xfrm>
            <a:off x="2300728" y="3958365"/>
            <a:ext cx="1420603" cy="12221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/>
          <a:stretch>
            <a:fillRect/>
          </a:stretch>
        </p:blipFill>
        <p:spPr>
          <a:xfrm rot="5400000">
            <a:off x="5311320" y="3920866"/>
            <a:ext cx="1140308" cy="15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аблон (фон) презентации «Умиротворение»"/>
          <p:cNvPicPr/>
          <p:nvPr>
            <p:custDataLst>
              <p:tags r:id="rId1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52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>
            <p:custDataLst>
              <p:tags r:id="rId2"/>
            </p:custDataLst>
          </p:nvPr>
        </p:nvSpPr>
        <p:spPr>
          <a:xfrm>
            <a:off x="191729" y="139909"/>
            <a:ext cx="11577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glow rad="177800">
                    <a:srgbClr val="FFFF00"/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Детская спортивно – оздоровительная площадка «Девчонки и мальчишки, а также их родители»</a:t>
            </a:r>
          </a:p>
        </p:txBody>
      </p:sp>
      <p:pic>
        <p:nvPicPr>
          <p:cNvPr id="3" name="Рисунок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2" y="1094016"/>
            <a:ext cx="3883269" cy="2912452"/>
          </a:xfrm>
          <a:prstGeom prst="rect">
            <a:avLst/>
          </a:prstGeom>
          <a:ln w="57150">
            <a:solidFill>
              <a:srgbClr val="941BB5"/>
            </a:solidFill>
          </a:ln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53" y="1095293"/>
            <a:ext cx="3881567" cy="2911175"/>
          </a:xfrm>
          <a:prstGeom prst="rect">
            <a:avLst/>
          </a:prstGeom>
          <a:ln w="57150">
            <a:solidFill>
              <a:srgbClr val="E6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4" y="4381968"/>
            <a:ext cx="3171835" cy="237887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02" y="4462393"/>
            <a:ext cx="2957371" cy="221802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56" y="1094016"/>
            <a:ext cx="2184339" cy="2912452"/>
          </a:xfrm>
          <a:prstGeom prst="rect">
            <a:avLst/>
          </a:prstGeom>
          <a:ln w="57150">
            <a:solidFill>
              <a:srgbClr val="0E8B8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96" y="3125514"/>
            <a:ext cx="3005267" cy="1690463"/>
          </a:xfrm>
          <a:prstGeom prst="rect">
            <a:avLst/>
          </a:prstGeom>
          <a:ln w="57150">
            <a:solidFill>
              <a:srgbClr val="E60000"/>
            </a:solidFill>
          </a:ln>
        </p:spPr>
      </p:pic>
      <p:pic>
        <p:nvPicPr>
          <p:cNvPr id="12" name="video_2023-11-07_14-42-53">
            <a:hlinkClick r:id="" action="ppaction://media"/>
          </p:cNvPr>
          <p:cNvPicPr>
            <a:picLocks noChangeAspect="1"/>
          </p:cNvPicPr>
          <p:nvPr>
            <a:vide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53654" y="4134640"/>
            <a:ext cx="4525832" cy="254578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66678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5.PNG"/>
          <p:cNvPicPr/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6772" r="1649"/>
          <a:stretch>
            <a:fillRect/>
          </a:stretch>
        </p:blipFill>
        <p:spPr bwMode="auto">
          <a:xfrm>
            <a:off x="0" y="-48184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98821" y="-48184"/>
            <a:ext cx="11102511" cy="1161705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96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 </a:t>
            </a:r>
            <a:r>
              <a:rPr lang="ru-RU" sz="52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Повышение уровня реабилитационной компетентности родителей</a:t>
            </a:r>
          </a:p>
        </p:txBody>
      </p:sp>
      <p:pic>
        <p:nvPicPr>
          <p:cNvPr id="8" name="Рисунок 7" descr="https://782329.selcdn.ru/leonardo/uploadsForSiteId/201653/content/66ad8328-5464-433a-8bba-438dbe916546.jpg"/>
          <p:cNvPicPr/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7794" y="4489010"/>
            <a:ext cx="1712370" cy="191182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rcRect t="20471"/>
          <a:stretch>
            <a:fillRect/>
          </a:stretch>
        </p:blipFill>
        <p:spPr>
          <a:xfrm>
            <a:off x="1817130" y="4161733"/>
            <a:ext cx="2054105" cy="2178142"/>
          </a:xfrm>
          <a:prstGeom prst="rect">
            <a:avLst/>
          </a:prstGeom>
          <a:ln w="57150">
            <a:solidFill>
              <a:srgbClr val="941BB5"/>
            </a:solidFill>
          </a:ln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690984" y="1520005"/>
            <a:ext cx="2855147" cy="2000766"/>
          </a:xfrm>
          <a:prstGeom prst="rect">
            <a:avLst/>
          </a:prstGeom>
          <a:ln w="57150">
            <a:solidFill>
              <a:srgbClr val="13A907"/>
            </a:solidFill>
          </a:ln>
        </p:spPr>
      </p:pic>
      <p:pic>
        <p:nvPicPr>
          <p:cNvPr id="9" name="Рисунок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rcRect t="11404"/>
          <a:stretch>
            <a:fillRect/>
          </a:stretch>
        </p:blipFill>
        <p:spPr>
          <a:xfrm>
            <a:off x="3506351" y="1433120"/>
            <a:ext cx="4009325" cy="266406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967142" y="4173799"/>
            <a:ext cx="3416810" cy="215401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rcRect t="31904"/>
          <a:stretch>
            <a:fillRect/>
          </a:stretch>
        </p:blipFill>
        <p:spPr>
          <a:xfrm>
            <a:off x="397854" y="1433120"/>
            <a:ext cx="2907530" cy="2628925"/>
          </a:xfrm>
          <a:prstGeom prst="rect">
            <a:avLst/>
          </a:prstGeom>
          <a:ln w="57150">
            <a:solidFill>
              <a:srgbClr val="EE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263136" y="2242002"/>
            <a:ext cx="1707028" cy="2145978"/>
          </a:xfrm>
          <a:prstGeom prst="rect">
            <a:avLst/>
          </a:prstGeom>
          <a:ln w="57150">
            <a:solidFill>
              <a:srgbClr val="13A907"/>
            </a:solidFill>
          </a:ln>
        </p:spPr>
      </p:pic>
      <p:pic>
        <p:nvPicPr>
          <p:cNvPr id="2" name="Рисунок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886790" y="908433"/>
            <a:ext cx="1814542" cy="1552384"/>
          </a:xfrm>
          <a:prstGeom prst="rect">
            <a:avLst/>
          </a:prstGeom>
          <a:ln w="57150">
            <a:solidFill>
              <a:srgbClr val="13A907"/>
            </a:solidFill>
          </a:ln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rcRect t="18258"/>
          <a:stretch>
            <a:fillRect/>
          </a:stretch>
        </p:blipFill>
        <p:spPr>
          <a:xfrm>
            <a:off x="7690984" y="3619185"/>
            <a:ext cx="2476245" cy="269883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4" y="4489010"/>
            <a:ext cx="1389388" cy="1364540"/>
          </a:xfrm>
          <a:prstGeom prst="rect">
            <a:avLst/>
          </a:prstGeom>
        </p:spPr>
      </p:pic>
      <p:sp>
        <p:nvSpPr>
          <p:cNvPr id="16" name="Прямоугольник 15"/>
          <p:cNvSpPr/>
          <p:nvPr>
            <p:custDataLst>
              <p:tags r:id="rId13"/>
            </p:custDataLst>
          </p:nvPr>
        </p:nvSpPr>
        <p:spPr>
          <a:xfrm>
            <a:off x="1736568" y="920054"/>
            <a:ext cx="8031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ru-RU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                      Группа взаимопомощи для родителей «Доверие»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ru-RU" sz="1000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https://xn--264-5cdu0cq4b.xn--p1ai/wp-content/uploads/2022/11/%D0%9B%D0%BE%D0%B3%D0%BE%D1%82%D0%B8%D0%BF-1.jpg"/>
          <p:cNvPicPr/>
          <p:nvPr>
            <p:custDataLst>
              <p:tags r:id="rId14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421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1" r="15857" b="23017"/>
          <a:stretch>
            <a:fillRect/>
          </a:stretch>
        </p:blipFill>
        <p:spPr bwMode="auto">
          <a:xfrm>
            <a:off x="28216" y="121314"/>
            <a:ext cx="1649084" cy="1574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33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4902" y="733732"/>
            <a:ext cx="10854813" cy="53905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/>
              <a:t>                            </a:t>
            </a:r>
            <a:endParaRPr lang="ru-RU" sz="19200" b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698500">
                  <a:schemeClr val="bg1"/>
                </a:glo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Вертикальный свиток 8"/>
          <p:cNvSpPr/>
          <p:nvPr>
            <p:custDataLst>
              <p:tags r:id="rId3"/>
            </p:custDataLst>
          </p:nvPr>
        </p:nvSpPr>
        <p:spPr>
          <a:xfrm>
            <a:off x="579495" y="87924"/>
            <a:ext cx="8362282" cy="6557602"/>
          </a:xfrm>
          <a:prstGeom prst="verticalScroll">
            <a:avLst/>
          </a:prstGeom>
          <a:gradFill flip="none" rotWithShape="1">
            <a:gsLst>
              <a:gs pos="0">
                <a:srgbClr val="A4F6F6"/>
              </a:gs>
              <a:gs pos="70000">
                <a:schemeClr val="bg1"/>
              </a:gs>
              <a:gs pos="4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00000" scaled="0"/>
          </a:gra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8043C-4C19-0ACD-0CA7-160455DCF99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14370" y="733732"/>
            <a:ext cx="690538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Благодаря проекту увеличился объем предоставления реабилитационных услуг, оказанных в домашних условиях семьям, воспитывающим детей с инвалидностью; обеспечена доступность социально-правовых, социально-бытовых, социально-педагогических, социально-психологических услуг и услуг в целях повышения коммуникативного потенциала детям-инвалидам, не имеющим возможности посещать социальные учреждения. </a:t>
            </a:r>
            <a:endParaRPr lang="ru-RU" sz="2400" b="1" i="1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014046" y="62144"/>
            <a:ext cx="8229600" cy="7816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77800">
                    <a:srgbClr val="FFFF00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Результативность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21" y="34919"/>
            <a:ext cx="2048619" cy="201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83" y="3739068"/>
            <a:ext cx="3118932" cy="3118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mafstroi.ru/uploads/253654370-dy6atqj6oro.jpg"/>
          <p:cNvPicPr/>
          <p:nvPr>
            <p:custDataLst>
              <p:tags r:id="rId8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0836" y="1728493"/>
            <a:ext cx="3273024" cy="2529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6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Шаблон (фон) презентации «Умиротворение»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786384" y="149080"/>
            <a:ext cx="7013448" cy="9711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>
                <a:ln w="19050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glow rad="101600">
                    <a:srgbClr val="FFFF00"/>
                  </a:glow>
                </a:effectLst>
                <a:latin typeface="Arial Black" panose="020B0A04020102020204" pitchFamily="34" charset="0"/>
              </a:rPr>
              <a:t>Участие в социальных Проектах</a:t>
            </a:r>
            <a:endParaRPr lang="ru-RU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4148" y="1176504"/>
            <a:ext cx="6217920" cy="704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41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«Домашний микрореабилитационный центр «ДОМОВЕНОК»</a:t>
            </a:r>
            <a:endParaRPr lang="uk-UA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" y="781709"/>
            <a:ext cx="4194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1600" kern="10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0" y="3604846"/>
            <a:ext cx="3118932" cy="3118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0" y="-1"/>
            <a:ext cx="3112770" cy="3057099"/>
          </a:xfrm>
          <a:prstGeom prst="rect">
            <a:avLst/>
          </a:prstGeom>
        </p:spPr>
      </p:pic>
      <p:sp>
        <p:nvSpPr>
          <p:cNvPr id="11" name="Вертикальный свиток 10"/>
          <p:cNvSpPr/>
          <p:nvPr/>
        </p:nvSpPr>
        <p:spPr>
          <a:xfrm>
            <a:off x="-64074" y="1888133"/>
            <a:ext cx="4738181" cy="4835645"/>
          </a:xfrm>
          <a:prstGeom prst="verticalScroll">
            <a:avLst/>
          </a:prstGeom>
          <a:gradFill flip="none" rotWithShape="1">
            <a:gsLst>
              <a:gs pos="0">
                <a:srgbClr val="A4F6F6"/>
              </a:gs>
              <a:gs pos="70000">
                <a:schemeClr val="bg1"/>
              </a:gs>
              <a:gs pos="4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00000" scaled="0"/>
          </a:gra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ct val="0"/>
              </a:spcAft>
            </a:pPr>
            <a:r>
              <a:rPr lang="ru-RU" sz="1400" b="1" i="1" kern="1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Специфика состояния здоровья детей-инвалидов; сложное материальное положение, затрудняющее приобретение необходимого реабилитационного и игрового оборудования, а также специального инвентаря для использования в домашних условиях; ограниченность личностных ресурсов родителей (законных представителей) для выполнения реабилитационных мероприятий - все вышеперечисленное показывает своевременность создания на базе ГУ «Комплексный центр социального обслуживания населения» МТСП ВГА ЗО специального структурного подразделения Социальная служба «Домашний микрореабилитационный центр «ДОМОВЁНОК» по программе Фонда «Моя семья».</a:t>
            </a:r>
            <a:endParaRPr lang="uk-UA" sz="1400" b="1" i="1" kern="10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4507578" y="1955244"/>
            <a:ext cx="4738181" cy="4835645"/>
          </a:xfrm>
          <a:prstGeom prst="verticalScroll">
            <a:avLst/>
          </a:prstGeom>
          <a:gradFill flip="none" rotWithShape="1">
            <a:gsLst>
              <a:gs pos="0">
                <a:srgbClr val="A4F6F6"/>
              </a:gs>
              <a:gs pos="70000">
                <a:schemeClr val="bg1"/>
              </a:gs>
              <a:gs pos="4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00000" scaled="0"/>
          </a:gra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400" b="1" i="1" kern="1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«ДОМОВЁНОК» принял участие и стал победителем конкурсного отбора инфраструктурных проектов по созданию специализированной социальной службы «Домашний микрореабилитационный центр». На выполнение проекта выделен грант ФОНДА ПОДДЕРЖКИ ДЕТЕЙ, НАХОДЯЩИХСЯ В ТРУДНОЙ ЖИЗНЕННОЙ СИТУАЦИИ </a:t>
            </a:r>
          </a:p>
          <a:p>
            <a:pPr>
              <a:lnSpc>
                <a:spcPct val="150000"/>
              </a:lnSpc>
            </a:pPr>
            <a:r>
              <a:rPr lang="ru-RU" sz="1400" b="1" i="1" kern="1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размере 3 930 000 рублей. </a:t>
            </a:r>
          </a:p>
          <a:p>
            <a:pPr>
              <a:lnSpc>
                <a:spcPct val="150000"/>
              </a:lnSpc>
            </a:pPr>
            <a:r>
              <a:rPr lang="ru-RU" sz="1400" b="1" i="1" kern="1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проекта: </a:t>
            </a:r>
          </a:p>
          <a:p>
            <a:pPr>
              <a:lnSpc>
                <a:spcPct val="150000"/>
              </a:lnSpc>
            </a:pPr>
            <a:r>
              <a:rPr lang="ru-RU" sz="1400" b="1" i="1" kern="1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 июля 2023 по 31 октября 2024 года.</a:t>
            </a:r>
            <a:endParaRPr lang="uk-UA" sz="1400" b="1" i="1" kern="1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аблон (фон) презентации «Умиротворение»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6642" y="2301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173104"/>
            <a:ext cx="8903611" cy="642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s://sun9-50.userapi.com/impg/tyUFqlTQbSUp3FX7MGB9pFp6h-P0xayu_w3m6w/NScgcHHoeZA.jpg?size=800x796&amp;quality=96&amp;sign=288f275cfe20aaffa84361b8ae19a677&amp;c_uniq_tag=HmfbIGuIzSeDUG2j-1-n1L0ryEREEbBdBzuzYpR77QA&amp;type=album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0210" y="3994177"/>
            <a:ext cx="2051050" cy="192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57" y="173104"/>
            <a:ext cx="2581089" cy="25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6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Шаблон (фон) презентации «Умиротворение»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40B38-2E22-A663-0018-1504CBA1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249" y="750587"/>
            <a:ext cx="12183208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«ДОМАШНИЙ МИКРОРЕАБИЛИТАЦИОННЫЙ ЦЕНТР «ДОМОВЕНОК»</a:t>
            </a:r>
            <a:br>
              <a:rPr lang="ru-RU" sz="2800" b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ker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проекта за период с 1 июля 2023 по 31 декабря 2023 года </a:t>
            </a:r>
            <a:br>
              <a:rPr lang="ru-RU" sz="1800" b="1" i="1" ker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ker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достигнуты следующие результаты:</a:t>
            </a:r>
            <a:br>
              <a:rPr lang="ru-RU" sz="1800" b="1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AFBCEA2-C70C-2B95-8898-E1D29FAFEE87}"/>
              </a:ext>
            </a:extLst>
          </p:cNvPr>
          <p:cNvSpPr/>
          <p:nvPr/>
        </p:nvSpPr>
        <p:spPr>
          <a:xfrm>
            <a:off x="230073" y="2214685"/>
            <a:ext cx="2661313" cy="19739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941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проекта – 72 семьи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8A6DC45-444C-D3E1-2B41-8C7B8B3663C4}"/>
              </a:ext>
            </a:extLst>
          </p:cNvPr>
          <p:cNvSpPr/>
          <p:nvPr/>
        </p:nvSpPr>
        <p:spPr>
          <a:xfrm>
            <a:off x="3098042" y="4767995"/>
            <a:ext cx="2756849" cy="19739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E8B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14 детей-инвалидов, которые имеют высокую степень ограниченности в мобильности, снизился уровень социальной изоляции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10BA8E-85C3-626B-632F-2A795ED6273F}"/>
              </a:ext>
            </a:extLst>
          </p:cNvPr>
          <p:cNvSpPr/>
          <p:nvPr/>
        </p:nvSpPr>
        <p:spPr>
          <a:xfrm>
            <a:off x="6287072" y="2214685"/>
            <a:ext cx="2661313" cy="1953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13A9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ker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Открыта группа дневного  кратковременного пребывания «Черешенка», которую посещают дети с инвалидностью в возрасте от  3 до 7 лет, в количестве 9 человек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9F37B01-E36D-4B1A-ECCA-593E3A99A62A}"/>
              </a:ext>
            </a:extLst>
          </p:cNvPr>
          <p:cNvSpPr/>
          <p:nvPr/>
        </p:nvSpPr>
        <p:spPr>
          <a:xfrm>
            <a:off x="3280656" y="2577532"/>
            <a:ext cx="2661313" cy="19364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специалистов прошли обучение на стажировочной площадке  </a:t>
            </a:r>
            <a:r>
              <a:rPr lang="ru-RU" sz="14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автономного учреждения социального обслуживания Московской области «Комплексный центр социального обслуживания и реабилитации «Егорьевский»</a:t>
            </a: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5F2993-12E8-8C6B-4C28-6655FC8EE4F2}"/>
              </a:ext>
            </a:extLst>
          </p:cNvPr>
          <p:cNvSpPr/>
          <p:nvPr/>
        </p:nvSpPr>
        <p:spPr>
          <a:xfrm>
            <a:off x="6229540" y="4395403"/>
            <a:ext cx="2565777" cy="1953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941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 родителей вступили в социальную группу взаимопомощи «Доверие»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802E00-C926-01F4-52FC-060AA3C449FA}"/>
              </a:ext>
            </a:extLst>
          </p:cNvPr>
          <p:cNvSpPr/>
          <p:nvPr/>
        </p:nvSpPr>
        <p:spPr>
          <a:xfrm>
            <a:off x="230072" y="4513997"/>
            <a:ext cx="2661313" cy="19739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октября по декабрь 2023 г. осуществлено 44 выезда для оказания реабилитационных услуг (в Учреждение – 16; выездов мобильной бригады на дом – 28)</a:t>
            </a:r>
            <a:endParaRPr lang="ru-RU" sz="140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BF02EE-47ED-D7AD-0473-DD4DA52E5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516" y="855116"/>
            <a:ext cx="2002339" cy="185918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A4BD561-C625-67A3-7B19-93F62E46C186}"/>
              </a:ext>
            </a:extLst>
          </p:cNvPr>
          <p:cNvSpPr/>
          <p:nvPr/>
        </p:nvSpPr>
        <p:spPr>
          <a:xfrm>
            <a:off x="9140420" y="2601187"/>
            <a:ext cx="2442947" cy="19364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продолжается процесс по созданию пункта проката реабилитационного и коррекционно-развивающего оборудования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7BE50A-20F4-35EA-BF00-04FAD23F2FDD}"/>
              </a:ext>
            </a:extLst>
          </p:cNvPr>
          <p:cNvSpPr/>
          <p:nvPr/>
        </p:nvSpPr>
        <p:spPr>
          <a:xfrm>
            <a:off x="9163467" y="4767995"/>
            <a:ext cx="2442947" cy="19364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социально-культурной реабилитации, проводились мероприятия (в том числе выездные) для семей, воспитывающих детей-инвалидов</a:t>
            </a:r>
            <a:endParaRPr lang="ru-RU" sz="1400">
              <a:solidFill>
                <a:schemeClr val="tx1"/>
              </a:solidFill>
            </a:endParaRPr>
          </a:p>
        </p:txBody>
      </p:sp>
      <p:pic>
        <p:nvPicPr>
          <p:cNvPr id="14" name="Рисунок 13" descr="https://sun9-50.userapi.com/impg/tyUFqlTQbSUp3FX7MGB9pFp6h-P0xayu_w3m6w/NScgcHHoeZA.jpg?size=800x796&amp;quality=96&amp;sign=288f275cfe20aaffa84361b8ae19a677&amp;c_uniq_tag=HmfbIGuIzSeDUG2j-1-n1L0ryEREEbBdBzuzYpR77QA&amp;type=album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4108" y="890876"/>
            <a:ext cx="1364122" cy="1161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55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аблон (фон) презентации «Умиротворение»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06642" y="574374"/>
            <a:ext cx="12192000" cy="1004884"/>
          </a:xfrm>
        </p:spPr>
        <p:txBody>
          <a:bodyPr>
            <a:noAutofit/>
          </a:bodyPr>
          <a:lstStyle/>
          <a:p>
            <a:pPr algn="ctr"/>
            <a:r>
              <a:rPr lang="ru-RU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Целевая группа проекта </a:t>
            </a:r>
            <a:br>
              <a:rPr lang="ru-RU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«Домашний микрореабилитационный центр»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692" y="124575"/>
            <a:ext cx="1265615" cy="12429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70635" y="2029056"/>
            <a:ext cx="2070341" cy="2268855"/>
          </a:xfrm>
          <a:prstGeom prst="rect">
            <a:avLst/>
          </a:prstGeom>
          <a:noFill/>
          <a:ln w="57150">
            <a:solidFill>
              <a:srgbClr val="13A907"/>
            </a:solidFill>
            <a:miter lim="800000"/>
          </a:ln>
          <a:effectLst/>
        </p:spPr>
      </p:pic>
      <p:pic>
        <p:nvPicPr>
          <p:cNvPr id="10" name="Рисунок 9" descr="https://mir-s3-cdn-cf.behance.net/projects/max_808/bc97f675921925.Y3JvcCw2NDM1LDUwMzMsMCw4Mj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3284" y="-115594"/>
            <a:ext cx="2202714" cy="169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619" y="4430547"/>
            <a:ext cx="3992467" cy="224576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920" y="1967760"/>
            <a:ext cx="3178726" cy="2384044"/>
          </a:xfrm>
          <a:prstGeom prst="rect">
            <a:avLst/>
          </a:prstGeom>
          <a:ln w="57150">
            <a:solidFill>
              <a:srgbClr val="941BB5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rcRect l="14242" r="10319"/>
          <a:stretch>
            <a:fillRect/>
          </a:stretch>
        </p:blipFill>
        <p:spPr>
          <a:xfrm>
            <a:off x="6096000" y="1967760"/>
            <a:ext cx="2365131" cy="2351370"/>
          </a:xfrm>
          <a:prstGeom prst="rect">
            <a:avLst/>
          </a:prstGeom>
          <a:ln w="57150">
            <a:solidFill>
              <a:srgbClr val="E6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306" y="4455683"/>
            <a:ext cx="4010192" cy="2255733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200" y="4661070"/>
            <a:ext cx="3355847" cy="188766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9485" y="2011313"/>
            <a:ext cx="2983392" cy="2237544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897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-68944" y="-160860"/>
            <a:ext cx="12260944" cy="7018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BF308-3E0A-8FE5-EFE9-03D39852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24" y="83772"/>
            <a:ext cx="10515600" cy="1147152"/>
          </a:xfrm>
          <a:solidFill>
            <a:srgbClr val="CBF9C7"/>
          </a:solidFill>
          <a:ln w="38100">
            <a:solidFill>
              <a:srgbClr val="941BB5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целевой группы по нарушениям основных функций</a:t>
            </a:r>
            <a:endParaRPr lang="ru-RU">
              <a:ln>
                <a:solidFill>
                  <a:srgbClr val="FF0000"/>
                </a:solidFill>
              </a:ln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438DB1-B22A-F842-4E30-68E287CD6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698200"/>
              </p:ext>
            </p:extLst>
          </p:nvPr>
        </p:nvGraphicFramePr>
        <p:xfrm>
          <a:off x="831223" y="980440"/>
          <a:ext cx="10968053" cy="545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914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-68944" y="0"/>
            <a:ext cx="12260944" cy="7018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11876" y="1130602"/>
            <a:ext cx="6356280" cy="298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 algn="ctr">
              <a:spcAft>
                <a:spcPct val="0"/>
              </a:spcAft>
            </a:pPr>
            <a:r>
              <a:rPr lang="ru-RU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Инновационные коррекционные методики: </a:t>
            </a:r>
            <a:endParaRPr lang="ru-RU" sz="1400" b="1" i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АВА – терапии (поведенческого анализа),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Марии – Монтессори,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виды Арт – терапии,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Су-джок терапии,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сенсорной интеграции,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телесноориентированные техники, </a:t>
            </a:r>
          </a:p>
          <a:p>
            <a:pPr marL="285750" indent="-285750" algn="just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b="1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кинезиологические упражнения и 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другие.</a:t>
            </a:r>
            <a:endParaRPr lang="ru-RU" sz="16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" y="1728809"/>
            <a:ext cx="1867666" cy="2801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22336" t="32482" r="36693" b="9163"/>
          <a:stretch>
            <a:fillRect/>
          </a:stretch>
        </p:blipFill>
        <p:spPr>
          <a:xfrm>
            <a:off x="1938898" y="868594"/>
            <a:ext cx="2098224" cy="3984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 t="23935"/>
          <a:stretch>
            <a:fillRect/>
          </a:stretch>
        </p:blipFill>
        <p:spPr>
          <a:xfrm>
            <a:off x="66400" y="0"/>
            <a:ext cx="1865945" cy="1892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 t="19163" r="6970" b="11846"/>
          <a:stretch>
            <a:fillRect/>
          </a:stretch>
        </p:blipFill>
        <p:spPr>
          <a:xfrm>
            <a:off x="8782766" y="4176073"/>
            <a:ext cx="3295367" cy="1832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17778" r="35956" b="43781"/>
          <a:stretch>
            <a:fillRect/>
          </a:stretch>
        </p:blipFill>
        <p:spPr>
          <a:xfrm>
            <a:off x="6469848" y="4147450"/>
            <a:ext cx="2540000" cy="2514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rcRect l="6716" t="9501" b="9223"/>
          <a:stretch>
            <a:fillRect/>
          </a:stretch>
        </p:blipFill>
        <p:spPr>
          <a:xfrm rot="16200000">
            <a:off x="3801574" y="5164997"/>
            <a:ext cx="1468692" cy="1706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906" y="4530308"/>
            <a:ext cx="3304186" cy="2222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5732785" y="5159148"/>
            <a:ext cx="1474125" cy="1965499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1946728" y="186147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>
                <a:ln w="19050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glow rad="101600">
                    <a:srgbClr val="FFFF00"/>
                  </a:glow>
                </a:effectLst>
                <a:latin typeface="Arial Black" panose="020B0A04020102020204" pitchFamily="34" charset="0"/>
              </a:rPr>
              <a:t>Реализация программ работы с целевыми группами проекта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66" y="136637"/>
            <a:ext cx="1648667" cy="1619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9484983" y="1312715"/>
            <a:ext cx="1739458" cy="23192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2663" y="4116035"/>
            <a:ext cx="2089096" cy="15668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10628604" y="2982734"/>
            <a:ext cx="1289082" cy="1718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8270295" y="4898860"/>
            <a:ext cx="1626831" cy="21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0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-68944" y="-160860"/>
            <a:ext cx="12260944" cy="7018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12549" b="16295"/>
          <a:stretch>
            <a:fillRect/>
          </a:stretch>
        </p:blipFill>
        <p:spPr>
          <a:xfrm>
            <a:off x="391886" y="393231"/>
            <a:ext cx="2742196" cy="191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2738" b="-1502"/>
          <a:stretch>
            <a:fillRect/>
          </a:stretch>
        </p:blipFill>
        <p:spPr>
          <a:xfrm>
            <a:off x="3134082" y="2700695"/>
            <a:ext cx="5792171" cy="35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203566" y="1128370"/>
            <a:ext cx="6245352" cy="11914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ct val="0"/>
              </a:spcAft>
            </a:pPr>
            <a:r>
              <a:rPr lang="ru-RU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Тач-панель</a:t>
            </a:r>
            <a:r>
              <a:rPr lang="ru-RU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Aft>
                <a:spcPct val="0"/>
              </a:spcAft>
            </a:pPr>
            <a:r>
              <a:rPr lang="ru-RU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насчитывает более 50 развивающих программ разного содержания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03566" y="196526"/>
            <a:ext cx="6314150" cy="7863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>
              <a:lnSpc>
                <a:spcPct val="150000"/>
              </a:lnSpc>
              <a:spcAft>
                <a:spcPct val="0"/>
              </a:spcAft>
            </a:pPr>
            <a:r>
              <a:rPr lang="ru-RU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технологии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89" y="138254"/>
            <a:ext cx="2410668" cy="23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5" b="66041"/>
          <a:stretch>
            <a:fillRect/>
          </a:stretch>
        </p:blipFill>
        <p:spPr>
          <a:xfrm>
            <a:off x="-48985" y="-125074"/>
            <a:ext cx="12260944" cy="70188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>
            <p:custDataLst>
              <p:tags r:id="rId2"/>
            </p:custDataLst>
          </p:nvPr>
        </p:nvSpPr>
        <p:spPr>
          <a:xfrm>
            <a:off x="3084285" y="132501"/>
            <a:ext cx="6096000" cy="669542"/>
          </a:xfrm>
          <a:prstGeom prst="rect">
            <a:avLst/>
          </a:prstGeom>
          <a:solidFill>
            <a:srgbClr val="CBF9C7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ct val="0"/>
              </a:spcAft>
            </a:pPr>
            <a:r>
              <a:rPr lang="ru-RU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технологии:</a:t>
            </a:r>
            <a:endParaRPr lang="ru-RU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319314" y="964363"/>
            <a:ext cx="11625943" cy="1600438"/>
          </a:xfrm>
          <a:prstGeom prst="rect">
            <a:avLst/>
          </a:prstGeom>
          <a:solidFill>
            <a:srgbClr val="CBF9C7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ct val="0"/>
              </a:spcAft>
            </a:pPr>
            <a:r>
              <a:rPr lang="ru-RU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Сенсорный пол</a:t>
            </a:r>
            <a:r>
              <a:rPr 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способствующий развитию двигательной активности, релаксации и обучению в зависимости от выбранного направления коррекции и возможностей ребенка с инвалидностью</a:t>
            </a:r>
          </a:p>
          <a:p>
            <a:pPr algn="ctr">
              <a:spcAft>
                <a:spcPct val="0"/>
              </a:spcAft>
            </a:pPr>
            <a:endParaRPr lang="ru-RU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1885" y="2853870"/>
            <a:ext cx="6579203" cy="3599941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2B5CD-66AB-9C76-E78C-38F258F208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793" y="37202"/>
            <a:ext cx="1722815" cy="16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5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p14="http://schemas.microsoft.com/office/powerpoint/2010/main" xmlns:a14="http://schemas.microsoft.com/office/drawing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589</Words>
  <Application>Microsoft Office PowerPoint</Application>
  <PresentationFormat>Широкоэкранный</PresentationFormat>
  <Paragraphs>54</Paragraphs>
  <Slides>17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ПРОЕКТ «ДОМАШНИЙ МИКРОРЕАБИЛИТАЦИОННЫЙ ЦЕНТР «ДОМОВЕНОК»  В рамках реализации проекта за период с 1 июля 2023 по 31 декабря 2023 года  достигнуты следующие результаты: </vt:lpstr>
      <vt:lpstr>Целевая группа проекта  «Домашний микрореабилитационный центр»</vt:lpstr>
      <vt:lpstr>Структура целевой группы по нарушениям основных функций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стажировках на базе стажировочных площадок Фонда поддержки  детей</vt:lpstr>
      <vt:lpstr>Внедрение инновационных социальных практик </vt:lpstr>
      <vt:lpstr>Внедрение инновационных социальных практик </vt:lpstr>
      <vt:lpstr>Внедрение инновационных социальных практик </vt:lpstr>
      <vt:lpstr>Презентация PowerPoint</vt:lpstr>
      <vt:lpstr>Презентация PowerPoint</vt:lpstr>
      <vt:lpstr>Результативность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Организовать работу центра по   эффективному взаимодействию родителей детей с ОВЗ и педагогов</dc:title>
  <dc:creator>Лариса</dc:creator>
  <cp:lastModifiedBy>User</cp:lastModifiedBy>
  <cp:revision>144</cp:revision>
  <dcterms:created xsi:type="dcterms:W3CDTF">2023-11-19T09:18:03Z</dcterms:created>
  <dcterms:modified xsi:type="dcterms:W3CDTF">2024-08-09T08:40:20Z</dcterms:modified>
</cp:coreProperties>
</file>