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1292" r:id="rId2"/>
    <p:sldId id="1283" r:id="rId3"/>
    <p:sldId id="1253" r:id="rId4"/>
    <p:sldId id="1284" r:id="rId5"/>
    <p:sldId id="1255" r:id="rId6"/>
    <p:sldId id="1294" r:id="rId7"/>
    <p:sldId id="1285" r:id="rId8"/>
    <p:sldId id="1272" r:id="rId9"/>
    <p:sldId id="1287" r:id="rId10"/>
    <p:sldId id="1291" r:id="rId11"/>
    <p:sldId id="1295" r:id="rId12"/>
    <p:sldId id="1286" r:id="rId13"/>
    <p:sldId id="1293" r:id="rId14"/>
    <p:sldId id="1288" r:id="rId15"/>
    <p:sldId id="1282" r:id="rId16"/>
  </p:sldIdLst>
  <p:sldSz cx="12192000" cy="6858000"/>
  <p:notesSz cx="6858000" cy="9144000"/>
  <p:embeddedFontLst>
    <p:embeddedFont>
      <p:font typeface="Roboto" panose="020B0604020202020204" charset="0"/>
      <p:regular r:id="rId19"/>
      <p:bold r:id="rId20"/>
      <p:italic r:id="rId21"/>
      <p:boldItalic r:id="rId22"/>
    </p:embeddedFont>
    <p:embeddedFont>
      <p:font typeface="Oswald" panose="020B0604020202020204" charset="-52"/>
      <p:regular r:id="rId23"/>
      <p:bold r:id="rId24"/>
    </p:embeddedFont>
    <p:embeddedFont>
      <p:font typeface="Bebas Kai" panose="020B0604020202020204" charset="0"/>
      <p:regular r:id="rId25"/>
    </p:embeddedFont>
    <p:embeddedFont>
      <p:font typeface="Consolas" panose="020B0609020204030204" pitchFamily="49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980" userDrawn="1">
          <p15:clr>
            <a:srgbClr val="A4A3A4"/>
          </p15:clr>
        </p15:guide>
        <p15:guide id="4" pos="56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010101"/>
    <a:srgbClr val="000000"/>
    <a:srgbClr val="020202"/>
    <a:srgbClr val="070707"/>
    <a:srgbClr val="040404"/>
    <a:srgbClr val="030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5" autoAdjust="0"/>
    <p:restoredTop sz="93193" autoAdjust="0"/>
  </p:normalViewPr>
  <p:slideViewPr>
    <p:cSldViewPr snapToGrid="0" snapToObjects="1" showGuides="1">
      <p:cViewPr varScale="1">
        <p:scale>
          <a:sx n="82" d="100"/>
          <a:sy n="82" d="100"/>
        </p:scale>
        <p:origin x="666" y="39"/>
      </p:cViewPr>
      <p:guideLst>
        <p:guide orient="horz" pos="2137"/>
        <p:guide pos="3840"/>
        <p:guide pos="1980"/>
        <p:guide pos="56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41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02294455066923E-3"/>
          <c:y val="0.10139153506095291"/>
          <c:w val="0.98951824975032998"/>
          <c:h val="0.7597537695547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Заработок максимально в месяц, руб.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FF0000"/>
                        </a:solidFill>
                      </a:rPr>
                      <a:t>2350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274697259400904E-2"/>
                  <c:y val="4.725897920604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rgbClr val="FF0000"/>
                        </a:solidFill>
                      </a:rPr>
                      <a:t>120900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</c:v>
                </c:pt>
                <c:pt idx="4">
                  <c:v>2016 г.</c:v>
                </c:pt>
                <c:pt idx="5">
                  <c:v>2017 г.</c:v>
                </c:pt>
                <c:pt idx="6">
                  <c:v>2018 г.</c:v>
                </c:pt>
                <c:pt idx="7">
                  <c:v>2019 г.</c:v>
                </c:pt>
                <c:pt idx="8">
                  <c:v>2020 г.</c:v>
                </c:pt>
                <c:pt idx="9">
                  <c:v>2021 г.</c:v>
                </c:pt>
                <c:pt idx="10">
                  <c:v>2022 г.</c:v>
                </c:pt>
                <c:pt idx="11">
                  <c:v>2023 г.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2350</c:v>
                </c:pt>
                <c:pt idx="1">
                  <c:v>15000</c:v>
                </c:pt>
                <c:pt idx="2">
                  <c:v>30000</c:v>
                </c:pt>
                <c:pt idx="3">
                  <c:v>35000</c:v>
                </c:pt>
                <c:pt idx="4">
                  <c:v>50000</c:v>
                </c:pt>
                <c:pt idx="5">
                  <c:v>70000</c:v>
                </c:pt>
                <c:pt idx="6">
                  <c:v>80850</c:v>
                </c:pt>
                <c:pt idx="7">
                  <c:v>94540</c:v>
                </c:pt>
                <c:pt idx="8">
                  <c:v>85600</c:v>
                </c:pt>
                <c:pt idx="9">
                  <c:v>100200</c:v>
                </c:pt>
                <c:pt idx="10">
                  <c:v>98000</c:v>
                </c:pt>
                <c:pt idx="11">
                  <c:v>120900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7562416"/>
        <c:axId val="387566336"/>
      </c:barChart>
      <c:catAx>
        <c:axId val="387562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87566336"/>
        <c:crosses val="autoZero"/>
        <c:auto val="1"/>
        <c:lblAlgn val="ctr"/>
        <c:lblOffset val="100"/>
        <c:noMultiLvlLbl val="0"/>
      </c:catAx>
      <c:valAx>
        <c:axId val="387566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875624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7790244551171067"/>
          <c:y val="5.6710775047258979E-2"/>
          <c:w val="0.64419510897657872"/>
          <c:h val="6.122140273581114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 smtClean="0"/>
              <a:t>Увеличение дохода за счет роста цены</a:t>
            </a:r>
            <a:endParaRPr lang="ru-RU" sz="18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Цена за 1 коуч-сессию, руб.</c:v>
                </c:pt>
                <c:pt idx="1">
                  <c:v>Доход в месяц, 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3500</c:v>
                </c:pt>
                <c:pt idx="1">
                  <c:v>210000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Цена за 1 коуч-сессию, руб.</c:v>
                </c:pt>
                <c:pt idx="1">
                  <c:v>Доход в месяц, руб.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5000</c:v>
                </c:pt>
                <c:pt idx="1">
                  <c:v>300000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Цена за 1 коуч-сессию, руб.</c:v>
                </c:pt>
                <c:pt idx="1">
                  <c:v>Доход в месяц, руб.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7000</c:v>
                </c:pt>
                <c:pt idx="1">
                  <c:v>410000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88657944"/>
        <c:axId val="488652064"/>
      </c:barChart>
      <c:catAx>
        <c:axId val="488657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88652064"/>
        <c:crosses val="autoZero"/>
        <c:auto val="1"/>
        <c:lblAlgn val="ctr"/>
        <c:lblOffset val="100"/>
        <c:noMultiLvlLbl val="0"/>
      </c:catAx>
      <c:valAx>
        <c:axId val="488652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865794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F5E8BC-F1D6-4B99-B1DF-C06CCD30F68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3ECE9C-AAF8-4E94-8B6C-78BB9BE45C8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Люди с ограниченными возможностями здоровья</a:t>
          </a:r>
          <a:endParaRPr lang="ru-RU" dirty="0">
            <a:solidFill>
              <a:schemeClr val="tx1"/>
            </a:solidFill>
          </a:endParaRPr>
        </a:p>
      </dgm:t>
    </dgm:pt>
    <dgm:pt modelId="{1A02D88C-C434-472E-A7CC-9F00C4255096}" type="parTrans" cxnId="{CF0EA886-729A-4FD2-AAE0-00044821B74E}">
      <dgm:prSet/>
      <dgm:spPr/>
      <dgm:t>
        <a:bodyPr/>
        <a:lstStyle/>
        <a:p>
          <a:endParaRPr lang="ru-RU"/>
        </a:p>
      </dgm:t>
    </dgm:pt>
    <dgm:pt modelId="{DA7375F2-0C77-4AE0-9614-3C2062F8B60E}" type="sibTrans" cxnId="{CF0EA886-729A-4FD2-AAE0-00044821B74E}">
      <dgm:prSet/>
      <dgm:spPr/>
      <dgm:t>
        <a:bodyPr/>
        <a:lstStyle/>
        <a:p>
          <a:endParaRPr lang="ru-RU"/>
        </a:p>
      </dgm:t>
    </dgm:pt>
    <dgm:pt modelId="{6AFB09B0-C454-4197-B321-CF350A727650}" type="pres">
      <dgm:prSet presAssocID="{82F5E8BC-F1D6-4B99-B1DF-C06CCD30F6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394FB5-6471-4469-ABCD-ABF3A49D1619}" type="pres">
      <dgm:prSet presAssocID="{BB3ECE9C-AAF8-4E94-8B6C-78BB9BE45C8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C5FEA9-B6A0-4A55-8E29-14C4DAF8FBBD}" type="presOf" srcId="{BB3ECE9C-AAF8-4E94-8B6C-78BB9BE45C84}" destId="{85394FB5-6471-4469-ABCD-ABF3A49D1619}" srcOrd="0" destOrd="0" presId="urn:microsoft.com/office/officeart/2005/8/layout/default"/>
    <dgm:cxn modelId="{16C87C8E-9F80-4323-A48F-E33A8DC744D7}" type="presOf" srcId="{82F5E8BC-F1D6-4B99-B1DF-C06CCD30F685}" destId="{6AFB09B0-C454-4197-B321-CF350A727650}" srcOrd="0" destOrd="0" presId="urn:microsoft.com/office/officeart/2005/8/layout/default"/>
    <dgm:cxn modelId="{CF0EA886-729A-4FD2-AAE0-00044821B74E}" srcId="{82F5E8BC-F1D6-4B99-B1DF-C06CCD30F685}" destId="{BB3ECE9C-AAF8-4E94-8B6C-78BB9BE45C84}" srcOrd="0" destOrd="0" parTransId="{1A02D88C-C434-472E-A7CC-9F00C4255096}" sibTransId="{DA7375F2-0C77-4AE0-9614-3C2062F8B60E}"/>
    <dgm:cxn modelId="{8E63D30B-9BE4-4620-9C49-67AFB84EB157}" type="presParOf" srcId="{6AFB09B0-C454-4197-B321-CF350A727650}" destId="{85394FB5-6471-4469-ABCD-ABF3A49D161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94FB5-6471-4469-ABCD-ABF3A49D1619}">
      <dsp:nvSpPr>
        <dsp:cNvPr id="0" name=""/>
        <dsp:cNvSpPr/>
      </dsp:nvSpPr>
      <dsp:spPr>
        <a:xfrm>
          <a:off x="1774031" y="1005"/>
          <a:ext cx="4579937" cy="27479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chemeClr val="tx1"/>
              </a:solidFill>
            </a:rPr>
            <a:t>Люди с ограниченными возможностями здоровья</a:t>
          </a:r>
          <a:endParaRPr lang="ru-RU" sz="4500" kern="1200" dirty="0">
            <a:solidFill>
              <a:schemeClr val="tx1"/>
            </a:solidFill>
          </a:endParaRPr>
        </a:p>
      </dsp:txBody>
      <dsp:txXfrm>
        <a:off x="1774031" y="1005"/>
        <a:ext cx="4579937" cy="2747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1994C5B1-5D64-DD4B-84CE-49467066B0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A8A759C-D84B-4B42-8853-5AD67C2297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2DC6E-1291-DF47-962B-9B9061A83F1C}" type="datetimeFigureOut">
              <a:rPr lang="es-ES" smtClean="0">
                <a:latin typeface="Arial" panose="020B0604020202020204" pitchFamily="34" charset="0"/>
              </a:rPr>
              <a:t>22/08/2024</a:t>
            </a:fld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AD584F3-7A75-DD44-B0D1-77A51EC860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45AAE84-ECC6-E14F-A668-AAE3D72186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CD7D-B8C2-994D-ACDC-667552003B3D}" type="slidenum">
              <a:rPr lang="es-ES" smtClean="0">
                <a:latin typeface="Arial" panose="020B0604020202020204" pitchFamily="34" charset="0"/>
              </a:rPr>
              <a:t>‹#›</a:t>
            </a:fld>
            <a:endParaRPr lang="es-E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081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4A860-4206-4A05-AF06-9EF107BD468B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6C122-6D65-4A0F-AF6D-4B4B3488F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310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090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1086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6C122-6D65-4A0F-AF6D-4B4B3488FAD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25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113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8067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6386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799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mask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xmlns="" id="{9528D0E8-2A0B-C649-8858-224708176E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79159" y="1"/>
            <a:ext cx="5512759" cy="6879706"/>
          </a:xfrm>
          <a:custGeom>
            <a:avLst/>
            <a:gdLst>
              <a:gd name="connsiteX0" fmla="*/ 4887968 w 5512759"/>
              <a:gd name="connsiteY0" fmla="*/ 0 h 6872471"/>
              <a:gd name="connsiteX1" fmla="*/ 5510449 w 5512759"/>
              <a:gd name="connsiteY1" fmla="*/ 0 h 6872471"/>
              <a:gd name="connsiteX2" fmla="*/ 5509034 w 5512759"/>
              <a:gd name="connsiteY2" fmla="*/ 1710229 h 6872471"/>
              <a:gd name="connsiteX3" fmla="*/ 5512759 w 5512759"/>
              <a:gd name="connsiteY3" fmla="*/ 5162245 h 6872471"/>
              <a:gd name="connsiteX4" fmla="*/ 5511344 w 5512759"/>
              <a:gd name="connsiteY4" fmla="*/ 6872471 h 6872471"/>
              <a:gd name="connsiteX5" fmla="*/ 3379767 w 5512759"/>
              <a:gd name="connsiteY5" fmla="*/ 6872471 h 6872471"/>
              <a:gd name="connsiteX6" fmla="*/ 3078404 w 5512759"/>
              <a:gd name="connsiteY6" fmla="*/ 6857254 h 6872471"/>
              <a:gd name="connsiteX7" fmla="*/ 0 w 5512759"/>
              <a:gd name="connsiteY7" fmla="*/ 3445957 h 6872471"/>
              <a:gd name="connsiteX8" fmla="*/ 3429000 w 5512759"/>
              <a:gd name="connsiteY8" fmla="*/ 16957 h 687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2759" h="6872471">
                <a:moveTo>
                  <a:pt x="4887968" y="0"/>
                </a:moveTo>
                <a:lnTo>
                  <a:pt x="5510449" y="0"/>
                </a:lnTo>
                <a:lnTo>
                  <a:pt x="5509034" y="1710229"/>
                </a:lnTo>
                <a:cubicBezTo>
                  <a:pt x="5509546" y="2859002"/>
                  <a:pt x="5512247" y="4013471"/>
                  <a:pt x="5512759" y="5162245"/>
                </a:cubicBezTo>
                <a:lnTo>
                  <a:pt x="5511344" y="6872471"/>
                </a:lnTo>
                <a:lnTo>
                  <a:pt x="3379767" y="6872471"/>
                </a:lnTo>
                <a:lnTo>
                  <a:pt x="3078404" y="6857254"/>
                </a:lnTo>
                <a:cubicBezTo>
                  <a:pt x="1349310" y="6681655"/>
                  <a:pt x="0" y="5221382"/>
                  <a:pt x="0" y="3445957"/>
                </a:cubicBezTo>
                <a:cubicBezTo>
                  <a:pt x="0" y="1552171"/>
                  <a:pt x="1535214" y="16957"/>
                  <a:pt x="3429000" y="16957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C121EFA1-0660-7245-815A-090D8A0705B4}"/>
              </a:ext>
            </a:extLst>
          </p:cNvPr>
          <p:cNvCxnSpPr/>
          <p:nvPr userDrawn="1"/>
        </p:nvCxnSpPr>
        <p:spPr>
          <a:xfrm flipH="1">
            <a:off x="11897450" y="425584"/>
            <a:ext cx="2945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xmlns="" id="{1F56A115-5BB6-284D-8F6A-B2B73D8A5C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5684" y="240918"/>
            <a:ext cx="3042444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400" b="0" i="0" spc="60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</a:defRPr>
            </a:lvl1pPr>
            <a:lvl2pPr marL="457200" indent="0">
              <a:buNone/>
              <a:defRPr>
                <a:latin typeface="Bebas Kai" pitchFamily="82" charset="77"/>
              </a:defRPr>
            </a:lvl2pPr>
            <a:lvl3pPr marL="914400" indent="0">
              <a:buNone/>
              <a:defRPr>
                <a:latin typeface="Bebas Kai" pitchFamily="82" charset="77"/>
              </a:defRPr>
            </a:lvl3pPr>
            <a:lvl4pPr marL="1371600" indent="0">
              <a:buNone/>
              <a:defRPr>
                <a:latin typeface="Bebas Kai" pitchFamily="82" charset="77"/>
              </a:defRPr>
            </a:lvl4pPr>
            <a:lvl5pPr marL="1828800" indent="0">
              <a:buNone/>
              <a:defRPr>
                <a:latin typeface="Bebas Kai" pitchFamily="82" charset="77"/>
              </a:defRPr>
            </a:lvl5pPr>
          </a:lstStyle>
          <a:p>
            <a:pPr lvl="0"/>
            <a:r>
              <a:rPr lang="es-ES" dirty="0"/>
              <a:t>01 _ SECTION NAME</a:t>
            </a:r>
          </a:p>
        </p:txBody>
      </p:sp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xmlns="" id="{8B69E1D2-DE1C-024E-BBA6-E08578A0A3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99692" y="4000500"/>
            <a:ext cx="2339408" cy="2339408"/>
          </a:xfrm>
          <a:custGeom>
            <a:avLst/>
            <a:gdLst>
              <a:gd name="connsiteX0" fmla="*/ 1806008 w 3612016"/>
              <a:gd name="connsiteY0" fmla="*/ 0 h 3612016"/>
              <a:gd name="connsiteX1" fmla="*/ 3612016 w 3612016"/>
              <a:gd name="connsiteY1" fmla="*/ 1806008 h 3612016"/>
              <a:gd name="connsiteX2" fmla="*/ 1806008 w 3612016"/>
              <a:gd name="connsiteY2" fmla="*/ 3612016 h 3612016"/>
              <a:gd name="connsiteX3" fmla="*/ 0 w 3612016"/>
              <a:gd name="connsiteY3" fmla="*/ 1806008 h 3612016"/>
              <a:gd name="connsiteX4" fmla="*/ 1806008 w 3612016"/>
              <a:gd name="connsiteY4" fmla="*/ 0 h 36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2016" h="3612016">
                <a:moveTo>
                  <a:pt x="1806008" y="0"/>
                </a:moveTo>
                <a:cubicBezTo>
                  <a:pt x="2803439" y="0"/>
                  <a:pt x="3612016" y="808577"/>
                  <a:pt x="3612016" y="1806008"/>
                </a:cubicBezTo>
                <a:cubicBezTo>
                  <a:pt x="3612016" y="2803439"/>
                  <a:pt x="2803439" y="3612016"/>
                  <a:pt x="1806008" y="3612016"/>
                </a:cubicBezTo>
                <a:cubicBezTo>
                  <a:pt x="808577" y="3612016"/>
                  <a:pt x="0" y="2803439"/>
                  <a:pt x="0" y="1806008"/>
                </a:cubicBezTo>
                <a:cubicBezTo>
                  <a:pt x="0" y="808577"/>
                  <a:pt x="808577" y="0"/>
                  <a:pt x="180600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</a:p>
          <a:p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xmlns="" id="{ACDDCF05-3029-D141-965D-567ABF48D331}"/>
              </a:ext>
            </a:extLst>
          </p:cNvPr>
          <p:cNvSpPr txBox="1">
            <a:spLocks/>
          </p:cNvSpPr>
          <p:nvPr userDrawn="1"/>
        </p:nvSpPr>
        <p:spPr>
          <a:xfrm>
            <a:off x="11131826" y="252432"/>
            <a:ext cx="765624" cy="32389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540E274-C6F5-7D40-AAE8-F8E74B52E2D5}" type="slidenum">
              <a:rPr lang="es-ES" sz="1800" b="0" i="0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cs typeface="Consolas" panose="020B0609020204030204" pitchFamily="49" charset="0"/>
              </a:rPr>
              <a:pPr algn="r"/>
              <a:t>‹#›</a:t>
            </a:fld>
            <a:endParaRPr lang="es-ES" sz="1800" b="0" i="0" spc="300" dirty="0">
              <a:solidFill>
                <a:schemeClr val="tx1">
                  <a:lumMod val="65000"/>
                  <a:lumOff val="35000"/>
                </a:schemeClr>
              </a:solidFill>
              <a:latin typeface="Oswald" pitchFamily="2" charset="77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8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Титульный слайд">
  <p:cSld name="5_Титульный слайд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41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mask-righ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xmlns="" id="{3A168206-BBEC-0344-A602-829CDB5C19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79159" y="1"/>
            <a:ext cx="5512759" cy="6879706"/>
          </a:xfrm>
          <a:custGeom>
            <a:avLst/>
            <a:gdLst>
              <a:gd name="connsiteX0" fmla="*/ 4887968 w 5512759"/>
              <a:gd name="connsiteY0" fmla="*/ 0 h 6872471"/>
              <a:gd name="connsiteX1" fmla="*/ 5510449 w 5512759"/>
              <a:gd name="connsiteY1" fmla="*/ 0 h 6872471"/>
              <a:gd name="connsiteX2" fmla="*/ 5509034 w 5512759"/>
              <a:gd name="connsiteY2" fmla="*/ 1710229 h 6872471"/>
              <a:gd name="connsiteX3" fmla="*/ 5512759 w 5512759"/>
              <a:gd name="connsiteY3" fmla="*/ 5162245 h 6872471"/>
              <a:gd name="connsiteX4" fmla="*/ 5511344 w 5512759"/>
              <a:gd name="connsiteY4" fmla="*/ 6872471 h 6872471"/>
              <a:gd name="connsiteX5" fmla="*/ 3379767 w 5512759"/>
              <a:gd name="connsiteY5" fmla="*/ 6872471 h 6872471"/>
              <a:gd name="connsiteX6" fmla="*/ 3078404 w 5512759"/>
              <a:gd name="connsiteY6" fmla="*/ 6857254 h 6872471"/>
              <a:gd name="connsiteX7" fmla="*/ 0 w 5512759"/>
              <a:gd name="connsiteY7" fmla="*/ 3445957 h 6872471"/>
              <a:gd name="connsiteX8" fmla="*/ 3429000 w 5512759"/>
              <a:gd name="connsiteY8" fmla="*/ 16957 h 687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2759" h="6872471">
                <a:moveTo>
                  <a:pt x="4887968" y="0"/>
                </a:moveTo>
                <a:lnTo>
                  <a:pt x="5510449" y="0"/>
                </a:lnTo>
                <a:lnTo>
                  <a:pt x="5509034" y="1710229"/>
                </a:lnTo>
                <a:cubicBezTo>
                  <a:pt x="5509546" y="2859002"/>
                  <a:pt x="5512247" y="4013471"/>
                  <a:pt x="5512759" y="5162245"/>
                </a:cubicBezTo>
                <a:lnTo>
                  <a:pt x="5511344" y="6872471"/>
                </a:lnTo>
                <a:lnTo>
                  <a:pt x="3379767" y="6872471"/>
                </a:lnTo>
                <a:lnTo>
                  <a:pt x="3078404" y="6857254"/>
                </a:lnTo>
                <a:cubicBezTo>
                  <a:pt x="1349310" y="6681655"/>
                  <a:pt x="0" y="5221382"/>
                  <a:pt x="0" y="3445957"/>
                </a:cubicBezTo>
                <a:cubicBezTo>
                  <a:pt x="0" y="1552171"/>
                  <a:pt x="1535214" y="16957"/>
                  <a:pt x="3429000" y="16957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028EA0B3-BC8C-6142-87B7-2AD2DD9C2051}"/>
              </a:ext>
            </a:extLst>
          </p:cNvPr>
          <p:cNvCxnSpPr/>
          <p:nvPr userDrawn="1"/>
        </p:nvCxnSpPr>
        <p:spPr>
          <a:xfrm flipH="1">
            <a:off x="11897450" y="425584"/>
            <a:ext cx="2945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xmlns="" id="{7CDAF087-8003-5E46-A72B-E9CBF6EFD7AD}"/>
              </a:ext>
            </a:extLst>
          </p:cNvPr>
          <p:cNvSpPr txBox="1">
            <a:spLocks/>
          </p:cNvSpPr>
          <p:nvPr userDrawn="1"/>
        </p:nvSpPr>
        <p:spPr>
          <a:xfrm>
            <a:off x="11131826" y="252432"/>
            <a:ext cx="765624" cy="32389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540E274-C6F5-7D40-AAE8-F8E74B52E2D5}" type="slidenum">
              <a:rPr lang="es-ES" sz="1800" b="0" i="0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cs typeface="Consolas" panose="020B0609020204030204" pitchFamily="49" charset="0"/>
              </a:rPr>
              <a:pPr algn="r"/>
              <a:t>‹#›</a:t>
            </a:fld>
            <a:endParaRPr lang="es-ES" sz="1800" b="0" i="0" spc="300" dirty="0">
              <a:solidFill>
                <a:schemeClr val="tx1">
                  <a:lumMod val="65000"/>
                  <a:lumOff val="35000"/>
                </a:schemeClr>
              </a:solidFill>
              <a:latin typeface="Oswald" pitchFamily="2" charset="77"/>
              <a:cs typeface="Consolas" panose="020B0609020204030204" pitchFamily="49" charset="0"/>
            </a:endParaRPr>
          </a:p>
        </p:txBody>
      </p:sp>
      <p:sp>
        <p:nvSpPr>
          <p:cNvPr id="11" name="Marcador de texto 13">
            <a:extLst>
              <a:ext uri="{FF2B5EF4-FFF2-40B4-BE49-F238E27FC236}">
                <a16:creationId xmlns:a16="http://schemas.microsoft.com/office/drawing/2014/main" xmlns="" id="{DDCC12D5-EE91-4E47-AFDD-53C74229D7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5684" y="240918"/>
            <a:ext cx="3042444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400" b="0" i="0" spc="60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</a:defRPr>
            </a:lvl1pPr>
            <a:lvl2pPr marL="457200" indent="0">
              <a:buNone/>
              <a:defRPr>
                <a:latin typeface="Bebas Kai" pitchFamily="82" charset="77"/>
              </a:defRPr>
            </a:lvl2pPr>
            <a:lvl3pPr marL="914400" indent="0">
              <a:buNone/>
              <a:defRPr>
                <a:latin typeface="Bebas Kai" pitchFamily="82" charset="77"/>
              </a:defRPr>
            </a:lvl3pPr>
            <a:lvl4pPr marL="1371600" indent="0">
              <a:buNone/>
              <a:defRPr>
                <a:latin typeface="Bebas Kai" pitchFamily="82" charset="77"/>
              </a:defRPr>
            </a:lvl4pPr>
            <a:lvl5pPr marL="1828800" indent="0">
              <a:buNone/>
              <a:defRPr>
                <a:latin typeface="Bebas Kai" pitchFamily="82" charset="77"/>
              </a:defRPr>
            </a:lvl5pPr>
          </a:lstStyle>
          <a:p>
            <a:pPr lvl="0"/>
            <a:r>
              <a:rPr lang="es-ES" dirty="0"/>
              <a:t>01 _ SECTION NAME</a:t>
            </a:r>
          </a:p>
        </p:txBody>
      </p:sp>
    </p:spTree>
    <p:extLst>
      <p:ext uri="{BB962C8B-B14F-4D97-AF65-F5344CB8AC3E}">
        <p14:creationId xmlns:p14="http://schemas.microsoft.com/office/powerpoint/2010/main" val="38968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xmlns="" id="{0AC09B4D-F42F-714A-848A-CE26871CDE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08588" y="1879600"/>
            <a:ext cx="1339850" cy="1684338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1" name="Marcador de posición de imagen 9">
            <a:extLst>
              <a:ext uri="{FF2B5EF4-FFF2-40B4-BE49-F238E27FC236}">
                <a16:creationId xmlns:a16="http://schemas.microsoft.com/office/drawing/2014/main" xmlns="" id="{6203C20F-E878-7745-A366-EB1EEA4CAB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15388" y="1879600"/>
            <a:ext cx="1339850" cy="1684338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xmlns="" id="{B9F55B83-D026-7544-BF73-70F5BFCBAA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08588" y="4279900"/>
            <a:ext cx="1339850" cy="1684338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3" name="Marcador de posición de imagen 9">
            <a:extLst>
              <a:ext uri="{FF2B5EF4-FFF2-40B4-BE49-F238E27FC236}">
                <a16:creationId xmlns:a16="http://schemas.microsoft.com/office/drawing/2014/main" xmlns="" id="{9C3D87E3-091F-AC41-95B4-2D73D9F0D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15388" y="4279900"/>
            <a:ext cx="1339850" cy="1684338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9A35D9AE-BFB8-1B43-9EB7-82FB380413C3}"/>
              </a:ext>
            </a:extLst>
          </p:cNvPr>
          <p:cNvCxnSpPr/>
          <p:nvPr userDrawn="1"/>
        </p:nvCxnSpPr>
        <p:spPr>
          <a:xfrm flipH="1">
            <a:off x="11897450" y="425584"/>
            <a:ext cx="2945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número de diapositiva 9">
            <a:extLst>
              <a:ext uri="{FF2B5EF4-FFF2-40B4-BE49-F238E27FC236}">
                <a16:creationId xmlns:a16="http://schemas.microsoft.com/office/drawing/2014/main" xmlns="" id="{85D425BC-40F0-6D44-82AC-03D116BAE309}"/>
              </a:ext>
            </a:extLst>
          </p:cNvPr>
          <p:cNvSpPr txBox="1">
            <a:spLocks/>
          </p:cNvSpPr>
          <p:nvPr userDrawn="1"/>
        </p:nvSpPr>
        <p:spPr>
          <a:xfrm>
            <a:off x="11131826" y="252432"/>
            <a:ext cx="765624" cy="32389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540E274-C6F5-7D40-AAE8-F8E74B52E2D5}" type="slidenum">
              <a:rPr lang="es-ES" sz="1800" b="0" i="0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cs typeface="Consolas" panose="020B0609020204030204" pitchFamily="49" charset="0"/>
              </a:rPr>
              <a:pPr algn="r"/>
              <a:t>‹#›</a:t>
            </a:fld>
            <a:endParaRPr lang="es-ES" sz="1800" b="0" i="0" spc="300" dirty="0">
              <a:solidFill>
                <a:schemeClr val="tx1">
                  <a:lumMod val="65000"/>
                  <a:lumOff val="35000"/>
                </a:schemeClr>
              </a:solidFill>
              <a:latin typeface="Oswald" pitchFamily="2" charset="77"/>
              <a:cs typeface="Consolas" panose="020B0609020204030204" pitchFamily="49" charset="0"/>
            </a:endParaRP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xmlns="" id="{7D6B23A4-0F69-0F47-8859-5AFA13FB6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5684" y="240918"/>
            <a:ext cx="3042444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400" b="0" i="0" spc="60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</a:defRPr>
            </a:lvl1pPr>
            <a:lvl2pPr marL="457200" indent="0">
              <a:buNone/>
              <a:defRPr>
                <a:latin typeface="Bebas Kai" pitchFamily="82" charset="77"/>
              </a:defRPr>
            </a:lvl2pPr>
            <a:lvl3pPr marL="914400" indent="0">
              <a:buNone/>
              <a:defRPr>
                <a:latin typeface="Bebas Kai" pitchFamily="82" charset="77"/>
              </a:defRPr>
            </a:lvl3pPr>
            <a:lvl4pPr marL="1371600" indent="0">
              <a:buNone/>
              <a:defRPr>
                <a:latin typeface="Bebas Kai" pitchFamily="82" charset="77"/>
              </a:defRPr>
            </a:lvl4pPr>
            <a:lvl5pPr marL="1828800" indent="0">
              <a:buNone/>
              <a:defRPr>
                <a:latin typeface="Bebas Kai" pitchFamily="82" charset="77"/>
              </a:defRPr>
            </a:lvl5pPr>
          </a:lstStyle>
          <a:p>
            <a:pPr lvl="0"/>
            <a:r>
              <a:rPr lang="es-ES" dirty="0"/>
              <a:t>01 _ SECTION NAME</a:t>
            </a:r>
          </a:p>
        </p:txBody>
      </p:sp>
    </p:spTree>
    <p:extLst>
      <p:ext uri="{BB962C8B-B14F-4D97-AF65-F5344CB8AC3E}">
        <p14:creationId xmlns:p14="http://schemas.microsoft.com/office/powerpoint/2010/main" val="403344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A1F7809-82AE-CB46-8BAB-0FD8AC0DD0F3}"/>
              </a:ext>
            </a:extLst>
          </p:cNvPr>
          <p:cNvSpPr/>
          <p:nvPr userDrawn="1"/>
        </p:nvSpPr>
        <p:spPr>
          <a:xfrm>
            <a:off x="8446576" y="0"/>
            <a:ext cx="3745423" cy="68699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posición de imagen 9">
            <a:extLst>
              <a:ext uri="{FF2B5EF4-FFF2-40B4-BE49-F238E27FC236}">
                <a16:creationId xmlns:a16="http://schemas.microsoft.com/office/drawing/2014/main" xmlns="" id="{6F9A8907-94C5-6A44-8667-BEF088CBAF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46574" y="-1"/>
            <a:ext cx="3745425" cy="1816259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4C47773C-5BDE-1A4C-8BF7-928712EE80FB}"/>
              </a:ext>
            </a:extLst>
          </p:cNvPr>
          <p:cNvCxnSpPr/>
          <p:nvPr userDrawn="1"/>
        </p:nvCxnSpPr>
        <p:spPr>
          <a:xfrm flipH="1">
            <a:off x="11897450" y="425584"/>
            <a:ext cx="2945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xmlns="" id="{D3413417-2D71-8341-BC2A-E2EDCFBE22EB}"/>
              </a:ext>
            </a:extLst>
          </p:cNvPr>
          <p:cNvSpPr txBox="1">
            <a:spLocks/>
          </p:cNvSpPr>
          <p:nvPr userDrawn="1"/>
        </p:nvSpPr>
        <p:spPr>
          <a:xfrm>
            <a:off x="11131826" y="252432"/>
            <a:ext cx="765624" cy="32389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540E274-C6F5-7D40-AAE8-F8E74B52E2D5}" type="slidenum">
              <a:rPr lang="es-ES" sz="1800" b="0" i="0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cs typeface="Consolas" panose="020B0609020204030204" pitchFamily="49" charset="0"/>
              </a:rPr>
              <a:pPr algn="r"/>
              <a:t>‹#›</a:t>
            </a:fld>
            <a:endParaRPr lang="es-ES" sz="1800" b="0" i="0" spc="300" dirty="0">
              <a:solidFill>
                <a:schemeClr val="tx1">
                  <a:lumMod val="65000"/>
                  <a:lumOff val="35000"/>
                </a:schemeClr>
              </a:solidFill>
              <a:latin typeface="Oswald" pitchFamily="2" charset="77"/>
              <a:cs typeface="Consolas" panose="020B0609020204030204" pitchFamily="49" charset="0"/>
            </a:endParaRPr>
          </a:p>
        </p:txBody>
      </p:sp>
      <p:sp>
        <p:nvSpPr>
          <p:cNvPr id="12" name="Marcador de texto 13">
            <a:extLst>
              <a:ext uri="{FF2B5EF4-FFF2-40B4-BE49-F238E27FC236}">
                <a16:creationId xmlns:a16="http://schemas.microsoft.com/office/drawing/2014/main" xmlns="" id="{C96F1A72-AFC7-434E-933D-572130FE48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5684" y="240918"/>
            <a:ext cx="3042444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400" b="0" i="0" spc="60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</a:defRPr>
            </a:lvl1pPr>
            <a:lvl2pPr marL="457200" indent="0">
              <a:buNone/>
              <a:defRPr>
                <a:latin typeface="Bebas Kai" pitchFamily="82" charset="77"/>
              </a:defRPr>
            </a:lvl2pPr>
            <a:lvl3pPr marL="914400" indent="0">
              <a:buNone/>
              <a:defRPr>
                <a:latin typeface="Bebas Kai" pitchFamily="82" charset="77"/>
              </a:defRPr>
            </a:lvl3pPr>
            <a:lvl4pPr marL="1371600" indent="0">
              <a:buNone/>
              <a:defRPr>
                <a:latin typeface="Bebas Kai" pitchFamily="82" charset="77"/>
              </a:defRPr>
            </a:lvl4pPr>
            <a:lvl5pPr marL="1828800" indent="0">
              <a:buNone/>
              <a:defRPr>
                <a:latin typeface="Bebas Kai" pitchFamily="82" charset="77"/>
              </a:defRPr>
            </a:lvl5pPr>
          </a:lstStyle>
          <a:p>
            <a:pPr lvl="0"/>
            <a:r>
              <a:rPr lang="es-ES" dirty="0"/>
              <a:t>01 _ SECTION NAME</a:t>
            </a:r>
          </a:p>
        </p:txBody>
      </p:sp>
    </p:spTree>
    <p:extLst>
      <p:ext uri="{BB962C8B-B14F-4D97-AF65-F5344CB8AC3E}">
        <p14:creationId xmlns:p14="http://schemas.microsoft.com/office/powerpoint/2010/main" val="5290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áfico 16">
            <a:extLst>
              <a:ext uri="{FF2B5EF4-FFF2-40B4-BE49-F238E27FC236}">
                <a16:creationId xmlns:a16="http://schemas.microsoft.com/office/drawing/2014/main" xmlns="" id="{983BFF8A-5CB0-8944-B133-8711959CEB60}"/>
              </a:ext>
            </a:extLst>
          </p:cNvPr>
          <p:cNvSpPr/>
          <p:nvPr userDrawn="1"/>
        </p:nvSpPr>
        <p:spPr>
          <a:xfrm rot="10800000">
            <a:off x="-11876" y="-4751"/>
            <a:ext cx="5512842" cy="6886943"/>
          </a:xfrm>
          <a:custGeom>
            <a:avLst/>
            <a:gdLst>
              <a:gd name="connsiteX0" fmla="*/ 3429000 w 6858000"/>
              <a:gd name="connsiteY0" fmla="*/ 6858000 h 6858000"/>
              <a:gd name="connsiteX1" fmla="*/ 0 w 6858000"/>
              <a:gd name="connsiteY1" fmla="*/ 3429000 h 6858000"/>
              <a:gd name="connsiteX2" fmla="*/ 3429000 w 6858000"/>
              <a:gd name="connsiteY2" fmla="*/ 0 h 6858000"/>
              <a:gd name="connsiteX3" fmla="*/ 6858000 w 6858000"/>
              <a:gd name="connsiteY3" fmla="*/ 0 h 6858000"/>
              <a:gd name="connsiteX4" fmla="*/ 6858000 w 6858000"/>
              <a:gd name="connsiteY4" fmla="*/ 6858000 h 6858000"/>
              <a:gd name="connsiteX5" fmla="*/ 3429000 w 6858000"/>
              <a:gd name="connsiteY5" fmla="*/ 6858000 h 6858000"/>
              <a:gd name="connsiteX0" fmla="*/ 3429000 w 6858000"/>
              <a:gd name="connsiteY0" fmla="*/ 6858000 h 6874626"/>
              <a:gd name="connsiteX1" fmla="*/ 0 w 6858000"/>
              <a:gd name="connsiteY1" fmla="*/ 3429000 h 6874626"/>
              <a:gd name="connsiteX2" fmla="*/ 3429000 w 6858000"/>
              <a:gd name="connsiteY2" fmla="*/ 0 h 6874626"/>
              <a:gd name="connsiteX3" fmla="*/ 6858000 w 6858000"/>
              <a:gd name="connsiteY3" fmla="*/ 0 h 6874626"/>
              <a:gd name="connsiteX4" fmla="*/ 5095702 w 6858000"/>
              <a:gd name="connsiteY4" fmla="*/ 6874626 h 6874626"/>
              <a:gd name="connsiteX5" fmla="*/ 3429000 w 6858000"/>
              <a:gd name="connsiteY5" fmla="*/ 6858000 h 6874626"/>
              <a:gd name="connsiteX0" fmla="*/ 3429000 w 5112327"/>
              <a:gd name="connsiteY0" fmla="*/ 6858000 h 6874626"/>
              <a:gd name="connsiteX1" fmla="*/ 0 w 5112327"/>
              <a:gd name="connsiteY1" fmla="*/ 3429000 h 6874626"/>
              <a:gd name="connsiteX2" fmla="*/ 3429000 w 5112327"/>
              <a:gd name="connsiteY2" fmla="*/ 0 h 6874626"/>
              <a:gd name="connsiteX3" fmla="*/ 5112327 w 5112327"/>
              <a:gd name="connsiteY3" fmla="*/ 33251 h 6874626"/>
              <a:gd name="connsiteX4" fmla="*/ 5095702 w 5112327"/>
              <a:gd name="connsiteY4" fmla="*/ 6874626 h 6874626"/>
              <a:gd name="connsiteX5" fmla="*/ 3429000 w 5112327"/>
              <a:gd name="connsiteY5" fmla="*/ 6858000 h 6874626"/>
              <a:gd name="connsiteX0" fmla="*/ 3429000 w 5095903"/>
              <a:gd name="connsiteY0" fmla="*/ 6858000 h 6874626"/>
              <a:gd name="connsiteX1" fmla="*/ 0 w 5095903"/>
              <a:gd name="connsiteY1" fmla="*/ 3429000 h 6874626"/>
              <a:gd name="connsiteX2" fmla="*/ 3429000 w 5095903"/>
              <a:gd name="connsiteY2" fmla="*/ 0 h 6874626"/>
              <a:gd name="connsiteX3" fmla="*/ 4995949 w 5095903"/>
              <a:gd name="connsiteY3" fmla="*/ 16625 h 6874626"/>
              <a:gd name="connsiteX4" fmla="*/ 5095702 w 5095903"/>
              <a:gd name="connsiteY4" fmla="*/ 6874626 h 6874626"/>
              <a:gd name="connsiteX5" fmla="*/ 3429000 w 5095903"/>
              <a:gd name="connsiteY5" fmla="*/ 6858000 h 6874626"/>
              <a:gd name="connsiteX0" fmla="*/ 3429000 w 5096182"/>
              <a:gd name="connsiteY0" fmla="*/ 6874626 h 6891252"/>
              <a:gd name="connsiteX1" fmla="*/ 0 w 5096182"/>
              <a:gd name="connsiteY1" fmla="*/ 3445626 h 6891252"/>
              <a:gd name="connsiteX2" fmla="*/ 3429000 w 5096182"/>
              <a:gd name="connsiteY2" fmla="*/ 16626 h 6891252"/>
              <a:gd name="connsiteX3" fmla="*/ 5062451 w 5096182"/>
              <a:gd name="connsiteY3" fmla="*/ 0 h 6891252"/>
              <a:gd name="connsiteX4" fmla="*/ 5095702 w 5096182"/>
              <a:gd name="connsiteY4" fmla="*/ 6891252 h 6891252"/>
              <a:gd name="connsiteX5" fmla="*/ 3429000 w 5096182"/>
              <a:gd name="connsiteY5" fmla="*/ 6874626 h 6891252"/>
              <a:gd name="connsiteX0" fmla="*/ 3429000 w 5096280"/>
              <a:gd name="connsiteY0" fmla="*/ 6866534 h 6883160"/>
              <a:gd name="connsiteX1" fmla="*/ 0 w 5096280"/>
              <a:gd name="connsiteY1" fmla="*/ 3437534 h 6883160"/>
              <a:gd name="connsiteX2" fmla="*/ 3429000 w 5096280"/>
              <a:gd name="connsiteY2" fmla="*/ 8534 h 6883160"/>
              <a:gd name="connsiteX3" fmla="*/ 5070543 w 5096280"/>
              <a:gd name="connsiteY3" fmla="*/ 0 h 6883160"/>
              <a:gd name="connsiteX4" fmla="*/ 5095702 w 5096280"/>
              <a:gd name="connsiteY4" fmla="*/ 6883160 h 6883160"/>
              <a:gd name="connsiteX5" fmla="*/ 3429000 w 5096280"/>
              <a:gd name="connsiteY5" fmla="*/ 6866534 h 6883160"/>
              <a:gd name="connsiteX0" fmla="*/ 3429000 w 5097206"/>
              <a:gd name="connsiteY0" fmla="*/ 6858442 h 6875068"/>
              <a:gd name="connsiteX1" fmla="*/ 0 w 5097206"/>
              <a:gd name="connsiteY1" fmla="*/ 3429442 h 6875068"/>
              <a:gd name="connsiteX2" fmla="*/ 3429000 w 5097206"/>
              <a:gd name="connsiteY2" fmla="*/ 442 h 6875068"/>
              <a:gd name="connsiteX3" fmla="*/ 5094819 w 5097206"/>
              <a:gd name="connsiteY3" fmla="*/ 0 h 6875068"/>
              <a:gd name="connsiteX4" fmla="*/ 5095702 w 5097206"/>
              <a:gd name="connsiteY4" fmla="*/ 6875068 h 6875068"/>
              <a:gd name="connsiteX5" fmla="*/ 3429000 w 5097206"/>
              <a:gd name="connsiteY5" fmla="*/ 6858442 h 6875068"/>
              <a:gd name="connsiteX0" fmla="*/ 3429000 w 5511391"/>
              <a:gd name="connsiteY0" fmla="*/ 6858442 h 6863193"/>
              <a:gd name="connsiteX1" fmla="*/ 0 w 5511391"/>
              <a:gd name="connsiteY1" fmla="*/ 3429442 h 6863193"/>
              <a:gd name="connsiteX2" fmla="*/ 3429000 w 5511391"/>
              <a:gd name="connsiteY2" fmla="*/ 442 h 6863193"/>
              <a:gd name="connsiteX3" fmla="*/ 5094819 w 5511391"/>
              <a:gd name="connsiteY3" fmla="*/ 0 h 6863193"/>
              <a:gd name="connsiteX4" fmla="*/ 5511338 w 5511391"/>
              <a:gd name="connsiteY4" fmla="*/ 6863193 h 6863193"/>
              <a:gd name="connsiteX5" fmla="*/ 3429000 w 5511391"/>
              <a:gd name="connsiteY5" fmla="*/ 6858442 h 6863193"/>
              <a:gd name="connsiteX0" fmla="*/ 3429000 w 5512842"/>
              <a:gd name="connsiteY0" fmla="*/ 6882192 h 6886943"/>
              <a:gd name="connsiteX1" fmla="*/ 0 w 5512842"/>
              <a:gd name="connsiteY1" fmla="*/ 3453192 h 6886943"/>
              <a:gd name="connsiteX2" fmla="*/ 3429000 w 5512842"/>
              <a:gd name="connsiteY2" fmla="*/ 24192 h 6886943"/>
              <a:gd name="connsiteX3" fmla="*/ 5510455 w 5512842"/>
              <a:gd name="connsiteY3" fmla="*/ 0 h 6886943"/>
              <a:gd name="connsiteX4" fmla="*/ 5511338 w 5512842"/>
              <a:gd name="connsiteY4" fmla="*/ 6886943 h 6886943"/>
              <a:gd name="connsiteX5" fmla="*/ 3429000 w 5512842"/>
              <a:gd name="connsiteY5" fmla="*/ 6882192 h 688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12842" h="6886943">
                <a:moveTo>
                  <a:pt x="3429000" y="6882192"/>
                </a:moveTo>
                <a:cubicBezTo>
                  <a:pt x="1535214" y="6882192"/>
                  <a:pt x="0" y="5346978"/>
                  <a:pt x="0" y="3453192"/>
                </a:cubicBezTo>
                <a:cubicBezTo>
                  <a:pt x="0" y="1559406"/>
                  <a:pt x="1535214" y="24192"/>
                  <a:pt x="3429000" y="24192"/>
                </a:cubicBezTo>
                <a:lnTo>
                  <a:pt x="5510455" y="0"/>
                </a:lnTo>
                <a:cubicBezTo>
                  <a:pt x="5504913" y="2280458"/>
                  <a:pt x="5516880" y="4606485"/>
                  <a:pt x="5511338" y="6886943"/>
                </a:cubicBezTo>
                <a:lnTo>
                  <a:pt x="3429000" y="688219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8" name="Marcador de posición de imagen 9">
            <a:extLst>
              <a:ext uri="{FF2B5EF4-FFF2-40B4-BE49-F238E27FC236}">
                <a16:creationId xmlns:a16="http://schemas.microsoft.com/office/drawing/2014/main" xmlns="" id="{8CDAC202-F6DE-ED45-AAE5-1BDD4ADD18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39799" y="1701021"/>
            <a:ext cx="3098799" cy="404706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E4F574CE-04D4-8040-B167-F7E97568A05A}"/>
              </a:ext>
            </a:extLst>
          </p:cNvPr>
          <p:cNvCxnSpPr/>
          <p:nvPr userDrawn="1"/>
        </p:nvCxnSpPr>
        <p:spPr>
          <a:xfrm flipH="1">
            <a:off x="11897450" y="425584"/>
            <a:ext cx="2945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número de diapositiva 9">
            <a:extLst>
              <a:ext uri="{FF2B5EF4-FFF2-40B4-BE49-F238E27FC236}">
                <a16:creationId xmlns:a16="http://schemas.microsoft.com/office/drawing/2014/main" xmlns="" id="{73E0A9E4-E673-0348-96EC-913FB0AD6386}"/>
              </a:ext>
            </a:extLst>
          </p:cNvPr>
          <p:cNvSpPr txBox="1">
            <a:spLocks/>
          </p:cNvSpPr>
          <p:nvPr userDrawn="1"/>
        </p:nvSpPr>
        <p:spPr>
          <a:xfrm>
            <a:off x="11131826" y="252432"/>
            <a:ext cx="765624" cy="32389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540E274-C6F5-7D40-AAE8-F8E74B52E2D5}" type="slidenum">
              <a:rPr lang="es-ES" sz="1800" b="0" i="0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cs typeface="Consolas" panose="020B0609020204030204" pitchFamily="49" charset="0"/>
              </a:rPr>
              <a:pPr algn="r"/>
              <a:t>‹#›</a:t>
            </a:fld>
            <a:endParaRPr lang="es-ES" sz="1800" b="0" i="0" spc="300" dirty="0">
              <a:solidFill>
                <a:schemeClr val="tx1">
                  <a:lumMod val="65000"/>
                  <a:lumOff val="35000"/>
                </a:schemeClr>
              </a:solidFill>
              <a:latin typeface="Oswald" pitchFamily="2" charset="77"/>
              <a:cs typeface="Consolas" panose="020B0609020204030204" pitchFamily="49" charset="0"/>
            </a:endParaRPr>
          </a:p>
        </p:txBody>
      </p:sp>
      <p:sp>
        <p:nvSpPr>
          <p:cNvPr id="12" name="Marcador de texto 13">
            <a:extLst>
              <a:ext uri="{FF2B5EF4-FFF2-40B4-BE49-F238E27FC236}">
                <a16:creationId xmlns:a16="http://schemas.microsoft.com/office/drawing/2014/main" xmlns="" id="{DAE3C658-EAB4-2443-BCAC-A3E3FB28EC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5684" y="240918"/>
            <a:ext cx="3042444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400" b="0" i="0" spc="60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</a:defRPr>
            </a:lvl1pPr>
            <a:lvl2pPr marL="457200" indent="0">
              <a:buNone/>
              <a:defRPr>
                <a:latin typeface="Bebas Kai" pitchFamily="82" charset="77"/>
              </a:defRPr>
            </a:lvl2pPr>
            <a:lvl3pPr marL="914400" indent="0">
              <a:buNone/>
              <a:defRPr>
                <a:latin typeface="Bebas Kai" pitchFamily="82" charset="77"/>
              </a:defRPr>
            </a:lvl3pPr>
            <a:lvl4pPr marL="1371600" indent="0">
              <a:buNone/>
              <a:defRPr>
                <a:latin typeface="Bebas Kai" pitchFamily="82" charset="77"/>
              </a:defRPr>
            </a:lvl4pPr>
            <a:lvl5pPr marL="1828800" indent="0">
              <a:buNone/>
              <a:defRPr>
                <a:latin typeface="Bebas Kai" pitchFamily="82" charset="77"/>
              </a:defRPr>
            </a:lvl5pPr>
          </a:lstStyle>
          <a:p>
            <a:pPr lvl="0"/>
            <a:r>
              <a:rPr lang="es-ES" dirty="0"/>
              <a:t>01 _ SECTION NAME</a:t>
            </a:r>
          </a:p>
        </p:txBody>
      </p:sp>
    </p:spTree>
    <p:extLst>
      <p:ext uri="{BB962C8B-B14F-4D97-AF65-F5344CB8AC3E}">
        <p14:creationId xmlns:p14="http://schemas.microsoft.com/office/powerpoint/2010/main" val="32736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xmlns="" id="{F0DB74E1-8E18-5543-A146-69091537A9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0812" y="1323038"/>
            <a:ext cx="1593087" cy="1593087"/>
          </a:xfrm>
          <a:custGeom>
            <a:avLst/>
            <a:gdLst>
              <a:gd name="connsiteX0" fmla="*/ 1806008 w 3612016"/>
              <a:gd name="connsiteY0" fmla="*/ 0 h 3612016"/>
              <a:gd name="connsiteX1" fmla="*/ 3612016 w 3612016"/>
              <a:gd name="connsiteY1" fmla="*/ 1806008 h 3612016"/>
              <a:gd name="connsiteX2" fmla="*/ 1806008 w 3612016"/>
              <a:gd name="connsiteY2" fmla="*/ 3612016 h 3612016"/>
              <a:gd name="connsiteX3" fmla="*/ 0 w 3612016"/>
              <a:gd name="connsiteY3" fmla="*/ 1806008 h 3612016"/>
              <a:gd name="connsiteX4" fmla="*/ 1806008 w 3612016"/>
              <a:gd name="connsiteY4" fmla="*/ 0 h 36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2016" h="3612016">
                <a:moveTo>
                  <a:pt x="1806008" y="0"/>
                </a:moveTo>
                <a:cubicBezTo>
                  <a:pt x="2803439" y="0"/>
                  <a:pt x="3612016" y="808577"/>
                  <a:pt x="3612016" y="1806008"/>
                </a:cubicBezTo>
                <a:cubicBezTo>
                  <a:pt x="3612016" y="2803439"/>
                  <a:pt x="2803439" y="3612016"/>
                  <a:pt x="1806008" y="3612016"/>
                </a:cubicBezTo>
                <a:cubicBezTo>
                  <a:pt x="808577" y="3612016"/>
                  <a:pt x="0" y="2803439"/>
                  <a:pt x="0" y="1806008"/>
                </a:cubicBezTo>
                <a:cubicBezTo>
                  <a:pt x="0" y="808577"/>
                  <a:pt x="808577" y="0"/>
                  <a:pt x="180600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mage</a:t>
            </a:r>
            <a:endParaRPr lang="es-ES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E04DCE5C-0FBB-2446-BF75-2C546C1DD6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06847" y="1323038"/>
            <a:ext cx="1593087" cy="1593087"/>
          </a:xfrm>
          <a:custGeom>
            <a:avLst/>
            <a:gdLst>
              <a:gd name="connsiteX0" fmla="*/ 1806008 w 3612016"/>
              <a:gd name="connsiteY0" fmla="*/ 0 h 3612016"/>
              <a:gd name="connsiteX1" fmla="*/ 3612016 w 3612016"/>
              <a:gd name="connsiteY1" fmla="*/ 1806008 h 3612016"/>
              <a:gd name="connsiteX2" fmla="*/ 1806008 w 3612016"/>
              <a:gd name="connsiteY2" fmla="*/ 3612016 h 3612016"/>
              <a:gd name="connsiteX3" fmla="*/ 0 w 3612016"/>
              <a:gd name="connsiteY3" fmla="*/ 1806008 h 3612016"/>
              <a:gd name="connsiteX4" fmla="*/ 1806008 w 3612016"/>
              <a:gd name="connsiteY4" fmla="*/ 0 h 36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2016" h="3612016">
                <a:moveTo>
                  <a:pt x="1806008" y="0"/>
                </a:moveTo>
                <a:cubicBezTo>
                  <a:pt x="2803439" y="0"/>
                  <a:pt x="3612016" y="808577"/>
                  <a:pt x="3612016" y="1806008"/>
                </a:cubicBezTo>
                <a:cubicBezTo>
                  <a:pt x="3612016" y="2803439"/>
                  <a:pt x="2803439" y="3612016"/>
                  <a:pt x="1806008" y="3612016"/>
                </a:cubicBezTo>
                <a:cubicBezTo>
                  <a:pt x="808577" y="3612016"/>
                  <a:pt x="0" y="2803439"/>
                  <a:pt x="0" y="1806008"/>
                </a:cubicBezTo>
                <a:cubicBezTo>
                  <a:pt x="0" y="808577"/>
                  <a:pt x="808577" y="0"/>
                  <a:pt x="180600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mage</a:t>
            </a:r>
            <a:endParaRPr lang="es-ES" dirty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xmlns="" id="{02A6F34B-CDF5-754C-84A0-5BB51F2F0A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4250" y="1323038"/>
            <a:ext cx="1593087" cy="1593087"/>
          </a:xfrm>
          <a:custGeom>
            <a:avLst/>
            <a:gdLst>
              <a:gd name="connsiteX0" fmla="*/ 1806008 w 3612016"/>
              <a:gd name="connsiteY0" fmla="*/ 0 h 3612016"/>
              <a:gd name="connsiteX1" fmla="*/ 3612016 w 3612016"/>
              <a:gd name="connsiteY1" fmla="*/ 1806008 h 3612016"/>
              <a:gd name="connsiteX2" fmla="*/ 1806008 w 3612016"/>
              <a:gd name="connsiteY2" fmla="*/ 3612016 h 3612016"/>
              <a:gd name="connsiteX3" fmla="*/ 0 w 3612016"/>
              <a:gd name="connsiteY3" fmla="*/ 1806008 h 3612016"/>
              <a:gd name="connsiteX4" fmla="*/ 1806008 w 3612016"/>
              <a:gd name="connsiteY4" fmla="*/ 0 h 36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2016" h="3612016">
                <a:moveTo>
                  <a:pt x="1806008" y="0"/>
                </a:moveTo>
                <a:cubicBezTo>
                  <a:pt x="2803439" y="0"/>
                  <a:pt x="3612016" y="808577"/>
                  <a:pt x="3612016" y="1806008"/>
                </a:cubicBezTo>
                <a:cubicBezTo>
                  <a:pt x="3612016" y="2803439"/>
                  <a:pt x="2803439" y="3612016"/>
                  <a:pt x="1806008" y="3612016"/>
                </a:cubicBezTo>
                <a:cubicBezTo>
                  <a:pt x="808577" y="3612016"/>
                  <a:pt x="0" y="2803439"/>
                  <a:pt x="0" y="1806008"/>
                </a:cubicBezTo>
                <a:cubicBezTo>
                  <a:pt x="0" y="808577"/>
                  <a:pt x="808577" y="0"/>
                  <a:pt x="180600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mage</a:t>
            </a:r>
            <a:endParaRPr lang="es-ES" dirty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xmlns="" id="{DE08859C-9E21-3649-A360-0652754BDE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710042" y="1323038"/>
            <a:ext cx="1593087" cy="1593087"/>
          </a:xfrm>
          <a:custGeom>
            <a:avLst/>
            <a:gdLst>
              <a:gd name="connsiteX0" fmla="*/ 1806008 w 3612016"/>
              <a:gd name="connsiteY0" fmla="*/ 0 h 3612016"/>
              <a:gd name="connsiteX1" fmla="*/ 3612016 w 3612016"/>
              <a:gd name="connsiteY1" fmla="*/ 1806008 h 3612016"/>
              <a:gd name="connsiteX2" fmla="*/ 1806008 w 3612016"/>
              <a:gd name="connsiteY2" fmla="*/ 3612016 h 3612016"/>
              <a:gd name="connsiteX3" fmla="*/ 0 w 3612016"/>
              <a:gd name="connsiteY3" fmla="*/ 1806008 h 3612016"/>
              <a:gd name="connsiteX4" fmla="*/ 1806008 w 3612016"/>
              <a:gd name="connsiteY4" fmla="*/ 0 h 36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2016" h="3612016">
                <a:moveTo>
                  <a:pt x="1806008" y="0"/>
                </a:moveTo>
                <a:cubicBezTo>
                  <a:pt x="2803439" y="0"/>
                  <a:pt x="3612016" y="808577"/>
                  <a:pt x="3612016" y="1806008"/>
                </a:cubicBezTo>
                <a:cubicBezTo>
                  <a:pt x="3612016" y="2803439"/>
                  <a:pt x="2803439" y="3612016"/>
                  <a:pt x="1806008" y="3612016"/>
                </a:cubicBezTo>
                <a:cubicBezTo>
                  <a:pt x="808577" y="3612016"/>
                  <a:pt x="0" y="2803439"/>
                  <a:pt x="0" y="1806008"/>
                </a:cubicBezTo>
                <a:cubicBezTo>
                  <a:pt x="0" y="808577"/>
                  <a:pt x="808577" y="0"/>
                  <a:pt x="180600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mage</a:t>
            </a:r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C121EFA1-0660-7245-815A-090D8A0705B4}"/>
              </a:ext>
            </a:extLst>
          </p:cNvPr>
          <p:cNvCxnSpPr/>
          <p:nvPr userDrawn="1"/>
        </p:nvCxnSpPr>
        <p:spPr>
          <a:xfrm flipH="1">
            <a:off x="11897450" y="425584"/>
            <a:ext cx="2945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número de diapositiva 9">
            <a:extLst>
              <a:ext uri="{FF2B5EF4-FFF2-40B4-BE49-F238E27FC236}">
                <a16:creationId xmlns:a16="http://schemas.microsoft.com/office/drawing/2014/main" xmlns="" id="{B2766EE4-2631-9948-A9C9-8F780ECFE0DA}"/>
              </a:ext>
            </a:extLst>
          </p:cNvPr>
          <p:cNvSpPr txBox="1">
            <a:spLocks/>
          </p:cNvSpPr>
          <p:nvPr userDrawn="1"/>
        </p:nvSpPr>
        <p:spPr>
          <a:xfrm>
            <a:off x="11131826" y="252432"/>
            <a:ext cx="765624" cy="32389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540E274-C6F5-7D40-AAE8-F8E74B52E2D5}" type="slidenum">
              <a:rPr lang="es-ES" sz="1800" b="0" i="0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cs typeface="Consolas" panose="020B0609020204030204" pitchFamily="49" charset="0"/>
              </a:rPr>
              <a:pPr algn="r"/>
              <a:t>‹#›</a:t>
            </a:fld>
            <a:endParaRPr lang="es-ES" sz="1800" b="0" i="0" spc="300" dirty="0">
              <a:solidFill>
                <a:schemeClr val="tx1">
                  <a:lumMod val="65000"/>
                  <a:lumOff val="35000"/>
                </a:schemeClr>
              </a:solidFill>
              <a:latin typeface="Oswald" pitchFamily="2" charset="77"/>
              <a:cs typeface="Consolas" panose="020B0609020204030204" pitchFamily="49" charset="0"/>
            </a:endParaRP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xmlns="" id="{7206A3C3-B0FB-0E46-B3BB-379B90E313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5684" y="240918"/>
            <a:ext cx="3042444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400" b="0" i="0" spc="60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</a:defRPr>
            </a:lvl1pPr>
            <a:lvl2pPr marL="457200" indent="0">
              <a:buNone/>
              <a:defRPr>
                <a:latin typeface="Bebas Kai" pitchFamily="82" charset="77"/>
              </a:defRPr>
            </a:lvl2pPr>
            <a:lvl3pPr marL="914400" indent="0">
              <a:buNone/>
              <a:defRPr>
                <a:latin typeface="Bebas Kai" pitchFamily="82" charset="77"/>
              </a:defRPr>
            </a:lvl3pPr>
            <a:lvl4pPr marL="1371600" indent="0">
              <a:buNone/>
              <a:defRPr>
                <a:latin typeface="Bebas Kai" pitchFamily="82" charset="77"/>
              </a:defRPr>
            </a:lvl4pPr>
            <a:lvl5pPr marL="1828800" indent="0">
              <a:buNone/>
              <a:defRPr>
                <a:latin typeface="Bebas Kai" pitchFamily="82" charset="77"/>
              </a:defRPr>
            </a:lvl5pPr>
          </a:lstStyle>
          <a:p>
            <a:pPr lvl="0"/>
            <a:r>
              <a:rPr lang="es-ES" dirty="0"/>
              <a:t>01 _ SECTION NAME</a:t>
            </a:r>
          </a:p>
        </p:txBody>
      </p:sp>
    </p:spTree>
    <p:extLst>
      <p:ext uri="{BB962C8B-B14F-4D97-AF65-F5344CB8AC3E}">
        <p14:creationId xmlns:p14="http://schemas.microsoft.com/office/powerpoint/2010/main" val="395906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>
            <a:extLst>
              <a:ext uri="{FF2B5EF4-FFF2-40B4-BE49-F238E27FC236}">
                <a16:creationId xmlns:a16="http://schemas.microsoft.com/office/drawing/2014/main" xmlns="" id="{D70B7C84-B9E3-4343-B8FF-E675D63D4CFA}"/>
              </a:ext>
            </a:extLst>
          </p:cNvPr>
          <p:cNvCxnSpPr/>
          <p:nvPr userDrawn="1"/>
        </p:nvCxnSpPr>
        <p:spPr>
          <a:xfrm flipH="1">
            <a:off x="11897450" y="425584"/>
            <a:ext cx="2945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número de diapositiva 9">
            <a:extLst>
              <a:ext uri="{FF2B5EF4-FFF2-40B4-BE49-F238E27FC236}">
                <a16:creationId xmlns:a16="http://schemas.microsoft.com/office/drawing/2014/main" xmlns="" id="{6D851B62-A94D-9649-830E-64536EE9F1DA}"/>
              </a:ext>
            </a:extLst>
          </p:cNvPr>
          <p:cNvSpPr txBox="1">
            <a:spLocks/>
          </p:cNvSpPr>
          <p:nvPr userDrawn="1"/>
        </p:nvSpPr>
        <p:spPr>
          <a:xfrm>
            <a:off x="11131826" y="252432"/>
            <a:ext cx="765624" cy="32389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540E274-C6F5-7D40-AAE8-F8E74B52E2D5}" type="slidenum">
              <a:rPr lang="es-ES" sz="1800" b="0" i="0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cs typeface="Consolas" panose="020B0609020204030204" pitchFamily="49" charset="0"/>
              </a:rPr>
              <a:pPr algn="r"/>
              <a:t>‹#›</a:t>
            </a:fld>
            <a:endParaRPr lang="es-ES" sz="1800" b="0" i="0" spc="300" dirty="0">
              <a:solidFill>
                <a:schemeClr val="tx1">
                  <a:lumMod val="65000"/>
                  <a:lumOff val="35000"/>
                </a:schemeClr>
              </a:solidFill>
              <a:latin typeface="Oswald" pitchFamily="2" charset="77"/>
              <a:cs typeface="Consolas" panose="020B0609020204030204" pitchFamily="49" charset="0"/>
            </a:endParaRPr>
          </a:p>
        </p:txBody>
      </p:sp>
      <p:sp>
        <p:nvSpPr>
          <p:cNvPr id="5" name="Marcador de texto 13">
            <a:extLst>
              <a:ext uri="{FF2B5EF4-FFF2-40B4-BE49-F238E27FC236}">
                <a16:creationId xmlns:a16="http://schemas.microsoft.com/office/drawing/2014/main" xmlns="" id="{52A53EFD-C219-974C-8055-D757334281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5684" y="240918"/>
            <a:ext cx="3042444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400" b="0" i="0" spc="60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</a:defRPr>
            </a:lvl1pPr>
            <a:lvl2pPr marL="457200" indent="0">
              <a:buNone/>
              <a:defRPr>
                <a:latin typeface="Bebas Kai" pitchFamily="82" charset="77"/>
              </a:defRPr>
            </a:lvl2pPr>
            <a:lvl3pPr marL="914400" indent="0">
              <a:buNone/>
              <a:defRPr>
                <a:latin typeface="Bebas Kai" pitchFamily="82" charset="77"/>
              </a:defRPr>
            </a:lvl3pPr>
            <a:lvl4pPr marL="1371600" indent="0">
              <a:buNone/>
              <a:defRPr>
                <a:latin typeface="Bebas Kai" pitchFamily="82" charset="77"/>
              </a:defRPr>
            </a:lvl4pPr>
            <a:lvl5pPr marL="1828800" indent="0">
              <a:buNone/>
              <a:defRPr>
                <a:latin typeface="Bebas Kai" pitchFamily="82" charset="77"/>
              </a:defRPr>
            </a:lvl5pPr>
          </a:lstStyle>
          <a:p>
            <a:pPr lvl="0"/>
            <a:r>
              <a:rPr lang="es-ES" dirty="0"/>
              <a:t>01 _ SECTION NAME</a:t>
            </a:r>
          </a:p>
        </p:txBody>
      </p:sp>
    </p:spTree>
    <p:extLst>
      <p:ext uri="{BB962C8B-B14F-4D97-AF65-F5344CB8AC3E}">
        <p14:creationId xmlns:p14="http://schemas.microsoft.com/office/powerpoint/2010/main" val="252673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2FA12B0-8A5F-4CA6-9821-78FB84DAA051}" type="datetimeFigureOut">
              <a:rPr lang="ru-RU"/>
              <a:pPr>
                <a:defRPr/>
              </a:pPr>
              <a:t>22.08.2024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F079AB-686F-41F8-B5B0-5AD13F077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15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2FA12B0-8A5F-4CA6-9821-78FB84DAA051}" type="datetimeFigureOut">
              <a:rPr lang="ru-RU"/>
              <a:pPr>
                <a:defRPr/>
              </a:pPr>
              <a:t>22.08.2024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F079AB-686F-41F8-B5B0-5AD13F077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41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4761BEE-B2D3-814C-850B-1E46875EF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WRITE YOUR TITLE HERE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898667C-12FF-C347-8016-3D7B7E825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51C3E71-1E67-234A-80DD-1B72BD937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79E3E-7912-7547-8B01-B5B97F81ABE7}" type="datetimeFigureOut">
              <a:rPr lang="es-ES" smtClean="0"/>
              <a:t>22/08/2024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32DA67-1090-874C-B35C-9C2A56CEB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713BFAA-29D1-3A4B-B380-3FAD0A09B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06863-4448-B54D-BBCE-7214055FE02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83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0" r:id="rId3"/>
    <p:sldLayoutId id="2147483655" r:id="rId4"/>
    <p:sldLayoutId id="2147483657" r:id="rId5"/>
    <p:sldLayoutId id="2147483649" r:id="rId6"/>
    <p:sldLayoutId id="2147483651" r:id="rId7"/>
    <p:sldLayoutId id="2147483658" r:id="rId8"/>
    <p:sldLayoutId id="2147483659" r:id="rId9"/>
    <p:sldLayoutId id="214748366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Oswa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1"/>
          <p:cNvSpPr txBox="1"/>
          <p:nvPr/>
        </p:nvSpPr>
        <p:spPr>
          <a:xfrm>
            <a:off x="445146" y="570064"/>
            <a:ext cx="6161845" cy="22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4000" b="1" i="0" u="none" strike="noStrike" cap="none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Инва-коучинг</a:t>
            </a:r>
            <a:r>
              <a:rPr lang="ru-RU" sz="40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ru-RU" sz="4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помощь людям с инвалидностью в социализации и трудоустройстве</a:t>
            </a:r>
            <a:endParaRPr sz="4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31"/>
          <p:cNvSpPr txBox="1"/>
          <p:nvPr/>
        </p:nvSpPr>
        <p:spPr>
          <a:xfrm>
            <a:off x="556951" y="3207365"/>
            <a:ext cx="5938234" cy="752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u="none" strike="noStrike" cap="none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Халикова</a:t>
            </a:r>
            <a:r>
              <a:rPr lang="ru-RU" sz="4000" b="1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-RU" sz="4000" b="1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000" b="1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Диана </a:t>
            </a:r>
            <a:br>
              <a:rPr lang="ru-RU" sz="4000" b="1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000" b="1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Викторовна</a:t>
            </a:r>
            <a:endParaRPr lang="ru-RU" sz="4000" b="1" dirty="0">
              <a:solidFill>
                <a:schemeClr val="dk1"/>
              </a:solidFill>
              <a:latin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2" b="8432"/>
          <a:stretch>
            <a:fillRect/>
          </a:stretch>
        </p:blipFill>
        <p:spPr>
          <a:xfrm>
            <a:off x="6679159" y="1"/>
            <a:ext cx="5512759" cy="6879706"/>
          </a:xfrm>
          <a:custGeom>
            <a:avLst/>
            <a:gdLst>
              <a:gd name="connsiteX0" fmla="*/ 4887968 w 5512759"/>
              <a:gd name="connsiteY0" fmla="*/ 0 h 6872471"/>
              <a:gd name="connsiteX1" fmla="*/ 5510449 w 5512759"/>
              <a:gd name="connsiteY1" fmla="*/ 0 h 6872471"/>
              <a:gd name="connsiteX2" fmla="*/ 5509034 w 5512759"/>
              <a:gd name="connsiteY2" fmla="*/ 1710229 h 6872471"/>
              <a:gd name="connsiteX3" fmla="*/ 5512759 w 5512759"/>
              <a:gd name="connsiteY3" fmla="*/ 5162245 h 6872471"/>
              <a:gd name="connsiteX4" fmla="*/ 5511344 w 5512759"/>
              <a:gd name="connsiteY4" fmla="*/ 6872471 h 6872471"/>
              <a:gd name="connsiteX5" fmla="*/ 3379767 w 5512759"/>
              <a:gd name="connsiteY5" fmla="*/ 6872471 h 6872471"/>
              <a:gd name="connsiteX6" fmla="*/ 3078404 w 5512759"/>
              <a:gd name="connsiteY6" fmla="*/ 6857254 h 6872471"/>
              <a:gd name="connsiteX7" fmla="*/ 0 w 5512759"/>
              <a:gd name="connsiteY7" fmla="*/ 3445957 h 6872471"/>
              <a:gd name="connsiteX8" fmla="*/ 3429000 w 5512759"/>
              <a:gd name="connsiteY8" fmla="*/ 16957 h 687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2759" h="6872471">
                <a:moveTo>
                  <a:pt x="4887968" y="0"/>
                </a:moveTo>
                <a:lnTo>
                  <a:pt x="5510449" y="0"/>
                </a:lnTo>
                <a:lnTo>
                  <a:pt x="5509034" y="1710229"/>
                </a:lnTo>
                <a:cubicBezTo>
                  <a:pt x="5509546" y="2859002"/>
                  <a:pt x="5512247" y="4013471"/>
                  <a:pt x="5512759" y="5162245"/>
                </a:cubicBezTo>
                <a:lnTo>
                  <a:pt x="5511344" y="6872471"/>
                </a:lnTo>
                <a:lnTo>
                  <a:pt x="3379767" y="6872471"/>
                </a:lnTo>
                <a:lnTo>
                  <a:pt x="3078404" y="6857254"/>
                </a:lnTo>
                <a:cubicBezTo>
                  <a:pt x="1349310" y="6681655"/>
                  <a:pt x="0" y="5221382"/>
                  <a:pt x="0" y="3445957"/>
                </a:cubicBezTo>
                <a:cubicBezTo>
                  <a:pt x="0" y="1552171"/>
                  <a:pt x="1535214" y="16957"/>
                  <a:pt x="3429000" y="16957"/>
                </a:cubicBezTo>
                <a:close/>
              </a:path>
            </a:pathLst>
          </a:cu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831" y="4426371"/>
            <a:ext cx="1980123" cy="198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18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">
            <a:extLst>
              <a:ext uri="{FF2B5EF4-FFF2-40B4-BE49-F238E27FC236}">
                <a16:creationId xmlns:a16="http://schemas.microsoft.com/office/drawing/2014/main" xmlns="" id="{ED4EC942-F07C-0F44-8AEB-DF2058E18405}"/>
              </a:ext>
            </a:extLst>
          </p:cNvPr>
          <p:cNvSpPr/>
          <p:nvPr/>
        </p:nvSpPr>
        <p:spPr>
          <a:xfrm>
            <a:off x="0" y="387937"/>
            <a:ext cx="12192000" cy="1430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11">
            <a:extLst>
              <a:ext uri="{FF2B5EF4-FFF2-40B4-BE49-F238E27FC236}">
                <a16:creationId xmlns:a16="http://schemas.microsoft.com/office/drawing/2014/main" xmlns="" id="{FBFA3DBD-00DE-9E44-828F-4B1F9E93C360}"/>
              </a:ext>
            </a:extLst>
          </p:cNvPr>
          <p:cNvSpPr txBox="1"/>
          <p:nvPr/>
        </p:nvSpPr>
        <p:spPr>
          <a:xfrm>
            <a:off x="0" y="53185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Клиенты</a:t>
            </a:r>
            <a:r>
              <a:rPr lang="es-E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4800" b="1" dirty="0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говорят</a:t>
            </a:r>
            <a:endParaRPr lang="es-ES" sz="4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2" y="1899920"/>
            <a:ext cx="3400182" cy="4338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94" y="1899920"/>
            <a:ext cx="3629052" cy="2066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18" y="4159721"/>
            <a:ext cx="3628128" cy="1834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685" y="1399789"/>
            <a:ext cx="3943350" cy="533876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6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">
            <a:extLst>
              <a:ext uri="{FF2B5EF4-FFF2-40B4-BE49-F238E27FC236}">
                <a16:creationId xmlns:a16="http://schemas.microsoft.com/office/drawing/2014/main" xmlns="" id="{ED4EC942-F07C-0F44-8AEB-DF2058E18405}"/>
              </a:ext>
            </a:extLst>
          </p:cNvPr>
          <p:cNvSpPr/>
          <p:nvPr/>
        </p:nvSpPr>
        <p:spPr>
          <a:xfrm>
            <a:off x="0" y="387937"/>
            <a:ext cx="12192000" cy="1430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11">
            <a:extLst>
              <a:ext uri="{FF2B5EF4-FFF2-40B4-BE49-F238E27FC236}">
                <a16:creationId xmlns:a16="http://schemas.microsoft.com/office/drawing/2014/main" xmlns="" id="{FBFA3DBD-00DE-9E44-828F-4B1F9E93C360}"/>
              </a:ext>
            </a:extLst>
          </p:cNvPr>
          <p:cNvSpPr txBox="1"/>
          <p:nvPr/>
        </p:nvSpPr>
        <p:spPr>
          <a:xfrm>
            <a:off x="0" y="53185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Клиенты</a:t>
            </a:r>
            <a:r>
              <a:rPr lang="es-E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4800" b="1" dirty="0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меняются</a:t>
            </a:r>
            <a:endParaRPr lang="es-ES" sz="4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117;g14f5a5aa409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465" y="1408130"/>
            <a:ext cx="5245700" cy="524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9;g14f5a5aa409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999" y="1408130"/>
            <a:ext cx="5157911" cy="5200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5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">
            <a:extLst>
              <a:ext uri="{FF2B5EF4-FFF2-40B4-BE49-F238E27FC236}">
                <a16:creationId xmlns:a16="http://schemas.microsoft.com/office/drawing/2014/main" xmlns="" id="{ED4EC942-F07C-0F44-8AEB-DF2058E18405}"/>
              </a:ext>
            </a:extLst>
          </p:cNvPr>
          <p:cNvSpPr/>
          <p:nvPr/>
        </p:nvSpPr>
        <p:spPr>
          <a:xfrm>
            <a:off x="0" y="174577"/>
            <a:ext cx="12192000" cy="1547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4" name="Google Shape;204;p12"/>
          <p:cNvSpPr txBox="1"/>
          <p:nvPr/>
        </p:nvSpPr>
        <p:spPr>
          <a:xfrm>
            <a:off x="842282" y="2457994"/>
            <a:ext cx="7194600" cy="19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rtl="0">
              <a:lnSpc>
                <a:spcPct val="139984"/>
              </a:lnSpc>
              <a:buClr>
                <a:srgbClr val="000000"/>
              </a:buClr>
              <a:buSzPts val="3974"/>
            </a:pP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uadroTexto 11">
            <a:extLst>
              <a:ext uri="{FF2B5EF4-FFF2-40B4-BE49-F238E27FC236}">
                <a16:creationId xmlns:a16="http://schemas.microsoft.com/office/drawing/2014/main" xmlns="" id="{FBFA3DBD-00DE-9E44-828F-4B1F9E93C360}"/>
              </a:ext>
            </a:extLst>
          </p:cNvPr>
          <p:cNvSpPr txBox="1"/>
          <p:nvPr/>
        </p:nvSpPr>
        <p:spPr>
          <a:xfrm>
            <a:off x="0" y="53185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Конкурентное</a:t>
            </a:r>
            <a:r>
              <a:rPr lang="es-E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4000" b="1" dirty="0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окружение</a:t>
            </a:r>
            <a:endParaRPr lang="es-ES" sz="4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4149"/>
              </p:ext>
            </p:extLst>
          </p:nvPr>
        </p:nvGraphicFramePr>
        <p:xfrm>
          <a:off x="523240" y="1991360"/>
          <a:ext cx="11064240" cy="3749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66465"/>
                <a:gridCol w="4420695"/>
                <a:gridCol w="4577080"/>
              </a:tblGrid>
              <a:tr h="277706"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Плюсы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Минусы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Организации,</a:t>
                      </a:r>
                      <a:r>
                        <a:rPr lang="ru-RU" baseline="0" dirty="0" smtClean="0"/>
                        <a:t> работающие с людьми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Опыт</a:t>
                      </a:r>
                    </a:p>
                    <a:p>
                      <a:r>
                        <a:rPr lang="ru-RU" dirty="0" smtClean="0"/>
                        <a:t>Большое</a:t>
                      </a:r>
                      <a:r>
                        <a:rPr lang="ru-RU" baseline="0" dirty="0" smtClean="0"/>
                        <a:t> количество партнеров</a:t>
                      </a:r>
                    </a:p>
                    <a:p>
                      <a:r>
                        <a:rPr lang="ru-RU" baseline="0" dirty="0" smtClean="0"/>
                        <a:t>Сильная материальная база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Отсутствие</a:t>
                      </a:r>
                      <a:r>
                        <a:rPr lang="ru-RU" baseline="0" dirty="0" smtClean="0"/>
                        <a:t> инструментов </a:t>
                      </a:r>
                      <a:r>
                        <a:rPr lang="ru-RU" baseline="0" dirty="0" err="1" smtClean="0"/>
                        <a:t>коучинга</a:t>
                      </a:r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Высокие цены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Коучи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Опыт в конкретной сфере</a:t>
                      </a:r>
                    </a:p>
                    <a:p>
                      <a:r>
                        <a:rPr lang="ru-RU" dirty="0" smtClean="0"/>
                        <a:t>Более сильное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 личного опыта решения проблемы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Глубокая</a:t>
                      </a:r>
                      <a:r>
                        <a:rPr lang="ru-RU" baseline="0" dirty="0" smtClean="0"/>
                        <a:t> психологическая проработка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Длительный период достижения результата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Нет личного опыта решения проблемы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Бизнес-консультанты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Экспертность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Опыт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Высокие цены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Отсутствие индивидуального подхода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Отсутствие</a:t>
                      </a:r>
                      <a:r>
                        <a:rPr lang="ru-RU" baseline="0" dirty="0" smtClean="0"/>
                        <a:t> инструментов </a:t>
                      </a:r>
                      <a:r>
                        <a:rPr lang="ru-RU" baseline="0" dirty="0" err="1" smtClean="0"/>
                        <a:t>коучинга</a:t>
                      </a:r>
                      <a:endParaRPr lang="ru-RU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72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erda 2">
            <a:extLst>
              <a:ext uri="{FF2B5EF4-FFF2-40B4-BE49-F238E27FC236}">
                <a16:creationId xmlns="" xmlns:a16="http://schemas.microsoft.com/office/drawing/2014/main" id="{FCAF00B0-C379-FE45-BF95-362AF4AEB01B}"/>
              </a:ext>
            </a:extLst>
          </p:cNvPr>
          <p:cNvSpPr/>
          <p:nvPr/>
        </p:nvSpPr>
        <p:spPr>
          <a:xfrm rot="16200000">
            <a:off x="776850" y="-1376000"/>
            <a:ext cx="2395901" cy="2395901"/>
          </a:xfrm>
          <a:prstGeom prst="chord">
            <a:avLst>
              <a:gd name="adj1" fmla="val 5916620"/>
              <a:gd name="adj2" fmla="val 1567224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F9B3472D-2EC2-43E5-A741-462D5222BF62}"/>
              </a:ext>
            </a:extLst>
          </p:cNvPr>
          <p:cNvGrpSpPr/>
          <p:nvPr/>
        </p:nvGrpSpPr>
        <p:grpSpPr>
          <a:xfrm>
            <a:off x="1167256" y="1659591"/>
            <a:ext cx="2187904" cy="1776431"/>
            <a:chOff x="1167256" y="1659591"/>
            <a:chExt cx="2187904" cy="1776431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A849B0C1-FA40-1E44-BA7F-4620E8419D6B}"/>
                </a:ext>
              </a:extLst>
            </p:cNvPr>
            <p:cNvSpPr/>
            <p:nvPr/>
          </p:nvSpPr>
          <p:spPr>
            <a:xfrm>
              <a:off x="1521254" y="2713926"/>
              <a:ext cx="1388363" cy="96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="" xmlns:a16="http://schemas.microsoft.com/office/drawing/2014/main" id="{C1AFE504-C70D-D747-8F8F-5D7638507995}"/>
                </a:ext>
              </a:extLst>
            </p:cNvPr>
            <p:cNvSpPr txBox="1"/>
            <p:nvPr/>
          </p:nvSpPr>
          <p:spPr>
            <a:xfrm>
              <a:off x="1646986" y="1659591"/>
              <a:ext cx="12831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01</a:t>
              </a:r>
              <a:endParaRPr lang="es-E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" name="CuadroTexto 3">
              <a:extLst>
                <a:ext uri="{FF2B5EF4-FFF2-40B4-BE49-F238E27FC236}">
                  <a16:creationId xmlns="" xmlns:a16="http://schemas.microsoft.com/office/drawing/2014/main" id="{4BE013CB-5BB0-134C-89CC-6D7D3F37DFEF}"/>
                </a:ext>
              </a:extLst>
            </p:cNvPr>
            <p:cNvSpPr txBox="1"/>
            <p:nvPr/>
          </p:nvSpPr>
          <p:spPr>
            <a:xfrm>
              <a:off x="1167256" y="2851247"/>
              <a:ext cx="21879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spc="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Arial" panose="020B0604020202020204" pitchFamily="34" charset="0"/>
                </a:rPr>
                <a:t>Ремонт «рабочего угла»</a:t>
              </a:r>
              <a:endParaRPr lang="es-E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AB8AF29-8C1D-44E3-9D00-10028E8F2278}"/>
              </a:ext>
            </a:extLst>
          </p:cNvPr>
          <p:cNvGrpSpPr/>
          <p:nvPr/>
        </p:nvGrpSpPr>
        <p:grpSpPr>
          <a:xfrm>
            <a:off x="4731827" y="1668961"/>
            <a:ext cx="2697443" cy="1529513"/>
            <a:chOff x="4731827" y="1668961"/>
            <a:chExt cx="2697443" cy="1529513"/>
          </a:xfrm>
        </p:grpSpPr>
        <p:sp>
          <p:nvSpPr>
            <p:cNvPr id="6" name="Rectángulo 5">
              <a:extLst>
                <a:ext uri="{FF2B5EF4-FFF2-40B4-BE49-F238E27FC236}">
                  <a16:creationId xmlns="" xmlns:a16="http://schemas.microsoft.com/office/drawing/2014/main" id="{91EF1BB5-DF6B-2D49-9F41-F9AF4D882FFA}"/>
                </a:ext>
              </a:extLst>
            </p:cNvPr>
            <p:cNvSpPr/>
            <p:nvPr/>
          </p:nvSpPr>
          <p:spPr>
            <a:xfrm>
              <a:off x="5280412" y="2713926"/>
              <a:ext cx="1388363" cy="96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="" xmlns:a16="http://schemas.microsoft.com/office/drawing/2014/main" id="{ED9E0334-13CF-3646-A0C1-B8F64CFEFA9D}"/>
                </a:ext>
              </a:extLst>
            </p:cNvPr>
            <p:cNvSpPr txBox="1"/>
            <p:nvPr/>
          </p:nvSpPr>
          <p:spPr>
            <a:xfrm>
              <a:off x="5257809" y="1668961"/>
              <a:ext cx="12831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02</a:t>
              </a:r>
              <a:endParaRPr lang="es-E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="" xmlns:a16="http://schemas.microsoft.com/office/drawing/2014/main" id="{1ACEA3A0-A449-5941-928E-B727DB5A3A24}"/>
                </a:ext>
              </a:extLst>
            </p:cNvPr>
            <p:cNvSpPr txBox="1"/>
            <p:nvPr/>
          </p:nvSpPr>
          <p:spPr>
            <a:xfrm>
              <a:off x="4731827" y="2859920"/>
              <a:ext cx="26974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spc="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Arial" panose="020B0604020202020204" pitchFamily="34" charset="0"/>
                </a:rPr>
                <a:t>Упаковка продукта</a:t>
              </a:r>
              <a:endParaRPr lang="es-E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0D548747-B1C3-48BA-AD2F-A28FEC3F9C09}"/>
              </a:ext>
            </a:extLst>
          </p:cNvPr>
          <p:cNvGrpSpPr/>
          <p:nvPr/>
        </p:nvGrpSpPr>
        <p:grpSpPr>
          <a:xfrm>
            <a:off x="8446375" y="1659591"/>
            <a:ext cx="2317483" cy="1762354"/>
            <a:chOff x="8446375" y="1659591"/>
            <a:chExt cx="2317483" cy="1762354"/>
          </a:xfrm>
        </p:grpSpPr>
        <p:sp>
          <p:nvSpPr>
            <p:cNvPr id="11" name="Rectángulo 10">
              <a:extLst>
                <a:ext uri="{FF2B5EF4-FFF2-40B4-BE49-F238E27FC236}">
                  <a16:creationId xmlns="" xmlns:a16="http://schemas.microsoft.com/office/drawing/2014/main" id="{4434B027-BE1E-B34E-8A61-3A91F3C2CABE}"/>
                </a:ext>
              </a:extLst>
            </p:cNvPr>
            <p:cNvSpPr/>
            <p:nvPr/>
          </p:nvSpPr>
          <p:spPr>
            <a:xfrm>
              <a:off x="8889155" y="2713926"/>
              <a:ext cx="1388363" cy="96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="" xmlns:a16="http://schemas.microsoft.com/office/drawing/2014/main" id="{07820407-F84B-2E42-894E-0A940AA84F40}"/>
                </a:ext>
              </a:extLst>
            </p:cNvPr>
            <p:cNvSpPr txBox="1"/>
            <p:nvPr/>
          </p:nvSpPr>
          <p:spPr>
            <a:xfrm>
              <a:off x="8889155" y="1659591"/>
              <a:ext cx="12831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03</a:t>
              </a:r>
              <a:endParaRPr lang="es-E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58D35B2A-2720-0B41-936E-ECB7B1E4C21A}"/>
                </a:ext>
              </a:extLst>
            </p:cNvPr>
            <p:cNvSpPr txBox="1"/>
            <p:nvPr/>
          </p:nvSpPr>
          <p:spPr>
            <a:xfrm>
              <a:off x="8446375" y="2837170"/>
              <a:ext cx="2317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spc="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Arial" panose="020B0604020202020204" pitchFamily="34" charset="0"/>
                </a:rPr>
                <a:t>Запуск продвижения</a:t>
              </a:r>
              <a:endParaRPr lang="es-E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FF08AF12-7C20-4B88-8ADF-15D66F11C3EF}"/>
              </a:ext>
            </a:extLst>
          </p:cNvPr>
          <p:cNvGrpSpPr/>
          <p:nvPr/>
        </p:nvGrpSpPr>
        <p:grpSpPr>
          <a:xfrm>
            <a:off x="1521254" y="3761389"/>
            <a:ext cx="1642566" cy="1710612"/>
            <a:chOff x="1521254" y="3761389"/>
            <a:chExt cx="1642566" cy="1710612"/>
          </a:xfrm>
        </p:grpSpPr>
        <p:sp>
          <p:nvSpPr>
            <p:cNvPr id="20" name="Rectángulo 19">
              <a:extLst>
                <a:ext uri="{FF2B5EF4-FFF2-40B4-BE49-F238E27FC236}">
                  <a16:creationId xmlns="" xmlns:a16="http://schemas.microsoft.com/office/drawing/2014/main" id="{FEE5194D-4425-BD49-B283-26049D1FE82F}"/>
                </a:ext>
              </a:extLst>
            </p:cNvPr>
            <p:cNvSpPr/>
            <p:nvPr/>
          </p:nvSpPr>
          <p:spPr>
            <a:xfrm>
              <a:off x="1525562" y="4753413"/>
              <a:ext cx="1388363" cy="96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="" xmlns:a16="http://schemas.microsoft.com/office/drawing/2014/main" id="{4F8A64EB-DBF1-8942-A7B3-F808FD91CEE9}"/>
                </a:ext>
              </a:extLst>
            </p:cNvPr>
            <p:cNvSpPr txBox="1"/>
            <p:nvPr/>
          </p:nvSpPr>
          <p:spPr>
            <a:xfrm>
              <a:off x="1630771" y="3761389"/>
              <a:ext cx="12831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0</a:t>
              </a:r>
              <a:r>
                <a:rPr lang="ru-RU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4</a:t>
              </a:r>
              <a:endParaRPr lang="es-E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="" xmlns:a16="http://schemas.microsoft.com/office/drawing/2014/main" id="{C9D867DF-8775-A14F-B55D-F20E1A34AEA8}"/>
                </a:ext>
              </a:extLst>
            </p:cNvPr>
            <p:cNvSpPr txBox="1"/>
            <p:nvPr/>
          </p:nvSpPr>
          <p:spPr>
            <a:xfrm>
              <a:off x="1521254" y="4887226"/>
              <a:ext cx="1642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spc="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Arial" panose="020B0604020202020204" pitchFamily="34" charset="0"/>
                </a:rPr>
                <a:t>Анализ результатов</a:t>
              </a:r>
              <a:endParaRPr lang="es-E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6148BA52-C9CF-444D-91F6-077D3CE0DE6E}"/>
              </a:ext>
            </a:extLst>
          </p:cNvPr>
          <p:cNvGrpSpPr/>
          <p:nvPr/>
        </p:nvGrpSpPr>
        <p:grpSpPr>
          <a:xfrm>
            <a:off x="4915477" y="3766993"/>
            <a:ext cx="2380462" cy="1510530"/>
            <a:chOff x="4915477" y="3766993"/>
            <a:chExt cx="2380462" cy="1510530"/>
          </a:xfrm>
        </p:grpSpPr>
        <p:sp>
          <p:nvSpPr>
            <p:cNvPr id="26" name="Rectángulo 25">
              <a:extLst>
                <a:ext uri="{FF2B5EF4-FFF2-40B4-BE49-F238E27FC236}">
                  <a16:creationId xmlns="" xmlns:a16="http://schemas.microsoft.com/office/drawing/2014/main" id="{196FBD48-ACA7-EF4B-B997-B70D41BE07DE}"/>
                </a:ext>
              </a:extLst>
            </p:cNvPr>
            <p:cNvSpPr/>
            <p:nvPr/>
          </p:nvSpPr>
          <p:spPr>
            <a:xfrm>
              <a:off x="5273798" y="4753413"/>
              <a:ext cx="1388363" cy="96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="" xmlns:a16="http://schemas.microsoft.com/office/drawing/2014/main" id="{B0905F03-F584-F243-90CE-42EB2C2F2B7D}"/>
                </a:ext>
              </a:extLst>
            </p:cNvPr>
            <p:cNvSpPr txBox="1"/>
            <p:nvPr/>
          </p:nvSpPr>
          <p:spPr>
            <a:xfrm>
              <a:off x="5273798" y="3766993"/>
              <a:ext cx="12831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0</a:t>
              </a:r>
              <a:r>
                <a:rPr lang="ru-RU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5</a:t>
              </a:r>
              <a:endParaRPr lang="es-E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="" xmlns:a16="http://schemas.microsoft.com/office/drawing/2014/main" id="{EEE94E48-3369-FC4F-BD45-D5B4C7963383}"/>
                </a:ext>
              </a:extLst>
            </p:cNvPr>
            <p:cNvSpPr txBox="1"/>
            <p:nvPr/>
          </p:nvSpPr>
          <p:spPr>
            <a:xfrm>
              <a:off x="4915477" y="4938969"/>
              <a:ext cx="23804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spc="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Arial" panose="020B0604020202020204" pitchFamily="34" charset="0"/>
                </a:rPr>
                <a:t>Усиление проекта</a:t>
              </a:r>
              <a:endParaRPr lang="es-E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A81BAF9F-7ABA-4129-A770-9C9CEE96A012}"/>
              </a:ext>
            </a:extLst>
          </p:cNvPr>
          <p:cNvGrpSpPr/>
          <p:nvPr/>
        </p:nvGrpSpPr>
        <p:grpSpPr>
          <a:xfrm>
            <a:off x="8489384" y="3761390"/>
            <a:ext cx="2274474" cy="1516133"/>
            <a:chOff x="8489384" y="3761390"/>
            <a:chExt cx="2274474" cy="1516133"/>
          </a:xfrm>
        </p:grpSpPr>
        <p:sp>
          <p:nvSpPr>
            <p:cNvPr id="29" name="Rectángulo 28">
              <a:extLst>
                <a:ext uri="{FF2B5EF4-FFF2-40B4-BE49-F238E27FC236}">
                  <a16:creationId xmlns="" xmlns:a16="http://schemas.microsoft.com/office/drawing/2014/main" id="{858A4E57-9175-C44D-B8C3-621A31FB6E3D}"/>
                </a:ext>
              </a:extLst>
            </p:cNvPr>
            <p:cNvSpPr/>
            <p:nvPr/>
          </p:nvSpPr>
          <p:spPr>
            <a:xfrm>
              <a:off x="8889155" y="4753413"/>
              <a:ext cx="1388363" cy="96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="" xmlns:a16="http://schemas.microsoft.com/office/drawing/2014/main" id="{F3554076-A933-CD49-9726-6AB84327F13C}"/>
                </a:ext>
              </a:extLst>
            </p:cNvPr>
            <p:cNvSpPr txBox="1"/>
            <p:nvPr/>
          </p:nvSpPr>
          <p:spPr>
            <a:xfrm>
              <a:off x="8887596" y="3761390"/>
              <a:ext cx="12831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0</a:t>
              </a:r>
              <a:r>
                <a:rPr lang="ru-RU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6</a:t>
              </a:r>
              <a:endParaRPr lang="es-E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="" xmlns:a16="http://schemas.microsoft.com/office/drawing/2014/main" id="{7885B12F-0FF6-1A40-85DE-B1AFA7B832E5}"/>
                </a:ext>
              </a:extLst>
            </p:cNvPr>
            <p:cNvSpPr txBox="1"/>
            <p:nvPr/>
          </p:nvSpPr>
          <p:spPr>
            <a:xfrm>
              <a:off x="8489384" y="4938969"/>
              <a:ext cx="22744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spc="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swald" pitchFamily="2" charset="77"/>
                  <a:ea typeface="Roboto" panose="02000000000000000000" pitchFamily="2" charset="0"/>
                  <a:cs typeface="Arial" panose="020B0604020202020204" pitchFamily="34" charset="0"/>
                </a:rPr>
                <a:t>Масштабирование</a:t>
              </a:r>
              <a:endParaRPr lang="es-E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itchFamily="2" charset="77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ángulo 35">
            <a:extLst>
              <a:ext uri="{FF2B5EF4-FFF2-40B4-BE49-F238E27FC236}">
                <a16:creationId xmlns="" xmlns:a16="http://schemas.microsoft.com/office/drawing/2014/main" id="{8CB809FF-4B5F-4843-BE63-3F3E54D3A22E}"/>
              </a:ext>
            </a:extLst>
          </p:cNvPr>
          <p:cNvSpPr/>
          <p:nvPr/>
        </p:nvSpPr>
        <p:spPr>
          <a:xfrm>
            <a:off x="417121" y="125635"/>
            <a:ext cx="1128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swald" panose="000005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Дорожная карта проекта</a:t>
            </a:r>
            <a:endParaRPr lang="es-ES" sz="6000" b="1" dirty="0">
              <a:solidFill>
                <a:schemeClr val="tx1">
                  <a:lumMod val="95000"/>
                  <a:lumOff val="5000"/>
                </a:schemeClr>
              </a:solidFill>
              <a:latin typeface="Oswald" panose="000005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Рисунок 12" descr="Линия со стрелкой: прямо со сплошной заливкой">
            <a:extLst>
              <a:ext uri="{FF2B5EF4-FFF2-40B4-BE49-F238E27FC236}">
                <a16:creationId xmlns="" xmlns:a16="http://schemas.microsoft.com/office/drawing/2014/main" id="{B60243F5-5C8A-4EDF-ACB8-874864E2A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518756" y="2240822"/>
            <a:ext cx="1150436" cy="914400"/>
          </a:xfrm>
          <a:prstGeom prst="rect">
            <a:avLst/>
          </a:prstGeom>
        </p:spPr>
      </p:pic>
      <p:pic>
        <p:nvPicPr>
          <p:cNvPr id="25" name="Рисунок 24" descr="Линия со стрелкой: прямо со сплошной заливкой">
            <a:extLst>
              <a:ext uri="{FF2B5EF4-FFF2-40B4-BE49-F238E27FC236}">
                <a16:creationId xmlns="" xmlns:a16="http://schemas.microsoft.com/office/drawing/2014/main" id="{EEEC5467-95C4-4615-90CA-21418C5BC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321814" y="2275581"/>
            <a:ext cx="1150436" cy="914400"/>
          </a:xfrm>
          <a:prstGeom prst="rect">
            <a:avLst/>
          </a:prstGeom>
        </p:spPr>
      </p:pic>
      <p:pic>
        <p:nvPicPr>
          <p:cNvPr id="32" name="Рисунок 31" descr="Линия со стрелкой: прямо со сплошной заливкой">
            <a:extLst>
              <a:ext uri="{FF2B5EF4-FFF2-40B4-BE49-F238E27FC236}">
                <a16:creationId xmlns="" xmlns:a16="http://schemas.microsoft.com/office/drawing/2014/main" id="{AC085649-43BF-44C3-BDB3-72EE0744A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295939" y="4234436"/>
            <a:ext cx="1150436" cy="914400"/>
          </a:xfrm>
          <a:prstGeom prst="rect">
            <a:avLst/>
          </a:prstGeom>
        </p:spPr>
      </p:pic>
      <p:pic>
        <p:nvPicPr>
          <p:cNvPr id="33" name="Рисунок 32" descr="Линия со стрелкой: прямо со сплошной заливкой">
            <a:extLst>
              <a:ext uri="{FF2B5EF4-FFF2-40B4-BE49-F238E27FC236}">
                <a16:creationId xmlns="" xmlns:a16="http://schemas.microsoft.com/office/drawing/2014/main" id="{1176C0D3-D877-4B33-AD28-04CD2D329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519761" y="4234436"/>
            <a:ext cx="115043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">
            <a:extLst>
              <a:ext uri="{FF2B5EF4-FFF2-40B4-BE49-F238E27FC236}">
                <a16:creationId xmlns:a16="http://schemas.microsoft.com/office/drawing/2014/main" xmlns="" id="{ED4EC942-F07C-0F44-8AEB-DF2058E18405}"/>
              </a:ext>
            </a:extLst>
          </p:cNvPr>
          <p:cNvSpPr/>
          <p:nvPr/>
        </p:nvSpPr>
        <p:spPr>
          <a:xfrm>
            <a:off x="0" y="152749"/>
            <a:ext cx="12192000" cy="1547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11">
            <a:extLst>
              <a:ext uri="{FF2B5EF4-FFF2-40B4-BE49-F238E27FC236}">
                <a16:creationId xmlns:a16="http://schemas.microsoft.com/office/drawing/2014/main" xmlns="" id="{FBFA3DBD-00DE-9E44-828F-4B1F9E93C360}"/>
              </a:ext>
            </a:extLst>
          </p:cNvPr>
          <p:cNvSpPr txBox="1"/>
          <p:nvPr/>
        </p:nvSpPr>
        <p:spPr>
          <a:xfrm>
            <a:off x="0" y="53185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Масштабирование </a:t>
            </a:r>
            <a:r>
              <a:rPr lang="ru-RU" sz="4000" b="1" dirty="0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проекта</a:t>
            </a:r>
            <a:endParaRPr lang="es-ES" sz="4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36538" y="1308854"/>
            <a:ext cx="7240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Цель: увеличить количество клиентов и доходность проекта</a:t>
            </a:r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710549662"/>
              </p:ext>
            </p:extLst>
          </p:nvPr>
        </p:nvGraphicFramePr>
        <p:xfrm>
          <a:off x="226768" y="1915160"/>
          <a:ext cx="6453432" cy="469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772379"/>
              </p:ext>
            </p:extLst>
          </p:nvPr>
        </p:nvGraphicFramePr>
        <p:xfrm>
          <a:off x="6314440" y="2037080"/>
          <a:ext cx="5826759" cy="287971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9479"/>
                <a:gridCol w="1533070"/>
                <a:gridCol w="1456690"/>
                <a:gridCol w="1107520"/>
              </a:tblGrid>
              <a:tr h="698092">
                <a:tc>
                  <a:txBody>
                    <a:bodyPr/>
                    <a:lstStyle/>
                    <a:p>
                      <a:r>
                        <a:rPr lang="ru-RU" dirty="0" smtClean="0"/>
                        <a:t>Дополнительные услуги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Цена за 1</a:t>
                      </a:r>
                      <a:r>
                        <a:rPr lang="ru-RU" baseline="0" dirty="0" smtClean="0"/>
                        <a:t> час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в месяц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Итого, руб. </a:t>
                      </a:r>
                      <a:endParaRPr lang="ru-RU" dirty="0"/>
                    </a:p>
                  </a:txBody>
                  <a:tcPr/>
                </a:tc>
              </a:tr>
              <a:tr h="566135"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Групповая </a:t>
                      </a:r>
                      <a:r>
                        <a:rPr lang="ru-RU" dirty="0" err="1" smtClean="0"/>
                        <a:t>коуч</a:t>
                      </a:r>
                      <a:r>
                        <a:rPr lang="ru-RU" dirty="0" smtClean="0"/>
                        <a:t>-сессия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20000</a:t>
                      </a:r>
                      <a:endParaRPr lang="ru-RU" dirty="0"/>
                    </a:p>
                  </a:txBody>
                  <a:tcPr/>
                </a:tc>
              </a:tr>
              <a:tr h="366072">
                <a:tc>
                  <a:txBody>
                    <a:bodyPr/>
                    <a:lstStyle/>
                    <a:p>
                      <a:r>
                        <a:rPr lang="ru-RU" dirty="0" smtClean="0"/>
                        <a:t>Тренинг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28000</a:t>
                      </a:r>
                      <a:endParaRPr lang="ru-RU" dirty="0"/>
                    </a:p>
                  </a:txBody>
                  <a:tcPr/>
                </a:tc>
              </a:tr>
              <a:tr h="323506">
                <a:tc>
                  <a:txBody>
                    <a:bodyPr/>
                    <a:lstStyle/>
                    <a:p>
                      <a:r>
                        <a:rPr lang="ru-RU" dirty="0" smtClean="0"/>
                        <a:t>Выступление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60000</a:t>
                      </a:r>
                      <a:endParaRPr lang="ru-RU" dirty="0"/>
                    </a:p>
                  </a:txBody>
                  <a:tcPr/>
                </a:tc>
              </a:tr>
              <a:tr h="8097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108000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314441" y="5012174"/>
            <a:ext cx="578612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+ Новые форматы работы:</a:t>
            </a:r>
          </a:p>
          <a:p>
            <a:pPr algn="ctr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ru-RU" dirty="0"/>
          </a:p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Закрытый </a:t>
            </a:r>
            <a:r>
              <a:rPr lang="ru-RU" dirty="0" smtClean="0"/>
              <a:t>клуб</a:t>
            </a:r>
            <a:endParaRPr lang="en-US" dirty="0" smtClean="0"/>
          </a:p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ru-RU" dirty="0" err="1" smtClean="0"/>
              <a:t>Нетворкинг</a:t>
            </a:r>
            <a:r>
              <a:rPr lang="ru-RU" dirty="0" smtClean="0"/>
              <a:t> (формат кофейни)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2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erda 12">
            <a:extLst>
              <a:ext uri="{FF2B5EF4-FFF2-40B4-BE49-F238E27FC236}">
                <a16:creationId xmlns="" xmlns:a16="http://schemas.microsoft.com/office/drawing/2014/main" id="{7DFC106D-71DA-0B46-9BFE-CAF7CA8511FF}"/>
              </a:ext>
            </a:extLst>
          </p:cNvPr>
          <p:cNvSpPr/>
          <p:nvPr/>
        </p:nvSpPr>
        <p:spPr>
          <a:xfrm rot="10800000">
            <a:off x="-2292312" y="-39779"/>
            <a:ext cx="4018744" cy="4018744"/>
          </a:xfrm>
          <a:prstGeom prst="chord">
            <a:avLst>
              <a:gd name="adj1" fmla="val 5870008"/>
              <a:gd name="adj2" fmla="val 1573501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46BDD4C8-FC3C-9040-B16A-9D2615FDC5B9}"/>
              </a:ext>
            </a:extLst>
          </p:cNvPr>
          <p:cNvSpPr txBox="1"/>
          <p:nvPr/>
        </p:nvSpPr>
        <p:spPr>
          <a:xfrm>
            <a:off x="957308" y="815533"/>
            <a:ext cx="5900692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600" b="1" spc="300" dirty="0" smtClean="0"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rPr>
              <a:t>Я </a:t>
            </a:r>
            <a:r>
              <a:rPr lang="ru-RU" sz="36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rPr>
              <a:t>уже</a:t>
            </a:r>
            <a:r>
              <a:rPr lang="ru-RU" sz="3600" b="1" spc="300" dirty="0" smtClean="0"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rPr>
              <a:t> поменяла ограничения на возможности, мой проект позволит сделать это и другим!)</a:t>
            </a:r>
          </a:p>
          <a:p>
            <a:endParaRPr lang="ru-RU" sz="3600" b="1" spc="300" dirty="0">
              <a:latin typeface="Oswa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3600" b="1" spc="300" dirty="0" smtClean="0"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rPr>
              <a:t>Еще сомневаетесь?</a:t>
            </a:r>
          </a:p>
          <a:p>
            <a:r>
              <a:rPr lang="ru-RU" sz="3600" b="1" spc="300" dirty="0" smtClean="0"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rPr>
              <a:t>Сканируйте </a:t>
            </a:r>
            <a:r>
              <a:rPr lang="ru-RU" sz="3600" b="1" spc="300" dirty="0" err="1" smtClean="0"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rPr>
              <a:t>куар</a:t>
            </a:r>
            <a:r>
              <a:rPr lang="ru-RU" sz="3600" b="1" spc="300" dirty="0" smtClean="0"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rPr>
              <a:t>-код!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EED1325A-C12C-A24E-83A0-FB58F54F78B4}"/>
              </a:ext>
            </a:extLst>
          </p:cNvPr>
          <p:cNvGrpSpPr/>
          <p:nvPr/>
        </p:nvGrpSpPr>
        <p:grpSpPr>
          <a:xfrm rot="10800000">
            <a:off x="6600331" y="4082868"/>
            <a:ext cx="318629" cy="2663371"/>
            <a:chOff x="1110684" y="-607801"/>
            <a:chExt cx="318629" cy="3346115"/>
          </a:xfrm>
        </p:grpSpPr>
        <p:cxnSp>
          <p:nvCxnSpPr>
            <p:cNvPr id="9" name="Conector recto 8">
              <a:extLst>
                <a:ext uri="{FF2B5EF4-FFF2-40B4-BE49-F238E27FC236}">
                  <a16:creationId xmlns="" xmlns:a16="http://schemas.microsoft.com/office/drawing/2014/main" id="{B69EE778-390C-BD45-83BD-DE6314D0D339}"/>
                </a:ext>
              </a:extLst>
            </p:cNvPr>
            <p:cNvCxnSpPr>
              <a:cxnSpLocks/>
              <a:endCxn id="10" idx="4"/>
            </p:cNvCxnSpPr>
            <p:nvPr/>
          </p:nvCxnSpPr>
          <p:spPr>
            <a:xfrm rot="10800000" flipV="1">
              <a:off x="1269999" y="-607801"/>
              <a:ext cx="0" cy="334611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="" xmlns:a16="http://schemas.microsoft.com/office/drawing/2014/main" id="{36EFC212-986A-7F4C-8843-03DB58D5BD1B}"/>
                </a:ext>
              </a:extLst>
            </p:cNvPr>
            <p:cNvSpPr/>
            <p:nvPr/>
          </p:nvSpPr>
          <p:spPr>
            <a:xfrm>
              <a:off x="1110684" y="2419685"/>
              <a:ext cx="318629" cy="31862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cxnSp>
        <p:nvCxnSpPr>
          <p:cNvPr id="23" name="Conector recto 22">
            <a:extLst>
              <a:ext uri="{FF2B5EF4-FFF2-40B4-BE49-F238E27FC236}">
                <a16:creationId xmlns="" xmlns:a16="http://schemas.microsoft.com/office/drawing/2014/main" id="{5A56108F-06C5-824D-9D50-9FC8559910EC}"/>
              </a:ext>
            </a:extLst>
          </p:cNvPr>
          <p:cNvCxnSpPr>
            <a:cxnSpLocks/>
          </p:cNvCxnSpPr>
          <p:nvPr/>
        </p:nvCxnSpPr>
        <p:spPr>
          <a:xfrm flipV="1">
            <a:off x="726621" y="4194629"/>
            <a:ext cx="0" cy="182029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65" y="815533"/>
            <a:ext cx="4857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">
            <a:extLst>
              <a:ext uri="{FF2B5EF4-FFF2-40B4-BE49-F238E27FC236}">
                <a16:creationId xmlns:a16="http://schemas.microsoft.com/office/drawing/2014/main" xmlns="" id="{ED4EC942-F07C-0F44-8AEB-DF2058E18405}"/>
              </a:ext>
            </a:extLst>
          </p:cNvPr>
          <p:cNvSpPr/>
          <p:nvPr/>
        </p:nvSpPr>
        <p:spPr>
          <a:xfrm>
            <a:off x="0" y="387937"/>
            <a:ext cx="12192000" cy="1430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370277"/>
              </p:ext>
            </p:extLst>
          </p:nvPr>
        </p:nvGraphicFramePr>
        <p:xfrm>
          <a:off x="131919" y="2223056"/>
          <a:ext cx="3871122" cy="4114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71122"/>
              </a:tblGrid>
              <a:tr h="180975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Автор студенческих работ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r>
                        <a:rPr lang="ru-RU" dirty="0" smtClean="0"/>
                        <a:t>Копирайтер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r>
                        <a:rPr lang="ru-RU" dirty="0" smtClean="0"/>
                        <a:t>Менеджер по работе с клиентами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r>
                        <a:rPr lang="ru-RU" dirty="0" smtClean="0"/>
                        <a:t>Менеджер по продажам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r>
                        <a:rPr lang="en-US" dirty="0" smtClean="0"/>
                        <a:t>SMM-</a:t>
                      </a:r>
                      <a:r>
                        <a:rPr lang="ru-RU" dirty="0" smtClean="0"/>
                        <a:t>специалист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Транскрибатор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Блогер</a:t>
                      </a:r>
                      <a:r>
                        <a:rPr lang="ru-RU" dirty="0" smtClean="0"/>
                        <a:t> (продажа рекламы)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r>
                        <a:rPr lang="ru-RU" dirty="0" smtClean="0"/>
                        <a:t>Писатель (заработок на издании и продаже собственных книг)</a:t>
                      </a:r>
                      <a:endParaRPr lang="ru-RU" dirty="0"/>
                    </a:p>
                  </a:txBody>
                  <a:tcPr marL="68580" marR="68580" marT="0" marB="0" anchor="b"/>
                </a:tc>
              </a:tr>
              <a:tr h="180975">
                <a:tc>
                  <a:txBody>
                    <a:bodyPr/>
                    <a:lstStyle/>
                    <a:p>
                      <a:r>
                        <a:rPr lang="ru-RU" dirty="0" smtClean="0"/>
                        <a:t>Поэт (написание стихов, текстов песен на заказ)</a:t>
                      </a:r>
                      <a:endParaRPr lang="ru-RU" dirty="0"/>
                    </a:p>
                  </a:txBody>
                  <a:tcPr marL="68580" marR="68580" marT="0" marB="0" anchor="b"/>
                </a:tc>
              </a:tr>
              <a:tr h="180975">
                <a:tc>
                  <a:txBody>
                    <a:bodyPr/>
                    <a:lstStyle/>
                    <a:p>
                      <a:r>
                        <a:rPr lang="ru-RU" dirty="0" smtClean="0"/>
                        <a:t>Маркетолог,</a:t>
                      </a:r>
                      <a:r>
                        <a:rPr lang="ru-RU" baseline="0" dirty="0" smtClean="0"/>
                        <a:t> руководитель отдела маркетинга</a:t>
                      </a:r>
                      <a:endParaRPr lang="ru-RU" dirty="0"/>
                    </a:p>
                  </a:txBody>
                  <a:tcPr marL="68580" marR="68580" marT="0" marB="0" anchor="b"/>
                </a:tc>
              </a:tr>
              <a:tr h="180975">
                <a:tc>
                  <a:txBody>
                    <a:bodyPr/>
                    <a:lstStyle/>
                    <a:p>
                      <a:r>
                        <a:rPr lang="ru-RU" dirty="0" smtClean="0"/>
                        <a:t>Оператор на</a:t>
                      </a:r>
                      <a:r>
                        <a:rPr lang="ru-RU" baseline="0" dirty="0" smtClean="0"/>
                        <a:t> телефоне</a:t>
                      </a:r>
                      <a:endParaRPr lang="ru-RU" dirty="0"/>
                    </a:p>
                  </a:txBody>
                  <a:tcPr marL="68580" marR="68580" marT="0" marB="0" anchor="b"/>
                </a:tc>
              </a:tr>
              <a:tr h="180975"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Коуч</a:t>
                      </a:r>
                      <a:r>
                        <a:rPr lang="ru-RU" b="1" dirty="0" smtClean="0"/>
                        <a:t> </a:t>
                      </a:r>
                      <a:endParaRPr lang="ru-RU" b="1" dirty="0"/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5" name="CuadroTexto 11">
            <a:extLst>
              <a:ext uri="{FF2B5EF4-FFF2-40B4-BE49-F238E27FC236}">
                <a16:creationId xmlns:a16="http://schemas.microsoft.com/office/drawing/2014/main" xmlns="" id="{FBFA3DBD-00DE-9E44-828F-4B1F9E93C360}"/>
              </a:ext>
            </a:extLst>
          </p:cNvPr>
          <p:cNvSpPr txBox="1"/>
          <p:nvPr/>
        </p:nvSpPr>
        <p:spPr>
          <a:xfrm>
            <a:off x="0" y="338528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Помогаю менять </a:t>
            </a:r>
            <a:r>
              <a:rPr lang="ru-RU" sz="4400" b="1" dirty="0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ограничения на возможности</a:t>
            </a:r>
            <a:endParaRPr lang="es-ES" sz="4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7139505"/>
              </p:ext>
            </p:extLst>
          </p:nvPr>
        </p:nvGraphicFramePr>
        <p:xfrm>
          <a:off x="4079240" y="1511856"/>
          <a:ext cx="7970520" cy="537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F30BC2A2-5FF1-9C43-A017-CD802871B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Целевая аудитория</a:t>
            </a:r>
            <a:endParaRPr lang="es-ES" dirty="0"/>
          </a:p>
        </p:txBody>
      </p:sp>
      <p:pic>
        <p:nvPicPr>
          <p:cNvPr id="17" name="Google Shape;155;p7"/>
          <p:cNvPicPr preferRelativeResize="0"/>
          <p:nvPr/>
        </p:nvPicPr>
        <p:blipFill rotWithShape="1">
          <a:blip r:embed="rId2">
            <a:alphaModFix/>
          </a:blip>
          <a:srcRect b="62816"/>
          <a:stretch/>
        </p:blipFill>
        <p:spPr>
          <a:xfrm>
            <a:off x="555997" y="1054147"/>
            <a:ext cx="10670803" cy="29082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09451653"/>
              </p:ext>
            </p:extLst>
          </p:nvPr>
        </p:nvGraphicFramePr>
        <p:xfrm>
          <a:off x="2103120" y="3840480"/>
          <a:ext cx="8128000" cy="2749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9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D4EC942-F07C-0F44-8AEB-DF2058E18405}"/>
              </a:ext>
            </a:extLst>
          </p:cNvPr>
          <p:cNvSpPr/>
          <p:nvPr/>
        </p:nvSpPr>
        <p:spPr>
          <a:xfrm>
            <a:off x="0" y="743537"/>
            <a:ext cx="12192000" cy="1854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xmlns="" id="{5684D338-9F62-F944-8B44-2CF9A152613E}"/>
              </a:ext>
            </a:extLst>
          </p:cNvPr>
          <p:cNvSpPr/>
          <p:nvPr/>
        </p:nvSpPr>
        <p:spPr>
          <a:xfrm>
            <a:off x="1172690" y="3265606"/>
            <a:ext cx="858982" cy="8589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Oswald" pitchFamily="2" charset="77"/>
              </a:rPr>
              <a:t>01</a:t>
            </a:r>
            <a:endParaRPr lang="es-ES" dirty="0">
              <a:latin typeface="Oswald" pitchFamily="2" charset="77"/>
            </a:endParaRP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xmlns="" id="{041F1FF7-B5A2-BA42-9B16-7C997C437ED0}"/>
              </a:ext>
            </a:extLst>
          </p:cNvPr>
          <p:cNvCxnSpPr>
            <a:cxnSpLocks/>
          </p:cNvCxnSpPr>
          <p:nvPr/>
        </p:nvCxnSpPr>
        <p:spPr>
          <a:xfrm>
            <a:off x="1608406" y="3978778"/>
            <a:ext cx="0" cy="6049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F30BC2A2-5FF1-9C43-A017-CD802871B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Целевая аудитория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BFA3DBD-00DE-9E44-828F-4B1F9E93C360}"/>
              </a:ext>
            </a:extLst>
          </p:cNvPr>
          <p:cNvSpPr txBox="1"/>
          <p:nvPr/>
        </p:nvSpPr>
        <p:spPr>
          <a:xfrm>
            <a:off x="0" y="121765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Сегменты</a:t>
            </a:r>
            <a:r>
              <a:rPr lang="es-E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4800" b="1" dirty="0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потребителей</a:t>
            </a:r>
            <a:endParaRPr lang="es-ES" sz="4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CDB7C281-3F81-4B47-BDC0-73519D18F19A}"/>
              </a:ext>
            </a:extLst>
          </p:cNvPr>
          <p:cNvSpPr txBox="1"/>
          <p:nvPr/>
        </p:nvSpPr>
        <p:spPr>
          <a:xfrm>
            <a:off x="82296" y="4785576"/>
            <a:ext cx="305222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66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 с инвалидностью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5C6540E6-F748-7B45-94B3-837CD3073067}"/>
              </a:ext>
            </a:extLst>
          </p:cNvPr>
          <p:cNvSpPr txBox="1"/>
          <p:nvPr/>
        </p:nvSpPr>
        <p:spPr>
          <a:xfrm>
            <a:off x="2915919" y="4874368"/>
            <a:ext cx="3349171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660"/>
              </a:lnSpc>
            </a:pPr>
            <a:r>
              <a:rPr lang="ru-RU" sz="1600" b="1" dirty="0" smtClean="0"/>
              <a:t>Эксперты, работающие с людьми с инвалидностью</a:t>
            </a:r>
            <a:endParaRPr lang="es-ES" sz="1600" b="1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D5AC2FD8-7EF2-C54C-9DF7-4B43A32FE185}"/>
              </a:ext>
            </a:extLst>
          </p:cNvPr>
          <p:cNvSpPr txBox="1"/>
          <p:nvPr/>
        </p:nvSpPr>
        <p:spPr>
          <a:xfrm>
            <a:off x="6096000" y="4767860"/>
            <a:ext cx="3026229" cy="11310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660"/>
              </a:lnSpc>
            </a:pPr>
            <a:r>
              <a:rPr lang="ru-RU" sz="1600" b="1" dirty="0" smtClean="0"/>
              <a:t>Образовательные курсы, </a:t>
            </a:r>
            <a:r>
              <a:rPr lang="ru-RU" sz="1600" b="1" dirty="0"/>
              <a:t>работающие с </a:t>
            </a:r>
            <a:r>
              <a:rPr lang="ru-RU" sz="1600" b="1" dirty="0" smtClean="0"/>
              <a:t>людьми с инвалидностью</a:t>
            </a:r>
            <a:endParaRPr lang="es-ES" sz="1600" b="1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4E605D19-369C-B343-9C87-87821FD8163F}"/>
              </a:ext>
            </a:extLst>
          </p:cNvPr>
          <p:cNvSpPr txBox="1"/>
          <p:nvPr/>
        </p:nvSpPr>
        <p:spPr>
          <a:xfrm>
            <a:off x="9224330" y="4701243"/>
            <a:ext cx="2723829" cy="11310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660"/>
              </a:lnSpc>
            </a:pPr>
            <a:r>
              <a:rPr lang="ru-RU" sz="1600" b="1" dirty="0" smtClean="0"/>
              <a:t>Организации, работающие с людьми с инвалидностью</a:t>
            </a:r>
            <a:endParaRPr lang="es-ES" sz="1600" b="1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C280F0A0-DB22-E445-8486-DEF934B87A15}"/>
              </a:ext>
            </a:extLst>
          </p:cNvPr>
          <p:cNvSpPr/>
          <p:nvPr/>
        </p:nvSpPr>
        <p:spPr>
          <a:xfrm>
            <a:off x="4000296" y="3265606"/>
            <a:ext cx="858982" cy="8589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Oswald" pitchFamily="2" charset="77"/>
              </a:rPr>
              <a:t>02</a:t>
            </a:r>
            <a:endParaRPr lang="es-ES" dirty="0">
              <a:latin typeface="Oswald" pitchFamily="2" charset="77"/>
            </a:endParaRP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xmlns="" id="{F5813575-0559-B84C-B832-D6D2E477511C}"/>
              </a:ext>
            </a:extLst>
          </p:cNvPr>
          <p:cNvCxnSpPr>
            <a:cxnSpLocks/>
          </p:cNvCxnSpPr>
          <p:nvPr/>
        </p:nvCxnSpPr>
        <p:spPr>
          <a:xfrm>
            <a:off x="4436012" y="3978778"/>
            <a:ext cx="0" cy="6049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9579DCB3-1F97-3E41-A558-68030DEB3016}"/>
              </a:ext>
            </a:extLst>
          </p:cNvPr>
          <p:cNvSpPr/>
          <p:nvPr/>
        </p:nvSpPr>
        <p:spPr>
          <a:xfrm>
            <a:off x="6996715" y="3265606"/>
            <a:ext cx="858982" cy="8589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Oswald" pitchFamily="2" charset="77"/>
              </a:rPr>
              <a:t>03</a:t>
            </a:r>
            <a:endParaRPr lang="es-ES" dirty="0">
              <a:latin typeface="Oswald" pitchFamily="2" charset="77"/>
            </a:endParaRPr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xmlns="" id="{0A9EC6AC-F709-5340-B8EB-251CBDB9EA35}"/>
              </a:ext>
            </a:extLst>
          </p:cNvPr>
          <p:cNvCxnSpPr>
            <a:cxnSpLocks/>
          </p:cNvCxnSpPr>
          <p:nvPr/>
        </p:nvCxnSpPr>
        <p:spPr>
          <a:xfrm>
            <a:off x="7432431" y="3978778"/>
            <a:ext cx="0" cy="6049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ipse 48">
            <a:extLst>
              <a:ext uri="{FF2B5EF4-FFF2-40B4-BE49-F238E27FC236}">
                <a16:creationId xmlns:a16="http://schemas.microsoft.com/office/drawing/2014/main" xmlns="" id="{A6C3BAF2-C63B-0F48-B486-00A159A6D10A}"/>
              </a:ext>
            </a:extLst>
          </p:cNvPr>
          <p:cNvSpPr/>
          <p:nvPr/>
        </p:nvSpPr>
        <p:spPr>
          <a:xfrm>
            <a:off x="9838389" y="3265606"/>
            <a:ext cx="858982" cy="8589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Oswald" pitchFamily="2" charset="77"/>
              </a:rPr>
              <a:t>04</a:t>
            </a:r>
            <a:endParaRPr lang="es-ES" dirty="0">
              <a:latin typeface="Oswald" pitchFamily="2" charset="77"/>
            </a:endParaRP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xmlns="" id="{7495105F-0AD6-2346-AC40-A2411A545E0E}"/>
              </a:ext>
            </a:extLst>
          </p:cNvPr>
          <p:cNvCxnSpPr>
            <a:cxnSpLocks/>
          </p:cNvCxnSpPr>
          <p:nvPr/>
        </p:nvCxnSpPr>
        <p:spPr>
          <a:xfrm>
            <a:off x="10274105" y="3978778"/>
            <a:ext cx="0" cy="6049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663875" y="2597921"/>
            <a:ext cx="646331" cy="404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B2C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627794" y="2598399"/>
            <a:ext cx="646332" cy="404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B2B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0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FDDBEA9-1505-5940-9E3E-E9F6618242CD}"/>
              </a:ext>
            </a:extLst>
          </p:cNvPr>
          <p:cNvSpPr txBox="1"/>
          <p:nvPr/>
        </p:nvSpPr>
        <p:spPr>
          <a:xfrm>
            <a:off x="845684" y="3428852"/>
            <a:ext cx="46356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/>
              <a:t>Люди с инвалидностью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находятся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растерянности относительно достижения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жизненных целей</a:t>
            </a:r>
            <a:r>
              <a:rPr lang="ru-RU" sz="1600" dirty="0" smtClean="0"/>
              <a:t>:</a:t>
            </a:r>
            <a:endParaRPr lang="ru-RU" sz="16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 smtClean="0"/>
              <a:t>устройство </a:t>
            </a:r>
            <a:r>
              <a:rPr lang="ru-RU" sz="1600" dirty="0"/>
              <a:t>на </a:t>
            </a:r>
            <a:r>
              <a:rPr lang="ru-RU" sz="1600" dirty="0" smtClean="0"/>
              <a:t>работу,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 smtClean="0"/>
              <a:t>поиск </a:t>
            </a:r>
            <a:r>
              <a:rPr lang="ru-RU" sz="1600" dirty="0"/>
              <a:t>дела по </a:t>
            </a:r>
            <a:r>
              <a:rPr lang="ru-RU" sz="1600" dirty="0" smtClean="0"/>
              <a:t>душе,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 smtClean="0"/>
              <a:t>принятие </a:t>
            </a:r>
            <a:r>
              <a:rPr lang="ru-RU" sz="1600" dirty="0"/>
              <a:t>себя и своей жизненной ситуации и др.</a:t>
            </a:r>
            <a:endParaRPr lang="ru-RU" sz="16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F445388A-AE22-1846-BACD-1C8A111FDEE9}"/>
              </a:ext>
            </a:extLst>
          </p:cNvPr>
          <p:cNvSpPr/>
          <p:nvPr/>
        </p:nvSpPr>
        <p:spPr>
          <a:xfrm>
            <a:off x="6096000" y="0"/>
            <a:ext cx="6096000" cy="68667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EB80AF9-6515-F846-A34A-4A2505E956AC}"/>
              </a:ext>
            </a:extLst>
          </p:cNvPr>
          <p:cNvSpPr txBox="1"/>
          <p:nvPr/>
        </p:nvSpPr>
        <p:spPr>
          <a:xfrm>
            <a:off x="845684" y="1765023"/>
            <a:ext cx="3748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Есть </a:t>
            </a:r>
            <a:r>
              <a:rPr lang="ru-RU" sz="3600" b="1" dirty="0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проблема</a:t>
            </a:r>
            <a:r>
              <a:rPr lang="es-E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es-ES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584C73BA-45D7-CC45-ADEC-D4ABE4F80F03}"/>
              </a:ext>
            </a:extLst>
          </p:cNvPr>
          <p:cNvSpPr txBox="1"/>
          <p:nvPr/>
        </p:nvSpPr>
        <p:spPr>
          <a:xfrm>
            <a:off x="7415809" y="3484398"/>
            <a:ext cx="4026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</a:rPr>
              <a:t>Инструменты </a:t>
            </a:r>
            <a:r>
              <a:rPr lang="ru-RU" sz="1600" dirty="0" err="1">
                <a:solidFill>
                  <a:schemeClr val="bg1"/>
                </a:solidFill>
              </a:rPr>
              <a:t>коучинга</a:t>
            </a:r>
            <a:r>
              <a:rPr lang="ru-RU" sz="1600" dirty="0">
                <a:solidFill>
                  <a:schemeClr val="bg1"/>
                </a:solidFill>
              </a:rPr>
              <a:t> позволяют в сжатые сроки помочь человеку взглянуть на </a:t>
            </a:r>
            <a:r>
              <a:rPr lang="ru-RU" sz="1600" dirty="0" smtClean="0">
                <a:solidFill>
                  <a:schemeClr val="bg1"/>
                </a:solidFill>
              </a:rPr>
              <a:t>ситуацию </a:t>
            </a:r>
            <a:r>
              <a:rPr lang="ru-RU" sz="1600" dirty="0">
                <a:solidFill>
                  <a:schemeClr val="bg1"/>
                </a:solidFill>
              </a:rPr>
              <a:t>с нового ракурса,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выстроить «дорожную карту» по достижению своих целей.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5D9D06D6-D51F-034C-B506-C14A843EE962}"/>
              </a:ext>
            </a:extLst>
          </p:cNvPr>
          <p:cNvSpPr txBox="1"/>
          <p:nvPr/>
        </p:nvSpPr>
        <p:spPr>
          <a:xfrm>
            <a:off x="7415809" y="1765023"/>
            <a:ext cx="3748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Есть </a:t>
            </a:r>
          </a:p>
          <a:p>
            <a:r>
              <a:rPr lang="ru-RU" sz="3600" b="1" dirty="0" smtClean="0">
                <a:solidFill>
                  <a:schemeClr val="accent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решение!</a:t>
            </a:r>
            <a:endParaRPr lang="es-ES" sz="3600" b="1" dirty="0">
              <a:solidFill>
                <a:schemeClr val="accent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2A4A1792-889E-FF43-BFE0-E2C9E18E96BA}"/>
              </a:ext>
            </a:extLst>
          </p:cNvPr>
          <p:cNvSpPr/>
          <p:nvPr/>
        </p:nvSpPr>
        <p:spPr>
          <a:xfrm>
            <a:off x="5543444" y="3617355"/>
            <a:ext cx="1052557" cy="777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Gráfico 5">
            <a:extLst>
              <a:ext uri="{FF2B5EF4-FFF2-40B4-BE49-F238E27FC236}">
                <a16:creationId xmlns:a16="http://schemas.microsoft.com/office/drawing/2014/main" xmlns="" id="{EC24286C-1CCC-2E4B-8FF5-D4270C9155C0}"/>
              </a:ext>
            </a:extLst>
          </p:cNvPr>
          <p:cNvSpPr/>
          <p:nvPr/>
        </p:nvSpPr>
        <p:spPr>
          <a:xfrm>
            <a:off x="5827775" y="3881446"/>
            <a:ext cx="506080" cy="249483"/>
          </a:xfrm>
          <a:custGeom>
            <a:avLst/>
            <a:gdLst>
              <a:gd name="connsiteX0" fmla="*/ 430212 w 594809"/>
              <a:gd name="connsiteY0" fmla="*/ 0 h 293224"/>
              <a:gd name="connsiteX1" fmla="*/ 403386 w 594809"/>
              <a:gd name="connsiteY1" fmla="*/ 23779 h 293224"/>
              <a:gd name="connsiteX2" fmla="*/ 522363 w 594809"/>
              <a:gd name="connsiteY2" fmla="*/ 129772 h 293224"/>
              <a:gd name="connsiteX3" fmla="*/ 0 w 594809"/>
              <a:gd name="connsiteY3" fmla="*/ 129772 h 293224"/>
              <a:gd name="connsiteX4" fmla="*/ 0 w 594809"/>
              <a:gd name="connsiteY4" fmla="*/ 163453 h 293224"/>
              <a:gd name="connsiteX5" fmla="*/ 522363 w 594809"/>
              <a:gd name="connsiteY5" fmla="*/ 163453 h 293224"/>
              <a:gd name="connsiteX6" fmla="*/ 403386 w 594809"/>
              <a:gd name="connsiteY6" fmla="*/ 269446 h 293224"/>
              <a:gd name="connsiteX7" fmla="*/ 430212 w 594809"/>
              <a:gd name="connsiteY7" fmla="*/ 293225 h 293224"/>
              <a:gd name="connsiteX8" fmla="*/ 594810 w 594809"/>
              <a:gd name="connsiteY8" fmla="*/ 146612 h 29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809" h="293224">
                <a:moveTo>
                  <a:pt x="430212" y="0"/>
                </a:moveTo>
                <a:lnTo>
                  <a:pt x="403386" y="23779"/>
                </a:lnTo>
                <a:lnTo>
                  <a:pt x="522363" y="129772"/>
                </a:lnTo>
                <a:lnTo>
                  <a:pt x="0" y="129772"/>
                </a:lnTo>
                <a:lnTo>
                  <a:pt x="0" y="163453"/>
                </a:lnTo>
                <a:lnTo>
                  <a:pt x="522363" y="163453"/>
                </a:lnTo>
                <a:lnTo>
                  <a:pt x="403386" y="269446"/>
                </a:lnTo>
                <a:lnTo>
                  <a:pt x="430212" y="293225"/>
                </a:lnTo>
                <a:lnTo>
                  <a:pt x="594810" y="146612"/>
                </a:lnTo>
                <a:close/>
              </a:path>
            </a:pathLst>
          </a:custGeom>
          <a:solidFill>
            <a:srgbClr val="000000"/>
          </a:solidFill>
          <a:ln w="3750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6188FBA-54EF-854A-A15D-E977AEB206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5683" y="240918"/>
            <a:ext cx="5235131" cy="365125"/>
          </a:xfrm>
        </p:spPr>
        <p:txBody>
          <a:bodyPr>
            <a:normAutofit/>
          </a:bodyPr>
          <a:lstStyle/>
          <a:p>
            <a:r>
              <a:rPr lang="ru-RU" dirty="0" smtClean="0"/>
              <a:t>Проблема и боль клиента</a:t>
            </a:r>
            <a:endParaRPr lang="es-E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63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9E1ED1C0-EC91-B649-BFB3-208839DA734B}"/>
              </a:ext>
            </a:extLst>
          </p:cNvPr>
          <p:cNvSpPr/>
          <p:nvPr/>
        </p:nvSpPr>
        <p:spPr>
          <a:xfrm>
            <a:off x="0" y="1243114"/>
            <a:ext cx="12192000" cy="17430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DCB44E2-C839-3547-BFE3-111856451CB7}"/>
              </a:ext>
            </a:extLst>
          </p:cNvPr>
          <p:cNvSpPr txBox="1"/>
          <p:nvPr/>
        </p:nvSpPr>
        <p:spPr>
          <a:xfrm>
            <a:off x="479371" y="289010"/>
            <a:ext cx="586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alpha val="56000"/>
                  </a:schemeClr>
                </a:solidFill>
                <a:latin typeface="Oswald" panose="00000500000000000000" pitchFamily="2" charset="-52"/>
              </a:rPr>
              <a:t>Ключевые</a:t>
            </a:r>
            <a:r>
              <a:rPr lang="ru-RU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800" dirty="0">
                <a:solidFill>
                  <a:schemeClr val="tx1">
                    <a:alpha val="56000"/>
                  </a:schemeClr>
                </a:solidFill>
                <a:latin typeface="Oswald" panose="00000500000000000000" pitchFamily="2" charset="-52"/>
              </a:rPr>
              <a:t>ценности</a:t>
            </a:r>
            <a:r>
              <a:rPr lang="es-E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77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2E5F8D80-AA33-5A47-AF76-848A997CA2AF}"/>
              </a:ext>
            </a:extLst>
          </p:cNvPr>
          <p:cNvSpPr txBox="1"/>
          <p:nvPr/>
        </p:nvSpPr>
        <p:spPr>
          <a:xfrm>
            <a:off x="845684" y="1560034"/>
            <a:ext cx="3431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Компетентный</a:t>
            </a:r>
            <a:endParaRPr lang="es-ES" sz="3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3200" b="1" dirty="0" err="1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коуч</a:t>
            </a:r>
            <a:endParaRPr lang="es-ES" sz="3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1CE2791A-3501-3540-8886-23CF1CC54A76}"/>
              </a:ext>
            </a:extLst>
          </p:cNvPr>
          <p:cNvSpPr txBox="1"/>
          <p:nvPr/>
        </p:nvSpPr>
        <p:spPr>
          <a:xfrm>
            <a:off x="803036" y="3337819"/>
            <a:ext cx="3627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</a:t>
            </a:r>
            <a:r>
              <a:rPr lang="ru-RU" dirty="0" err="1"/>
              <a:t>с</a:t>
            </a:r>
            <a:r>
              <a:rPr lang="ru-RU" dirty="0" err="1" smtClean="0"/>
              <a:t>ертифткат</a:t>
            </a:r>
            <a:r>
              <a:rPr lang="ru-RU" dirty="0" smtClean="0"/>
              <a:t> </a:t>
            </a:r>
            <a:r>
              <a:rPr lang="en-US" dirty="0" smtClean="0"/>
              <a:t>ICF</a:t>
            </a:r>
            <a:r>
              <a:rPr lang="ru-RU" dirty="0" smtClean="0"/>
              <a:t>,</a:t>
            </a:r>
          </a:p>
          <a:p>
            <a:r>
              <a:rPr lang="ru-RU" dirty="0" smtClean="0"/>
              <a:t>- высшее экономическое образование,</a:t>
            </a:r>
            <a:endParaRPr lang="ru-RU" dirty="0"/>
          </a:p>
          <a:p>
            <a:r>
              <a:rPr lang="ru-RU" dirty="0" smtClean="0"/>
              <a:t>- предпринимательский опыт </a:t>
            </a:r>
            <a:r>
              <a:rPr lang="ru-RU" dirty="0"/>
              <a:t>и </a:t>
            </a:r>
            <a:r>
              <a:rPr lang="ru-RU" dirty="0" smtClean="0"/>
              <a:t>талант,</a:t>
            </a:r>
            <a:endParaRPr lang="ru-RU" dirty="0"/>
          </a:p>
          <a:p>
            <a:r>
              <a:rPr lang="ru-RU" dirty="0" smtClean="0"/>
              <a:t>- доверие </a:t>
            </a:r>
            <a:r>
              <a:rPr lang="ru-RU" dirty="0"/>
              <a:t>клиентов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96A92AD-6042-F645-B4F9-4CEA075EF2D8}"/>
              </a:ext>
            </a:extLst>
          </p:cNvPr>
          <p:cNvSpPr txBox="1"/>
          <p:nvPr/>
        </p:nvSpPr>
        <p:spPr>
          <a:xfrm>
            <a:off x="4632436" y="1560034"/>
            <a:ext cx="3431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Решаю</a:t>
            </a:r>
            <a:endParaRPr lang="es-ES" sz="3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3200" b="1" dirty="0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проблему</a:t>
            </a:r>
            <a:endParaRPr lang="es-ES" sz="3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3BA0A98-BC09-E445-937B-B4933A3A2CE6}"/>
              </a:ext>
            </a:extLst>
          </p:cNvPr>
          <p:cNvSpPr txBox="1"/>
          <p:nvPr/>
        </p:nvSpPr>
        <p:spPr>
          <a:xfrm>
            <a:off x="4679481" y="3352666"/>
            <a:ext cx="349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Помогла более </a:t>
            </a:r>
            <a:r>
              <a:rPr lang="ru-RU" b="1" dirty="0"/>
              <a:t>20</a:t>
            </a:r>
            <a:r>
              <a:rPr lang="ru-RU" dirty="0"/>
              <a:t> </a:t>
            </a:r>
            <a:r>
              <a:rPr lang="ru-RU" dirty="0" smtClean="0"/>
              <a:t>людям с инвалидностью</a:t>
            </a:r>
            <a:endParaRPr lang="ru-RU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2776DB35-E0C0-194E-A576-7B4D08662B5C}"/>
              </a:ext>
            </a:extLst>
          </p:cNvPr>
          <p:cNvSpPr txBox="1"/>
          <p:nvPr/>
        </p:nvSpPr>
        <p:spPr>
          <a:xfrm>
            <a:off x="8360802" y="1560034"/>
            <a:ext cx="3567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Даю</a:t>
            </a:r>
            <a:endParaRPr lang="es-ES" sz="3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3200" b="1" dirty="0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результат</a:t>
            </a:r>
            <a:endParaRPr lang="es-ES" sz="3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27F8304-7F3F-CA43-9F48-0FE45496B65A}"/>
              </a:ext>
            </a:extLst>
          </p:cNvPr>
          <p:cNvSpPr txBox="1"/>
          <p:nvPr/>
        </p:nvSpPr>
        <p:spPr>
          <a:xfrm>
            <a:off x="8407847" y="3352666"/>
            <a:ext cx="31400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За </a:t>
            </a:r>
            <a:r>
              <a:rPr lang="ru-RU" dirty="0"/>
              <a:t>2</a:t>
            </a:r>
            <a:r>
              <a:rPr lang="ru-RU" dirty="0" smtClean="0"/>
              <a:t> </a:t>
            </a:r>
            <a:r>
              <a:rPr lang="ru-RU" dirty="0"/>
              <a:t>года провела более </a:t>
            </a:r>
            <a:r>
              <a:rPr lang="ru-RU" b="1" dirty="0" smtClean="0"/>
              <a:t>280</a:t>
            </a:r>
            <a:r>
              <a:rPr lang="ru-RU" b="1" dirty="0" smtClean="0"/>
              <a:t> </a:t>
            </a:r>
            <a:r>
              <a:rPr lang="ru-RU" dirty="0" err="1"/>
              <a:t>коуч</a:t>
            </a:r>
            <a:r>
              <a:rPr lang="ru-RU" dirty="0"/>
              <a:t>-сессий и тренингов,</a:t>
            </a:r>
          </a:p>
          <a:p>
            <a:r>
              <a:rPr lang="ru-RU" dirty="0" smtClean="0"/>
              <a:t>- Суммарная </a:t>
            </a:r>
            <a:r>
              <a:rPr lang="ru-RU" dirty="0"/>
              <a:t>прибыль клиентов после работы со мной составила более </a:t>
            </a:r>
            <a:r>
              <a:rPr lang="ru-RU" b="1" dirty="0"/>
              <a:t>2 </a:t>
            </a:r>
            <a:r>
              <a:rPr lang="ru-RU" dirty="0"/>
              <a:t>миллионов рублей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A1CF90B6-00AB-1040-AA83-FE233FDC4F26}"/>
              </a:ext>
            </a:extLst>
          </p:cNvPr>
          <p:cNvCxnSpPr>
            <a:cxnSpLocks/>
          </p:cNvCxnSpPr>
          <p:nvPr/>
        </p:nvCxnSpPr>
        <p:spPr>
          <a:xfrm>
            <a:off x="8409450" y="3467046"/>
            <a:ext cx="0" cy="186148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3">
            <a:extLst>
              <a:ext uri="{FF2B5EF4-FFF2-40B4-BE49-F238E27FC236}">
                <a16:creationId xmlns="" xmlns:a16="http://schemas.microsoft.com/office/drawing/2014/main" id="{2138451B-25D4-4B6C-82A3-AC4E743F6546}"/>
              </a:ext>
            </a:extLst>
          </p:cNvPr>
          <p:cNvCxnSpPr>
            <a:cxnSpLocks/>
          </p:cNvCxnSpPr>
          <p:nvPr/>
        </p:nvCxnSpPr>
        <p:spPr>
          <a:xfrm>
            <a:off x="4679481" y="3467046"/>
            <a:ext cx="0" cy="186148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13">
            <a:extLst>
              <a:ext uri="{FF2B5EF4-FFF2-40B4-BE49-F238E27FC236}">
                <a16:creationId xmlns="" xmlns:a16="http://schemas.microsoft.com/office/drawing/2014/main" id="{CD058C81-CD40-4CAB-89EF-B792B666FC6F}"/>
              </a:ext>
            </a:extLst>
          </p:cNvPr>
          <p:cNvCxnSpPr>
            <a:cxnSpLocks/>
          </p:cNvCxnSpPr>
          <p:nvPr/>
        </p:nvCxnSpPr>
        <p:spPr>
          <a:xfrm>
            <a:off x="803036" y="3467046"/>
            <a:ext cx="0" cy="186148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6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3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34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34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34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69710"/>
              </p:ext>
            </p:extLst>
          </p:nvPr>
        </p:nvGraphicFramePr>
        <p:xfrm>
          <a:off x="172720" y="1579880"/>
          <a:ext cx="11871960" cy="42848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695440"/>
                <a:gridCol w="5176520"/>
              </a:tblGrid>
              <a:tr h="62258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dirty="0" err="1" smtClean="0">
                          <a:latin typeface="+mn-lt"/>
                        </a:rPr>
                        <a:t>Гайд</a:t>
                      </a:r>
                      <a:r>
                        <a:rPr lang="ru-RU" sz="3200" b="1" dirty="0" smtClean="0">
                          <a:latin typeface="+mn-lt"/>
                        </a:rPr>
                        <a:t> по продажам через</a:t>
                      </a:r>
                      <a:r>
                        <a:rPr lang="ru-RU" sz="3200" b="1" baseline="0" dirty="0" smtClean="0">
                          <a:latin typeface="+mn-lt"/>
                        </a:rPr>
                        <a:t> «касание»</a:t>
                      </a:r>
                      <a:endParaRPr sz="3200" b="1" dirty="0">
                        <a:latin typeface="+mn-lt"/>
                      </a:endParaRPr>
                    </a:p>
                  </a:txBody>
                  <a:tcPr marL="19050" marR="19050" marT="60950" marB="6095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dirty="0" smtClean="0">
                          <a:latin typeface="+mn-lt"/>
                        </a:rPr>
                        <a:t>590 р.</a:t>
                      </a:r>
                      <a:endParaRPr sz="3200" dirty="0">
                        <a:latin typeface="+mn-lt"/>
                      </a:endParaRPr>
                    </a:p>
                  </a:txBody>
                  <a:tcPr marL="19050" marR="19050" marT="60950" marB="60950" anchor="b"/>
                </a:tc>
              </a:tr>
              <a:tr h="62258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dirty="0" err="1" smtClean="0"/>
                        <a:t>Коуч</a:t>
                      </a:r>
                      <a:r>
                        <a:rPr lang="ru-RU" sz="3200" b="1" dirty="0" smtClean="0"/>
                        <a:t>-сессия</a:t>
                      </a:r>
                      <a:endParaRPr sz="3200" b="1" dirty="0">
                        <a:latin typeface="+mn-lt"/>
                      </a:endParaRPr>
                    </a:p>
                  </a:txBody>
                  <a:tcPr marL="19050" marR="19050" marT="60950" marB="6095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dirty="0" smtClean="0"/>
                        <a:t>3500 р./1</a:t>
                      </a:r>
                      <a:r>
                        <a:rPr lang="ru-RU" sz="3200" baseline="0" dirty="0" smtClean="0"/>
                        <a:t> час</a:t>
                      </a:r>
                      <a:endParaRPr sz="3200" dirty="0">
                        <a:latin typeface="+mn-lt"/>
                      </a:endParaRPr>
                    </a:p>
                  </a:txBody>
                  <a:tcPr marL="19050" marR="19050" marT="60950" marB="6095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2386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dirty="0" smtClean="0">
                          <a:sym typeface="Roboto"/>
                        </a:rPr>
                        <a:t>Консультация по продвижению</a:t>
                      </a:r>
                      <a:endParaRPr sz="3200" b="1" dirty="0">
                        <a:latin typeface="+mn-lt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9050" marR="19050" marT="60950" marB="6095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dirty="0" smtClean="0">
                          <a:sym typeface="Roboto"/>
                        </a:rPr>
                        <a:t>2000 р./0,5</a:t>
                      </a:r>
                      <a:r>
                        <a:rPr lang="ru-RU" sz="3200" baseline="0" dirty="0" smtClean="0">
                          <a:sym typeface="Roboto"/>
                        </a:rPr>
                        <a:t> час.</a:t>
                      </a:r>
                      <a:endParaRPr sz="3200" dirty="0">
                        <a:latin typeface="+mn-lt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9050" marR="19050" marT="60950" marB="60950" anchor="b"/>
                </a:tc>
              </a:tr>
              <a:tr h="65936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dirty="0" smtClean="0">
                          <a:latin typeface="+mn-lt"/>
                          <a:ea typeface="Roboto"/>
                          <a:cs typeface="Roboto"/>
                          <a:sym typeface="Roboto"/>
                        </a:rPr>
                        <a:t>Тренинг</a:t>
                      </a:r>
                      <a:endParaRPr sz="3200" b="1" dirty="0">
                        <a:latin typeface="+mn-lt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9050" marR="19050" marT="60950" marB="6095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dirty="0" smtClean="0">
                          <a:latin typeface="+mn-lt"/>
                          <a:ea typeface="Roboto"/>
                          <a:cs typeface="Roboto"/>
                          <a:sym typeface="Roboto"/>
                        </a:rPr>
                        <a:t>10000 рублей/2</a:t>
                      </a:r>
                      <a:r>
                        <a:rPr lang="ru-RU" sz="3200" baseline="0" dirty="0" smtClean="0">
                          <a:latin typeface="+mn-lt"/>
                          <a:ea typeface="Roboto"/>
                          <a:cs typeface="Roboto"/>
                          <a:sym typeface="Roboto"/>
                        </a:rPr>
                        <a:t> часа</a:t>
                      </a:r>
                      <a:endParaRPr sz="3200" dirty="0">
                        <a:latin typeface="+mn-lt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9050" marR="19050" marT="60950" marB="60950" anchor="b"/>
                </a:tc>
              </a:tr>
              <a:tr h="99305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dirty="0" smtClean="0">
                          <a:latin typeface="+mn-lt"/>
                          <a:ea typeface="Roboto"/>
                          <a:cs typeface="Roboto"/>
                          <a:sym typeface="Roboto"/>
                        </a:rPr>
                        <a:t>Мотивационное выступление</a:t>
                      </a:r>
                      <a:endParaRPr sz="3200" b="1" dirty="0">
                        <a:latin typeface="+mn-lt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9050" marR="19050" marT="60950" marB="6095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dirty="0" smtClean="0">
                          <a:latin typeface="+mn-lt"/>
                          <a:ea typeface="Roboto"/>
                          <a:cs typeface="Roboto"/>
                          <a:sym typeface="Roboto"/>
                        </a:rPr>
                        <a:t>Бесценн</a:t>
                      </a:r>
                      <a:r>
                        <a:rPr lang="ru-RU" sz="3200" baseline="0" dirty="0" smtClean="0">
                          <a:latin typeface="+mn-lt"/>
                          <a:ea typeface="Roboto"/>
                          <a:cs typeface="Roboto"/>
                          <a:sym typeface="Roboto"/>
                        </a:rPr>
                        <a:t>о </a:t>
                      </a:r>
                      <a:endParaRPr sz="3200" dirty="0">
                        <a:latin typeface="+mn-lt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9050" marR="19050" marT="60950" marB="60950" anchor="b"/>
                </a:tc>
              </a:tr>
            </a:tbl>
          </a:graphicData>
        </a:graphic>
      </p:graphicFrame>
      <p:sp>
        <p:nvSpPr>
          <p:cNvPr id="5" name="CuadroTexto 11">
            <a:extLst>
              <a:ext uri="{FF2B5EF4-FFF2-40B4-BE49-F238E27FC236}">
                <a16:creationId xmlns:a16="http://schemas.microsoft.com/office/drawing/2014/main" xmlns="" id="{FBFA3DBD-00DE-9E44-828F-4B1F9E93C360}"/>
              </a:ext>
            </a:extLst>
          </p:cNvPr>
          <p:cNvSpPr txBox="1"/>
          <p:nvPr/>
        </p:nvSpPr>
        <p:spPr>
          <a:xfrm>
            <a:off x="0" y="53185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Ценообразование</a:t>
            </a:r>
            <a:r>
              <a:rPr lang="es-E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ru-RU" sz="4800" b="1" dirty="0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от рынка)</a:t>
            </a:r>
            <a:endParaRPr lang="es-ES" sz="4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Улыбающееся лицо 1"/>
          <p:cNvSpPr/>
          <p:nvPr/>
        </p:nvSpPr>
        <p:spPr>
          <a:xfrm>
            <a:off x="8803640" y="5140168"/>
            <a:ext cx="670560" cy="635488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ECD00F6-E663-C742-8941-2CC8A17738E2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02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DE3B9B09-5621-5C49-B761-76AC4E66227F}"/>
              </a:ext>
            </a:extLst>
          </p:cNvPr>
          <p:cNvSpPr/>
          <p:nvPr/>
        </p:nvSpPr>
        <p:spPr>
          <a:xfrm>
            <a:off x="3913596" y="1671718"/>
            <a:ext cx="4344931" cy="4344931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72EBE7D-DAA2-D242-A7FB-A06CE5D51ED7}"/>
              </a:ext>
            </a:extLst>
          </p:cNvPr>
          <p:cNvSpPr/>
          <p:nvPr/>
        </p:nvSpPr>
        <p:spPr>
          <a:xfrm rot="16200000">
            <a:off x="3991256" y="3698004"/>
            <a:ext cx="2403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spc="600" dirty="0" smtClean="0">
                <a:solidFill>
                  <a:schemeClr val="accent1"/>
                </a:solidFill>
                <a:latin typeface="Oswald" pitchFamily="2" charset="77"/>
              </a:rPr>
              <a:t>  </a:t>
            </a:r>
            <a:r>
              <a:rPr lang="ru-RU" sz="2800" spc="600" dirty="0" smtClean="0">
                <a:solidFill>
                  <a:schemeClr val="accent1"/>
                </a:solidFill>
                <a:latin typeface="Oswald" pitchFamily="2" charset="77"/>
              </a:rPr>
              <a:t>Онлайн</a:t>
            </a:r>
            <a:endParaRPr lang="es-ES" sz="2800" spc="600" dirty="0">
              <a:solidFill>
                <a:schemeClr val="accent1"/>
              </a:solidFill>
              <a:latin typeface="Oswald" pitchFamily="2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E1E29766-52CF-AC4F-A5D1-3D8972130F30}"/>
              </a:ext>
            </a:extLst>
          </p:cNvPr>
          <p:cNvSpPr/>
          <p:nvPr/>
        </p:nvSpPr>
        <p:spPr>
          <a:xfrm rot="5400000">
            <a:off x="5918799" y="3582573"/>
            <a:ext cx="2172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swald" pitchFamily="2" charset="77"/>
              </a:rPr>
              <a:t>Офлайн</a:t>
            </a:r>
            <a:endParaRPr lang="es-ES" sz="2800" spc="600" dirty="0">
              <a:solidFill>
                <a:schemeClr val="tx1">
                  <a:lumMod val="85000"/>
                  <a:lumOff val="15000"/>
                </a:schemeClr>
              </a:solidFill>
              <a:latin typeface="Oswald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CA1100A-C400-CC49-8CD8-C71229B7FCF8}"/>
              </a:ext>
            </a:extLst>
          </p:cNvPr>
          <p:cNvSpPr txBox="1"/>
          <p:nvPr/>
        </p:nvSpPr>
        <p:spPr>
          <a:xfrm>
            <a:off x="331759" y="2209755"/>
            <a:ext cx="35814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Физические лица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(b2c)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766445E2-BB9F-E24C-A6E7-7CF017F62DC3}"/>
              </a:ext>
            </a:extLst>
          </p:cNvPr>
          <p:cNvSpPr/>
          <p:nvPr/>
        </p:nvSpPr>
        <p:spPr>
          <a:xfrm>
            <a:off x="3887677" y="3202666"/>
            <a:ext cx="211077" cy="2110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D730F362-2E5E-B248-98BD-EB3346FD4EE4}"/>
              </a:ext>
            </a:extLst>
          </p:cNvPr>
          <p:cNvSpPr/>
          <p:nvPr/>
        </p:nvSpPr>
        <p:spPr>
          <a:xfrm>
            <a:off x="4682572" y="5509016"/>
            <a:ext cx="211077" cy="2110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9E10F7D9-3689-DF41-BB38-A4DF85313C4B}"/>
              </a:ext>
            </a:extLst>
          </p:cNvPr>
          <p:cNvSpPr/>
          <p:nvPr/>
        </p:nvSpPr>
        <p:spPr>
          <a:xfrm rot="10800000">
            <a:off x="8064484" y="4407016"/>
            <a:ext cx="211077" cy="21107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1C0F0F51-AFE0-D847-ACB4-7043A0E800F2}"/>
              </a:ext>
            </a:extLst>
          </p:cNvPr>
          <p:cNvSpPr txBox="1"/>
          <p:nvPr/>
        </p:nvSpPr>
        <p:spPr>
          <a:xfrm>
            <a:off x="8687901" y="3087805"/>
            <a:ext cx="332629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Юридические лица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(b2b)</a:t>
            </a:r>
            <a:endParaRPr lang="es-E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409694"/>
            <a:ext cx="1145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         У меня </a:t>
            </a:r>
            <a:r>
              <a:rPr lang="ru-RU" sz="4800" b="1" dirty="0" smtClean="0">
                <a:solidFill>
                  <a:schemeClr val="accent1"/>
                </a:solidFill>
                <a:highlight>
                  <a:srgbClr val="000000"/>
                </a:highlight>
                <a:ea typeface="Roboto" panose="02000000000000000000" pitchFamily="2" charset="0"/>
                <a:cs typeface="Roboto" panose="02000000000000000000" pitchFamily="2" charset="0"/>
              </a:rPr>
              <a:t>покупают</a:t>
            </a:r>
            <a:endParaRPr lang="es-ES" sz="4800" b="1" dirty="0">
              <a:solidFill>
                <a:schemeClr val="tx1">
                  <a:lumMod val="95000"/>
                  <a:lumOff val="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CuadroTexto 6">
            <a:extLst>
              <a:ext uri="{FF2B5EF4-FFF2-40B4-BE49-F238E27FC236}">
                <a16:creationId xmlns:a16="http://schemas.microsoft.com/office/drawing/2014/main" xmlns="" id="{8CA1100A-C400-CC49-8CD8-C71229B7FCF8}"/>
              </a:ext>
            </a:extLst>
          </p:cNvPr>
          <p:cNvSpPr txBox="1"/>
          <p:nvPr/>
        </p:nvSpPr>
        <p:spPr>
          <a:xfrm>
            <a:off x="370840" y="4486072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Юридические лица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(b2c)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">
            <a:extLst>
              <a:ext uri="{FF2B5EF4-FFF2-40B4-BE49-F238E27FC236}">
                <a16:creationId xmlns:a16="http://schemas.microsoft.com/office/drawing/2014/main" xmlns="" id="{ED4EC942-F07C-0F44-8AEB-DF2058E18405}"/>
              </a:ext>
            </a:extLst>
          </p:cNvPr>
          <p:cNvSpPr/>
          <p:nvPr/>
        </p:nvSpPr>
        <p:spPr>
          <a:xfrm>
            <a:off x="0" y="174577"/>
            <a:ext cx="12192000" cy="1547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4" name="Google Shape;204;p12"/>
          <p:cNvSpPr txBox="1"/>
          <p:nvPr/>
        </p:nvSpPr>
        <p:spPr>
          <a:xfrm>
            <a:off x="842282" y="2457994"/>
            <a:ext cx="7194600" cy="19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rtl="0">
              <a:lnSpc>
                <a:spcPct val="139984"/>
              </a:lnSpc>
              <a:buClr>
                <a:srgbClr val="000000"/>
              </a:buClr>
              <a:buSzPts val="3974"/>
            </a:pP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uadroTexto 11">
            <a:extLst>
              <a:ext uri="{FF2B5EF4-FFF2-40B4-BE49-F238E27FC236}">
                <a16:creationId xmlns:a16="http://schemas.microsoft.com/office/drawing/2014/main" xmlns="" id="{FBFA3DBD-00DE-9E44-828F-4B1F9E93C360}"/>
              </a:ext>
            </a:extLst>
          </p:cNvPr>
          <p:cNvSpPr txBox="1"/>
          <p:nvPr/>
        </p:nvSpPr>
        <p:spPr>
          <a:xfrm>
            <a:off x="0" y="53185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Маркетинг проекта:</a:t>
            </a:r>
            <a:r>
              <a:rPr lang="es-E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4000" b="1" dirty="0" smtClean="0">
                <a:solidFill>
                  <a:schemeClr val="accent1"/>
                </a:solidFill>
                <a:highlight>
                  <a:srgbClr val="000000"/>
                </a:highlight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продвижение</a:t>
            </a:r>
            <a:endParaRPr lang="es-ES" sz="4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530893"/>
              </p:ext>
            </p:extLst>
          </p:nvPr>
        </p:nvGraphicFramePr>
        <p:xfrm>
          <a:off x="444500" y="1254985"/>
          <a:ext cx="11394440" cy="553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8220"/>
                <a:gridCol w="3266440"/>
                <a:gridCol w="2430780"/>
                <a:gridCol w="342900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Платное продвижение</a:t>
                      </a:r>
                      <a:endParaRPr lang="ru-RU" sz="1600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Цель </a:t>
                      </a:r>
                      <a:endParaRPr lang="ru-RU" sz="1600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Бесплатное продвижение</a:t>
                      </a:r>
                      <a:endParaRPr lang="ru-RU" sz="1600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Цель </a:t>
                      </a:r>
                      <a:endParaRPr lang="ru-RU" sz="1600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baseline="0" dirty="0" smtClean="0"/>
                        <a:t>Социальные сети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Усиление личного бренда и ценности услуг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Привлечение потенциальных</a:t>
                      </a:r>
                      <a:r>
                        <a:rPr lang="ru-RU" sz="1600" baseline="0" dirty="0" smtClean="0"/>
                        <a:t> клиентов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Выступления на конференциях,</a:t>
                      </a:r>
                      <a:r>
                        <a:rPr lang="ru-RU" sz="1600" b="1" baseline="0" dirty="0" smtClean="0"/>
                        <a:t> мероприятиях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Формирование доверия в сообществе потенциальных клиентов (НКО, бизнес)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Привлечение потенциальных</a:t>
                      </a:r>
                      <a:r>
                        <a:rPr lang="ru-RU" sz="1600" baseline="0" dirty="0" smtClean="0"/>
                        <a:t> клиентов</a:t>
                      </a:r>
                      <a:endParaRPr lang="ru-RU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Наружная реклама на баннерах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Усиление личного бренда и ценности услуг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Привлечение потенциальных</a:t>
                      </a:r>
                      <a:r>
                        <a:rPr lang="ru-RU" sz="1600" baseline="0" dirty="0" smtClean="0"/>
                        <a:t> клиентов</a:t>
                      </a:r>
                      <a:endParaRPr lang="ru-RU" sz="16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Бизнес-обеды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Формирование связей с</a:t>
                      </a:r>
                      <a:r>
                        <a:rPr lang="ru-RU" sz="1600" baseline="0" dirty="0" smtClean="0"/>
                        <a:t>о специалистами смежных профессий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</a:rPr>
                        <a:t>Таргетированная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реклама в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VK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Привлечение потенциальных</a:t>
                      </a:r>
                      <a:r>
                        <a:rPr lang="ru-RU" sz="1600" baseline="0" dirty="0" smtClean="0"/>
                        <a:t> клиентов</a:t>
                      </a:r>
                      <a:endParaRPr lang="ru-RU" sz="16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/>
                        <a:t>Нетворкинг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Формирование связей с</a:t>
                      </a:r>
                      <a:r>
                        <a:rPr lang="ru-RU" sz="1600" baseline="0" dirty="0" smtClean="0"/>
                        <a:t>о специалистами смежных профессий</a:t>
                      </a:r>
                      <a:endParaRPr lang="ru-RU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Контекстная реклама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Привлечение потенциальных</a:t>
                      </a:r>
                      <a:r>
                        <a:rPr lang="ru-RU" sz="1600" baseline="0" dirty="0" smtClean="0"/>
                        <a:t> клиентов</a:t>
                      </a:r>
                      <a:endParaRPr lang="ru-RU" sz="16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Экспертные статьи 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Усиление личного бренда и ценности услуг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11760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Реклама у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</a:rPr>
                        <a:t>блогеров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 и лидеров мнения 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Усиление личного бренда и ценности услуг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Привлечение потенциальных</a:t>
                      </a:r>
                      <a:r>
                        <a:rPr lang="ru-RU" sz="1600" baseline="0" dirty="0" smtClean="0"/>
                        <a:t> клиентов</a:t>
                      </a:r>
                      <a:endParaRPr lang="ru-RU" sz="16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Учебные заведения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Привлечение потенциальных</a:t>
                      </a:r>
                      <a:r>
                        <a:rPr lang="ru-RU" sz="1600" baseline="0" dirty="0" smtClean="0"/>
                        <a:t> клиентов</a:t>
                      </a:r>
                      <a:endParaRPr lang="ru-RU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11" y="101599"/>
            <a:ext cx="837123" cy="8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6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s 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000"/>
      </a:accent1>
      <a:accent2>
        <a:srgbClr val="0D0D0D"/>
      </a:accent2>
      <a:accent3>
        <a:srgbClr val="A5A5A5"/>
      </a:accent3>
      <a:accent4>
        <a:srgbClr val="CECECE"/>
      </a:accent4>
      <a:accent5>
        <a:srgbClr val="262626"/>
      </a:accent5>
      <a:accent6>
        <a:srgbClr val="7F7F7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20972</TotalTime>
  <Words>567</Words>
  <Application>Microsoft Office PowerPoint</Application>
  <PresentationFormat>Широкоэкранный</PresentationFormat>
  <Paragraphs>173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Roboto</vt:lpstr>
      <vt:lpstr>Oswald</vt:lpstr>
      <vt:lpstr>Bebas Kai</vt:lpstr>
      <vt:lpstr>Consolas</vt:lpstr>
      <vt:lpstr>Calibri</vt:lpstr>
      <vt:lpstr>Montserrat</vt:lpstr>
      <vt:lpstr>Tema de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Диана Халикова</dc:creator>
  <cp:lastModifiedBy>ДИ</cp:lastModifiedBy>
  <cp:revision>303</cp:revision>
  <dcterms:created xsi:type="dcterms:W3CDTF">2019-09-05T10:07:35Z</dcterms:created>
  <dcterms:modified xsi:type="dcterms:W3CDTF">2024-08-22T08:28:46Z</dcterms:modified>
</cp:coreProperties>
</file>