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70" r:id="rId3"/>
  </p:sldIdLst>
  <p:sldSz cx="12192000" cy="6858000"/>
  <p:notesSz cx="12192000" cy="6858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BMBOPT+Verdana" panose="020B0604020202020204" charset="0"/>
      <p:regular r:id="rId8"/>
    </p:embeddedFont>
    <p:embeddedFont>
      <p:font typeface="GVVRTQ+Verdana" panose="020B0604020202020204" charset="0"/>
      <p:regular r:id="rId9"/>
    </p:embeddedFont>
    <p:embeddedFont>
      <p:font typeface="Verdana" panose="020B0604030504040204" pitchFamily="34" charset="0"/>
      <p:regular r:id="rId10"/>
      <p:bold r:id="rId11"/>
      <p:italic r:id="rId12"/>
      <p:boldItalic r:id="rId13"/>
    </p:embeddedFont>
    <p:embeddedFont>
      <p:font typeface="QKPBTE+Calibri" panose="020B0604020202020204" charset="0"/>
      <p:regular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7"/>
    <p:restoredTop sz="94709"/>
  </p:normalViewPr>
  <p:slideViewPr>
    <p:cSldViewPr>
      <p:cViewPr varScale="1">
        <p:scale>
          <a:sx n="109" d="100"/>
          <a:sy n="109" d="100"/>
        </p:scale>
        <p:origin x="600" y="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7124701" y="1257299"/>
            <a:ext cx="4686299" cy="523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81762" y="378714"/>
            <a:ext cx="114300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6646" y="436942"/>
            <a:ext cx="494586" cy="215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150" spc="11" dirty="0">
                <a:solidFill>
                  <a:srgbClr val="7D8183"/>
                </a:solidFill>
                <a:latin typeface="BMBOPT+Verdana"/>
                <a:cs typeface="BMBOPT+Verdana"/>
              </a:rPr>
              <a:t>ОМК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621770" y="448792"/>
            <a:ext cx="338460" cy="165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E9271F"/>
                </a:solidFill>
                <a:latin typeface="GVVRTQ+Verdana"/>
                <a:cs typeface="GVVRTQ+Verdana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5668" y="733378"/>
            <a:ext cx="4997992" cy="1009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68"/>
              </a:lnSpc>
              <a:spcBef>
                <a:spcPts val="0"/>
              </a:spcBef>
              <a:spcAft>
                <a:spcPts val="0"/>
              </a:spcAft>
            </a:pPr>
            <a:r>
              <a:rPr sz="3350" spc="11" dirty="0">
                <a:solidFill>
                  <a:srgbClr val="171F2C"/>
                </a:solidFill>
                <a:latin typeface="BMBOPT+Verdana"/>
                <a:cs typeface="BMBOPT+Verdana"/>
              </a:rPr>
              <a:t>Экскурсии</a:t>
            </a:r>
            <a:r>
              <a:rPr sz="3350" spc="62" dirty="0">
                <a:solidFill>
                  <a:srgbClr val="171F2C"/>
                </a:solidFill>
                <a:latin typeface="BMBOPT+Verdana"/>
                <a:cs typeface="BMBOPT+Verdana"/>
              </a:rPr>
              <a:t> </a:t>
            </a:r>
            <a:r>
              <a:rPr sz="3350" dirty="0">
                <a:solidFill>
                  <a:srgbClr val="171F2C"/>
                </a:solidFill>
                <a:latin typeface="BMBOPT+Verdana"/>
                <a:cs typeface="BMBOPT+Verdana"/>
              </a:rPr>
              <a:t>для</a:t>
            </a:r>
            <a:r>
              <a:rPr sz="3350" spc="46" dirty="0">
                <a:solidFill>
                  <a:srgbClr val="171F2C"/>
                </a:solidFill>
                <a:latin typeface="BMBOPT+Verdana"/>
                <a:cs typeface="BMBOPT+Verdana"/>
              </a:rPr>
              <a:t> </a:t>
            </a:r>
            <a:r>
              <a:rPr sz="3350" dirty="0">
                <a:solidFill>
                  <a:srgbClr val="171F2C"/>
                </a:solidFill>
                <a:latin typeface="BMBOPT+Verdana"/>
                <a:cs typeface="BMBOPT+Verdana"/>
              </a:rPr>
              <a:t>людей</a:t>
            </a:r>
          </a:p>
          <a:p>
            <a:pPr marL="0" marR="0">
              <a:lnSpc>
                <a:spcPts val="4054"/>
              </a:lnSpc>
              <a:spcBef>
                <a:spcPts val="0"/>
              </a:spcBef>
              <a:spcAft>
                <a:spcPts val="0"/>
              </a:spcAft>
            </a:pPr>
            <a:r>
              <a:rPr sz="3350" dirty="0" err="1">
                <a:solidFill>
                  <a:srgbClr val="171F2C"/>
                </a:solidFill>
                <a:latin typeface="BMBOPT+Verdana"/>
                <a:cs typeface="BMBOPT+Verdana"/>
              </a:rPr>
              <a:t>с</a:t>
            </a:r>
            <a:r>
              <a:rPr sz="3350" spc="23" dirty="0">
                <a:solidFill>
                  <a:srgbClr val="171F2C"/>
                </a:solidFill>
                <a:latin typeface="BMBOPT+Verdana"/>
                <a:cs typeface="BMBOPT+Verdana"/>
              </a:rPr>
              <a:t> </a:t>
            </a:r>
            <a:r>
              <a:rPr sz="3350" spc="12" dirty="0" err="1">
                <a:solidFill>
                  <a:srgbClr val="171F2C"/>
                </a:solidFill>
                <a:latin typeface="BMBOPT+Verdana"/>
                <a:cs typeface="BMBOPT+Verdana"/>
              </a:rPr>
              <a:t>инвалидность</a:t>
            </a:r>
            <a:r>
              <a:rPr lang="ru-RU" sz="3350" spc="12" dirty="0">
                <a:solidFill>
                  <a:srgbClr val="171F2C"/>
                </a:solidFill>
                <a:latin typeface="BMBOPT+Verdana"/>
                <a:cs typeface="BMBOPT+Verdana"/>
              </a:rPr>
              <a:t>ю</a:t>
            </a:r>
            <a:endParaRPr sz="3350" spc="12" dirty="0">
              <a:solidFill>
                <a:srgbClr val="171F2C"/>
              </a:solidFill>
              <a:latin typeface="BMBOPT+Verdana"/>
              <a:cs typeface="BMBOPT+Verdana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5AE0D24-627E-0CE0-25C7-71E3AFF55457}"/>
              </a:ext>
            </a:extLst>
          </p:cNvPr>
          <p:cNvSpPr txBox="1"/>
          <p:nvPr/>
        </p:nvSpPr>
        <p:spPr>
          <a:xfrm>
            <a:off x="684071" y="1988840"/>
            <a:ext cx="5903927" cy="4996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sz="12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адаптированных экскурси</a:t>
            </a:r>
            <a:r>
              <a:rPr lang="ru-RU" sz="1200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 был запушен в 2019 году на Выксунском заводе ОМК.</a:t>
            </a:r>
          </a:p>
          <a:p>
            <a:pPr lvl="0"/>
            <a:r>
              <a:rPr lang="ru-RU" sz="12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2020 и 2021 году экскурсии не проводились в связи с пандемией.</a:t>
            </a:r>
          </a:p>
          <a:p>
            <a:pPr lvl="0"/>
            <a:r>
              <a:rPr lang="ru-RU" sz="1200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три годы работы проекта завод в Выксе посетили более 300 людей с инвалидностью.</a:t>
            </a:r>
          </a:p>
          <a:p>
            <a:pPr lvl="0"/>
            <a:endParaRPr lang="ru-RU" sz="12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2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людей, передвигающихся на колясках: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itchFamily="2" charset="2"/>
              <a:buChar char=""/>
            </a:pPr>
            <a:r>
              <a:rPr lang="ru-RU" sz="12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Мир горячих колес - экскурсия на производство ж/д колес,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itchFamily="2" charset="2"/>
              <a:buChar char=""/>
            </a:pPr>
            <a:r>
              <a:rPr lang="ru-RU" sz="12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Искусство быть металлургом - экскурсия с посещением индустриального стрит-арт парка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/>
            <a:r>
              <a:rPr lang="ru-RU" sz="12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2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незрячих и слабовидящих с </a:t>
            </a:r>
            <a:r>
              <a:rPr lang="ru-RU" sz="12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тифлокомментированием</a:t>
            </a:r>
            <a:r>
              <a:rPr lang="ru-RU" sz="12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itchFamily="2" charset="2"/>
              <a:buChar char=""/>
            </a:pPr>
            <a:r>
              <a:rPr lang="ru-RU" sz="12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Рождение труб большого диаметра (частично) - экскурсия на производство широкого листа для труб большого диаметра (МКС-5000)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itchFamily="2" charset="2"/>
              <a:buChar char=""/>
            </a:pPr>
            <a:r>
              <a:rPr lang="ru-RU" sz="12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Искусство быть металлургом - экскурсия с посещением индустриального стрит-арт парка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/>
            <a:r>
              <a:rPr lang="ru-RU" sz="12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2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глухих и слабослышащих с комментированием на русском жестовом языке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itchFamily="2" charset="2"/>
              <a:buChar char=""/>
            </a:pPr>
            <a:r>
              <a:rPr lang="ru-RU" sz="12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Рождение труб большого диаметра (частично) - экскурсия на производство широкого листа для труб большого диаметра (МКС-5000)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itchFamily="2" charset="2"/>
              <a:buChar char=""/>
            </a:pPr>
            <a:r>
              <a:rPr lang="ru-RU" sz="12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Искусство быть металлургом - экскурсия с посещением индустриального стрит-арт парка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627" marR="0" indent="-171450">
              <a:lnSpc>
                <a:spcPts val="17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200" spc="15" dirty="0">
              <a:solidFill>
                <a:srgbClr val="18202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7479790" y="838200"/>
            <a:ext cx="4270247" cy="293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482841" y="3886200"/>
            <a:ext cx="4267200" cy="2724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762" y="378714"/>
            <a:ext cx="11430000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21770" y="448792"/>
            <a:ext cx="338460" cy="165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E92720"/>
                </a:solidFill>
                <a:latin typeface="GVVRTQ+Verdana"/>
                <a:cs typeface="GVVRTQ+Verdana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6488" y="926144"/>
            <a:ext cx="6037861" cy="960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3"/>
              </a:lnSpc>
              <a:spcBef>
                <a:spcPts val="0"/>
              </a:spcBef>
              <a:spcAft>
                <a:spcPts val="0"/>
              </a:spcAft>
            </a:pPr>
            <a:r>
              <a:rPr sz="3200" spc="51" dirty="0" err="1">
                <a:solidFill>
                  <a:srgbClr val="18202C"/>
                </a:solidFill>
                <a:latin typeface="BMBOPT+Verdana"/>
                <a:cs typeface="BMBOPT+Verdana"/>
              </a:rPr>
              <a:t>Туристы</a:t>
            </a:r>
            <a:r>
              <a:rPr lang="ru-RU" sz="3200" spc="51" dirty="0">
                <a:solidFill>
                  <a:srgbClr val="18202C"/>
                </a:solidFill>
                <a:latin typeface="BMBOPT+Verdana"/>
                <a:cs typeface="BMBOPT+Verdana"/>
              </a:rPr>
              <a:t> с инвалидностью</a:t>
            </a:r>
            <a:r>
              <a:rPr sz="3200" spc="24" dirty="0">
                <a:solidFill>
                  <a:srgbClr val="18202C"/>
                </a:solidFill>
                <a:latin typeface="BMBOPT+Verdana"/>
                <a:cs typeface="BMBOPT+Verdana"/>
              </a:rPr>
              <a:t> </a:t>
            </a:r>
            <a:r>
              <a:rPr sz="3200" dirty="0">
                <a:solidFill>
                  <a:srgbClr val="18202C"/>
                </a:solidFill>
                <a:latin typeface="GVVRTQ+Verdana"/>
                <a:cs typeface="GVVRTQ+Verdana"/>
              </a:rPr>
              <a:t>–</a:t>
            </a:r>
            <a:r>
              <a:rPr sz="3200" spc="93" dirty="0">
                <a:solidFill>
                  <a:srgbClr val="18202C"/>
                </a:solidFill>
                <a:latin typeface="GVVRTQ+Verdana"/>
                <a:cs typeface="GVVRTQ+Verdana"/>
              </a:rPr>
              <a:t> </a:t>
            </a:r>
            <a:r>
              <a:rPr sz="3200" dirty="0">
                <a:solidFill>
                  <a:srgbClr val="18202C"/>
                </a:solidFill>
                <a:latin typeface="BMBOPT+Verdana"/>
                <a:cs typeface="BMBOPT+Verdana"/>
              </a:rPr>
              <a:t>о</a:t>
            </a:r>
            <a:r>
              <a:rPr sz="3200" spc="79" dirty="0">
                <a:solidFill>
                  <a:srgbClr val="18202C"/>
                </a:solidFill>
                <a:latin typeface="BMBOPT+Verdana"/>
                <a:cs typeface="BMBOPT+Verdana"/>
              </a:rPr>
              <a:t> </a:t>
            </a:r>
            <a:r>
              <a:rPr sz="3200" spc="50" dirty="0">
                <a:solidFill>
                  <a:srgbClr val="18202C"/>
                </a:solidFill>
                <a:latin typeface="BMBOPT+Verdana"/>
                <a:cs typeface="BMBOPT+Verdana"/>
              </a:rPr>
              <a:t>заводе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0600" y="2066697"/>
            <a:ext cx="2419145" cy="200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 marR="0" indent="-171450">
              <a:lnSpc>
                <a:spcPts val="17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200" spc="1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sz="1200" spc="17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</a:t>
            </a:r>
            <a:r>
              <a:rPr sz="1200" spc="-12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3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круто!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7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</a:t>
            </a:r>
            <a:r>
              <a:rPr sz="1200" spc="-12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огонь!»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0422" y="2318111"/>
            <a:ext cx="5903927" cy="636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27" marR="0" indent="-171450">
              <a:lnSpc>
                <a:spcPts val="17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200" spc="1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«Предоставьте</a:t>
            </a:r>
            <a:r>
              <a:rPr sz="1200" spc="2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4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</a:t>
            </a:r>
            <a:r>
              <a:rPr sz="1200" spc="2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6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посетить</a:t>
            </a:r>
            <a:r>
              <a:rPr sz="1200" spc="28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3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завод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8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</a:t>
            </a:r>
            <a:r>
              <a:rPr sz="1200" spc="-14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4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фотосъемки</a:t>
            </a:r>
          </a:p>
          <a:p>
            <a:pPr marL="171627" marR="0" indent="-171450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200" spc="16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отдельно.</a:t>
            </a:r>
            <a:r>
              <a:rPr sz="1200" spc="44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6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Увлекаюсь</a:t>
            </a:r>
            <a:r>
              <a:rPr sz="1200" spc="-32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4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фотографией.</a:t>
            </a:r>
            <a:r>
              <a:rPr sz="1200" spc="-1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sz="1200" spc="26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</a:t>
            </a:r>
            <a:r>
              <a:rPr sz="1200" spc="23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вас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sz="1200" spc="22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6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просто</a:t>
            </a:r>
          </a:p>
          <a:p>
            <a:pPr marL="171450" marR="0" indent="-171450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200" spc="1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феерично!»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90422" y="3034553"/>
            <a:ext cx="4248229" cy="200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 marR="0" indent="-171450">
              <a:lnSpc>
                <a:spcPts val="17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200" spc="1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sz="1200" spc="14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Приезжайте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</a:t>
            </a:r>
            <a:r>
              <a:rPr sz="1200" spc="19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Выксу</a:t>
            </a:r>
            <a:r>
              <a:rPr sz="1200" spc="-29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sz="1200" spc="1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компании</a:t>
            </a:r>
            <a:r>
              <a:rPr sz="1200" spc="-3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друзей</a:t>
            </a:r>
            <a:r>
              <a:rPr sz="1200" spc="13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!»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90599" y="3336250"/>
            <a:ext cx="6252661" cy="636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 marR="0" indent="-171450">
              <a:lnSpc>
                <a:spcPts val="17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200" spc="1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sz="1200" spc="13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Вот</a:t>
            </a:r>
            <a:r>
              <a:rPr sz="1200" spc="11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6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она</a:t>
            </a:r>
            <a:r>
              <a:rPr sz="1200" spc="-16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sz="1200" spc="17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современная</a:t>
            </a:r>
            <a:r>
              <a:rPr sz="1200" spc="-17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4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металлургия!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2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</a:t>
            </a:r>
            <a:r>
              <a:rPr sz="1200" spc="-12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3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этого</a:t>
            </a:r>
            <a:r>
              <a:rPr sz="1200" spc="14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9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дня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</a:t>
            </a:r>
            <a:r>
              <a:rPr sz="1200" spc="12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меня</a:t>
            </a:r>
            <a:r>
              <a:rPr sz="1200" spc="-13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6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было</a:t>
            </a:r>
          </a:p>
          <a:p>
            <a:pPr marL="171450" marR="0" indent="-171450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200" spc="19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совсем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4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другое</a:t>
            </a:r>
            <a:r>
              <a:rPr sz="1200" spc="1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6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представление</a:t>
            </a:r>
            <a:r>
              <a:rPr sz="1200" spc="-3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1200" spc="27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4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работе</a:t>
            </a:r>
            <a:r>
              <a:rPr sz="1200" spc="26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9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металлургическом</a:t>
            </a:r>
          </a:p>
          <a:p>
            <a:pPr marL="171450" marR="0" indent="-171450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200" spc="1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заводе.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24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8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перевернули</a:t>
            </a:r>
            <a:r>
              <a:rPr sz="1200" spc="-4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2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мое</a:t>
            </a:r>
            <a:r>
              <a:rPr sz="1200" spc="19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4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сознание.</a:t>
            </a:r>
            <a:r>
              <a:rPr sz="1200" spc="-41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Удачи</a:t>
            </a:r>
            <a:r>
              <a:rPr sz="1200" spc="13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!»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90420" y="4064816"/>
            <a:ext cx="6300476" cy="636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 marR="0" indent="-171450">
              <a:lnSpc>
                <a:spcPts val="17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200" spc="1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sz="1200" spc="16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Очень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3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круто!</a:t>
            </a:r>
            <a:r>
              <a:rPr sz="1200" spc="23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Видеть</a:t>
            </a:r>
            <a:r>
              <a:rPr sz="1200" spc="2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живое</a:t>
            </a:r>
            <a:r>
              <a:rPr sz="1200" spc="34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</a:t>
            </a:r>
            <a:r>
              <a:rPr sz="1200" spc="-37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3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такого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3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масштаба.</a:t>
            </a:r>
            <a:r>
              <a:rPr sz="1200" spc="42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3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Тут</a:t>
            </a:r>
          </a:p>
          <a:p>
            <a:pPr marL="171450" marR="0" indent="-171450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200" spc="18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видно,</a:t>
            </a:r>
            <a:r>
              <a:rPr sz="1200" spc="11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как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7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сотня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6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тонн</a:t>
            </a:r>
            <a:r>
              <a:rPr sz="1200" spc="-33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расплавленного</a:t>
            </a:r>
            <a:r>
              <a:rPr sz="1200" spc="-3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6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металла</a:t>
            </a:r>
            <a:r>
              <a:rPr sz="1200" spc="-16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7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выливается</a:t>
            </a:r>
            <a:r>
              <a:rPr sz="1200" spc="-5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</a:t>
            </a:r>
          </a:p>
          <a:p>
            <a:pPr marL="171450" marR="0" indent="-171450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200" spc="14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дуговой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8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печи.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Впечатляет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9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</a:t>
            </a:r>
            <a:r>
              <a:rPr sz="1200" spc="-13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4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меньше</a:t>
            </a:r>
            <a:r>
              <a:rPr sz="120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старта</a:t>
            </a:r>
            <a:r>
              <a:rPr sz="1200" spc="-14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4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ракеты</a:t>
            </a:r>
            <a:r>
              <a:rPr sz="1200" spc="13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!»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90420" y="4794988"/>
            <a:ext cx="3246495" cy="200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 marR="0" indent="-171450">
              <a:lnSpc>
                <a:spcPts val="17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200" spc="10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sz="1200" spc="17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Впечатлила</a:t>
            </a:r>
            <a:r>
              <a:rPr sz="1200" spc="14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5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мощность</a:t>
            </a:r>
            <a:r>
              <a:rPr sz="1200" spc="-33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16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всего</a:t>
            </a:r>
            <a:r>
              <a:rPr sz="1200" spc="13" dirty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!!!»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99695" y="5082598"/>
            <a:ext cx="4130410" cy="636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 marR="0" indent="-171450">
              <a:lnSpc>
                <a:spcPts val="17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 центром</a:t>
            </a:r>
            <a:r>
              <a:rPr sz="1200" spc="-18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«Камерата*»</a:t>
            </a:r>
            <a:r>
              <a:rPr sz="1200" spc="-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снова</a:t>
            </a:r>
            <a:r>
              <a:rPr sz="1200" spc="-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мы в пути,</a:t>
            </a:r>
          </a:p>
          <a:p>
            <a:pPr marL="354215" marR="0" indent="-171450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Чтобы по</a:t>
            </a:r>
            <a:r>
              <a:rPr sz="1200" spc="-2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заводу</a:t>
            </a:r>
            <a:r>
              <a:rPr sz="1200" spc="-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всей</a:t>
            </a:r>
            <a:r>
              <a:rPr sz="1200" spc="-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гурьбой</a:t>
            </a:r>
            <a:r>
              <a:rPr sz="1200" spc="-1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пройти!</a:t>
            </a:r>
          </a:p>
          <a:p>
            <a:pPr marL="258285" marR="0" indent="-171450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Посмотрели</a:t>
            </a:r>
            <a:r>
              <a:rPr sz="1200" spc="-2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граффити, колеса</a:t>
            </a:r>
            <a:r>
              <a:rPr sz="1200" spc="-27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музей»!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56488" y="6234192"/>
            <a:ext cx="55995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QKPBTE+Calibri"/>
                <a:cs typeface="QKPBTE+Calibri"/>
              </a:rPr>
              <a:t>* Нижегородский</a:t>
            </a:r>
            <a:r>
              <a:rPr sz="1000" spc="19" dirty="0">
                <a:solidFill>
                  <a:srgbClr val="000000"/>
                </a:solidFill>
                <a:latin typeface="QKPBTE+Calibri"/>
                <a:cs typeface="QKPBTE+Calibri"/>
              </a:rPr>
              <a:t> </a:t>
            </a:r>
            <a:r>
              <a:rPr sz="1000" dirty="0" err="1">
                <a:solidFill>
                  <a:srgbClr val="000000"/>
                </a:solidFill>
                <a:latin typeface="QKPBTE+Calibri"/>
                <a:cs typeface="QKPBTE+Calibri"/>
              </a:rPr>
              <a:t>областной</a:t>
            </a:r>
            <a:r>
              <a:rPr sz="1000" spc="16" dirty="0">
                <a:solidFill>
                  <a:srgbClr val="000000"/>
                </a:solidFill>
                <a:latin typeface="QKPBTE+Calibri"/>
                <a:cs typeface="QKPBTE+Calibri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QKPBTE+Calibri"/>
                <a:cs typeface="QKPBTE+Calibri"/>
              </a:rPr>
              <a:t>Ц</a:t>
            </a:r>
            <a:r>
              <a:rPr sz="1000" dirty="0" err="1">
                <a:solidFill>
                  <a:srgbClr val="000000"/>
                </a:solidFill>
                <a:latin typeface="QKPBTE+Calibri"/>
                <a:cs typeface="QKPBTE+Calibri"/>
              </a:rPr>
              <a:t>ентр</a:t>
            </a:r>
            <a:r>
              <a:rPr sz="1000" spc="35" dirty="0">
                <a:solidFill>
                  <a:srgbClr val="000000"/>
                </a:solidFill>
                <a:latin typeface="QKPBTE+Calibri"/>
                <a:cs typeface="QKPBTE+Calibri"/>
              </a:rPr>
              <a:t> </a:t>
            </a:r>
            <a:r>
              <a:rPr sz="1000" dirty="0" err="1">
                <a:solidFill>
                  <a:srgbClr val="000000"/>
                </a:solidFill>
                <a:latin typeface="QKPBTE+Calibri"/>
                <a:cs typeface="QKPBTE+Calibri"/>
              </a:rPr>
              <a:t>реабилитации</a:t>
            </a:r>
            <a:r>
              <a:rPr lang="ru-RU" sz="1000" dirty="0">
                <a:solidFill>
                  <a:srgbClr val="000000"/>
                </a:solidFill>
                <a:latin typeface="QKPBTE+Calibri"/>
                <a:cs typeface="QKPBTE+Calibri"/>
              </a:rPr>
              <a:t> и</a:t>
            </a:r>
            <a:r>
              <a:rPr sz="1000" dirty="0" err="1">
                <a:solidFill>
                  <a:srgbClr val="000000"/>
                </a:solidFill>
                <a:latin typeface="QKPBTE+Calibri"/>
                <a:cs typeface="QKPBTE+Calibri"/>
              </a:rPr>
              <a:t>нвалидов</a:t>
            </a:r>
            <a:r>
              <a:rPr sz="1000" dirty="0">
                <a:solidFill>
                  <a:srgbClr val="000000"/>
                </a:solidFill>
                <a:latin typeface="QKPBTE+Calibri"/>
                <a:cs typeface="QKPBTE+Calibri"/>
              </a:rPr>
              <a:t> </a:t>
            </a:r>
            <a:r>
              <a:rPr sz="1000" dirty="0" err="1">
                <a:solidFill>
                  <a:srgbClr val="000000"/>
                </a:solidFill>
                <a:latin typeface="QKPBTE+Calibri"/>
                <a:cs typeface="QKPBTE+Calibri"/>
              </a:rPr>
              <a:t>по</a:t>
            </a:r>
            <a:r>
              <a:rPr sz="1000" dirty="0">
                <a:solidFill>
                  <a:srgbClr val="000000"/>
                </a:solidFill>
                <a:latin typeface="QKPBTE+Calibri"/>
                <a:cs typeface="QKPBTE+Calibri"/>
              </a:rPr>
              <a:t> </a:t>
            </a:r>
            <a:r>
              <a:rPr sz="1000" dirty="0" err="1">
                <a:solidFill>
                  <a:srgbClr val="000000"/>
                </a:solidFill>
                <a:latin typeface="QKPBTE+Calibri"/>
                <a:cs typeface="QKPBTE+Calibri"/>
              </a:rPr>
              <a:t>зрению</a:t>
            </a:r>
            <a:endParaRPr sz="1000" dirty="0">
              <a:solidFill>
                <a:srgbClr val="000000"/>
              </a:solidFill>
              <a:latin typeface="QKPBTE+Calibri"/>
              <a:cs typeface="QKPBTE+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471180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215</Words>
  <Application>Microsoft Office PowerPoint</Application>
  <PresentationFormat>Широкоэкранный</PresentationFormat>
  <Paragraphs>38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Symbol</vt:lpstr>
      <vt:lpstr>Arial</vt:lpstr>
      <vt:lpstr>Calibri</vt:lpstr>
      <vt:lpstr>BMBOPT+Verdana</vt:lpstr>
      <vt:lpstr>GVVRTQ+Verdana</vt:lpstr>
      <vt:lpstr>Verdana</vt:lpstr>
      <vt:lpstr>QKPBTE+Calibri</vt:lpstr>
      <vt:lpstr>Times New Roman</vt:lpstr>
      <vt:lpstr>Theme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Малофеева Лариса Александровна</cp:lastModifiedBy>
  <cp:revision>25</cp:revision>
  <dcterms:modified xsi:type="dcterms:W3CDTF">2024-03-20T05:24:41Z</dcterms:modified>
</cp:coreProperties>
</file>