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76" r:id="rId2"/>
    <p:sldId id="262" r:id="rId3"/>
    <p:sldId id="273" r:id="rId4"/>
    <p:sldId id="274" r:id="rId5"/>
    <p:sldId id="275" r:id="rId6"/>
    <p:sldId id="272" r:id="rId7"/>
    <p:sldId id="269" r:id="rId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9" d="100"/>
          <a:sy n="79" d="100"/>
        </p:scale>
        <p:origin x="108" y="33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01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286331948789847"/>
          <c:y val="0.18957359438694849"/>
          <c:w val="0.73468607644488471"/>
          <c:h val="0.67344361911176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8-42AA-BAEE-DCEC1E1268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48-42AA-BAEE-DCEC1E1268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sunrise" dir="t"/>
              </a:scene3d>
              <a:sp3d prstMaterial="softEdge">
                <a:bevelT w="133350"/>
                <a:bevelB w="82550" h="101600"/>
              </a:sp3d>
            </c:spPr>
            <c:extLst>
              <c:ext xmlns:c16="http://schemas.microsoft.com/office/drawing/2014/chart" uri="{C3380CC4-5D6E-409C-BE32-E72D297353CC}">
                <c16:uniqueId val="{00000001-ADE0-4B90-9A8B-96FB54FA8C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8-42AA-BAEE-DCEC1E126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91"/>
        <c:axId val="159480064"/>
        <c:axId val="163983360"/>
      </c:barChart>
      <c:catAx>
        <c:axId val="15948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983360"/>
        <c:crosses val="autoZero"/>
        <c:auto val="1"/>
        <c:lblAlgn val="ctr"/>
        <c:lblOffset val="100"/>
        <c:noMultiLvlLbl val="0"/>
      </c:catAx>
      <c:valAx>
        <c:axId val="16398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волонтеров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8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17670485508856"/>
          <c:y val="0.22636993325527932"/>
          <c:w val="0.31344140587247504"/>
          <c:h val="0.29607629066855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53317C-D022-4673-AA19-DF784C64DA79}" type="datetime1">
              <a:rPr lang="ru-RU" smtClean="0"/>
              <a:pPr rtl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5AABBC-9B48-4D0C-943E-908B72015856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noProof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09C8-3E02-E16E-97D9-0C0994AF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2215C36-A119-2539-A8F2-8D2B517A8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5DAF76-F2A4-5F3E-7BE6-B794DCAA0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54B1C-47CB-7679-116E-6746EFC0D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5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4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191ADC-D8F1-4916-8DD3-96B21E3CD8B1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AD10AA-EB3A-485C-AC11-CBAD33FA627B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A0AAA1-A277-43B2-9A99-A4124B6340F1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166CAC-CC45-4848-B44A-EFBF63AB6ADA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68485F-C3C3-4526-81CB-31F42522DADA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C74E5D-304B-4796-A599-2DCF7CBE61C5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37037C-0620-417E-9656-802ACA272AC0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C41E6-9B1F-4138-9227-3F89283C940A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3E58A-0895-4D93-83B7-891D181FB25B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232276-6850-409A-8A48-7792E39DB774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76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54086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Прямоугольник 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9" name="Прямоугольник 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0" name="Прямоугольник 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1" name="Прямоугольник 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2" name="Прямоугольник 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3" name="Прямоугольник 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4" name="Прямоугольник 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5" name="Прямоугольник 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6" name="Прямоугольник 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7" name="Прямоугольник 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8" name="Прямоугольник 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9" name="Линия 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Линия 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Линия 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Линия 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3" name="Линия 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Линия 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Линия 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Линия 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Линия 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Линия 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Линия 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D47A9D5-6228-4E2F-9CE2-0D767F0E9064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C87F6-3631-0AEA-C109-E0E41BB8B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28FBC-716B-788E-8DDA-81FD9EEC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1988840"/>
            <a:ext cx="9601200" cy="1700808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ГБУСО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КЦСОН»в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Бугуруслане и Бугурусланском районе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Внедрение инновационной </a:t>
            </a:r>
            <a:b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физкультурно-оздоровительной терапии «Пилатес- путь к  здоровому долголетию!»</a:t>
            </a:r>
            <a:b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5F9D7B-CC47-CFC3-D3FD-A38F65755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90" y="3140968"/>
            <a:ext cx="6505843" cy="341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3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703">
        <p:circle/>
      </p:transition>
    </mc:Choice>
    <mc:Fallback>
      <p:transition spd="slow" advTm="6703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60040"/>
            <a:ext cx="9601200" cy="1700808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Внедрение инновационной </a:t>
            </a:r>
            <a:b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физкультурно-оздоровительной терапии «Пилатес»</a:t>
            </a:r>
            <a:b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670476" y="1700808"/>
            <a:ext cx="5129780" cy="2592288"/>
          </a:xfrm>
        </p:spPr>
        <p:txBody>
          <a:bodyPr rtlCol="0"/>
          <a:lstStyle/>
          <a:p>
            <a:pPr rtl="0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получателей социальных услуг</a:t>
            </a:r>
          </a:p>
          <a:p>
            <a:pPr rtl="0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коллег </a:t>
            </a:r>
          </a:p>
          <a:p>
            <a:pPr rtl="0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«Волонтеров серебряного возраста»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45BC5FA-5B78-4C43-A17F-90B60CC34A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2" y="1772816"/>
            <a:ext cx="2800368" cy="34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D1CBB8-B303-4937-9D9C-DFEA55A051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17" y="2708920"/>
            <a:ext cx="280036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52E74C-D00B-4D24-B1EE-47DFDD3405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7951" r="388" b="2751"/>
          <a:stretch/>
        </p:blipFill>
        <p:spPr>
          <a:xfrm>
            <a:off x="6841755" y="3508647"/>
            <a:ext cx="44775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97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703">
        <p:circle/>
      </p:transition>
    </mc:Choice>
    <mc:Fallback xmlns="">
      <p:transition spd="slow" advTm="6703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05868-17C1-A700-368F-FB5A1DF8D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7D544-A7E5-3425-7B14-9EB20936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1412776"/>
            <a:ext cx="96012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Отличный способ держать тело и мышцы в тонусе для пожилых людей – это пилатес. </a:t>
            </a:r>
            <a:b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Заниматься можно в любом возрасте и с разной физической подготовкой. При регулярных занятиях исправляется осанка, улучшается координация. Мышцы становятся более эластичными, повышается подвижность суставов и гибкость позвоночника. Но при этом пожилым людям требуется специальный профессиональный подход с постоянным контролем специалиста.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A7DCC-57CB-AF2E-8518-E8E841B35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2492896"/>
            <a:ext cx="4716016" cy="3383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22766C-2C6E-6267-3E5F-961D96931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60" y="2492896"/>
            <a:ext cx="5198313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179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974">
        <p:circle/>
      </p:transition>
    </mc:Choice>
    <mc:Fallback>
      <p:transition spd="slow" advTm="5974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8C5DF-87DE-361F-8508-94B3EBC3F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21543-1CF7-9530-A660-CA82203A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981695"/>
            <a:ext cx="96012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Основные принципы занятий пилатесом в возрасте 60 лет и старше – эффективность и безопасность. Пилатес предполагает работу не только с телом, но еще и с умом, учит концентрации и позитивному мышлению, снижая уровень эмоциональных нагрузок и упорядочивая мысли.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06961-9272-8DB0-C2C8-CFDCE7FFD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22098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72DD852-37A0-CAAD-09AE-D5AA764F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209800"/>
            <a:ext cx="50865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26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974">
        <p:circle/>
      </p:transition>
    </mc:Choice>
    <mc:Fallback>
      <p:transition spd="slow" advTm="5974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13F64-ED30-441C-40F0-8623CAFB7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5D735-A6F0-CF6B-1BE1-52FC0E69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981695"/>
            <a:ext cx="96012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Занятия пилатес проводятся инструктором волонтером 2 раза в неделю малыми группами (до 10 чел.), на базе учреждения, С маломобильными гражданами занятия поводятся индивидуально на дому. К комплексу тренировок по методике пилатес так же подключается и скандинавская ходьба — эффективный, но щадящий вид физической активности.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889E9-20BF-1F5F-38A7-89A758721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2348880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4AA4170-648F-ADC0-220E-1CE284BE4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348880"/>
            <a:ext cx="4881045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20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974">
        <p:circle/>
      </p:transition>
    </mc:Choice>
    <mc:Fallback>
      <p:transition spd="slow" advTm="5974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998C8-A269-4A31-807A-E6DC8B51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77869"/>
            <a:ext cx="96012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«Серебренные волонтеры»  являются активными участниками  всех мероприятий.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C6A8B9-E62C-46EF-A7A8-D3D39DE9B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7" y="1296342"/>
            <a:ext cx="2664297" cy="3140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4D1F3C-4037-4F7A-9015-4A04A473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08" y="1279821"/>
            <a:ext cx="2381408" cy="317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B4F858D-7141-4FB6-AE13-AC8A7899A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428850"/>
              </p:ext>
            </p:extLst>
          </p:nvPr>
        </p:nvGraphicFramePr>
        <p:xfrm>
          <a:off x="7894612" y="1664804"/>
          <a:ext cx="369387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040C18-D6A8-4B66-A0C0-8ABD00DFC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40" y="3961537"/>
            <a:ext cx="3024184" cy="238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8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974">
        <p:circle/>
      </p:transition>
    </mc:Choice>
    <mc:Fallback xmlns="">
      <p:transition spd="slow" advTm="5974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A85D2-09CF-43BA-9F76-B78E4C6F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620688"/>
            <a:ext cx="9601200" cy="80736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Обмен опытом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C189E1-B488-46A4-BBF1-ECB786E93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5" y="1148220"/>
            <a:ext cx="3777080" cy="307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8D529758-3298-44E0-A073-E9ACAC130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11" y="3573016"/>
            <a:ext cx="3744448" cy="302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9EE4E-D6D8-4699-B63D-7F494B5B4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71" y="2684654"/>
            <a:ext cx="3840633" cy="288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1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548">
        <p:circle/>
      </p:transition>
    </mc:Choice>
    <mc:Fallback xmlns="">
      <p:transition spd="slow" advTm="5548">
        <p:circle/>
      </p:transition>
    </mc:Fallback>
  </mc:AlternateContent>
</p:sld>
</file>

<file path=ppt/theme/theme1.xml><?xml version="1.0" encoding="utf-8"?>
<a:theme xmlns:a="http://schemas.openxmlformats.org/drawingml/2006/main" name="Шаблон с вертикальным и горизонтальным оформлением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193_TF03460606" id="{453618E7-CF39-49C4-97F5-B3B03A2BBDBC}" vid="{1498B2F0-3B74-47D9-B6B6-0C46A1CA7EE6}"/>
    </a:ext>
  </a:extLst>
</a:theme>
</file>

<file path=ppt/theme/theme2.xml><?xml version="1.0" encoding="utf-8"?>
<a:theme xmlns:a="http://schemas.openxmlformats.org/drawingml/2006/main" name="Тема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вертикальным и горизонтальным оформлением</Template>
  <TotalTime>539</TotalTime>
  <Words>240</Words>
  <Application>Microsoft Office PowerPoint</Application>
  <PresentationFormat>Произвольный</PresentationFormat>
  <Paragraphs>14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굴림</vt:lpstr>
      <vt:lpstr>Arial</vt:lpstr>
      <vt:lpstr>Century Gothic</vt:lpstr>
      <vt:lpstr>Monotype Corsiva</vt:lpstr>
      <vt:lpstr>Times New Roman</vt:lpstr>
      <vt:lpstr>Шаблон с вертикальным и горизонтальным оформлением</vt:lpstr>
      <vt:lpstr>               ГБУСО «КЦСОН»в г. Бугуруслане и Бугурусланском районе  Внедрение инновационной  физкультурно-оздоровительной терапии «Пилатес- путь к  здоровому долголетию!» </vt:lpstr>
      <vt:lpstr>     Внедрение инновационной  физкультурно-оздоровительной терапии «Пилатес» </vt:lpstr>
      <vt:lpstr>Отличный способ держать тело и мышцы в тонусе для пожилых людей – это пилатес.  Заниматься можно в любом возрасте и с разной физической подготовкой. При регулярных занятиях исправляется осанка, улучшается координация. Мышцы становятся более эластичными, повышается подвижность суставов и гибкость позвоночника. Но при этом пожилым людям требуется специальный профессиональный подход с постоянным контролем специалиста. </vt:lpstr>
      <vt:lpstr>Основные принципы занятий пилатесом в возрасте 60 лет и старше – эффективность и безопасность. Пилатес предполагает работу не только с телом, но еще и с умом, учит концентрации и позитивному мышлению, снижая уровень эмоциональных нагрузок и упорядочивая мысли. </vt:lpstr>
      <vt:lpstr>Занятия пилатес проводятся инструктором волонтером 2 раза в неделю малыми группами (до 10 чел.), на базе учреждения, С маломобильными гражданами занятия поводятся индивидуально на дому. К комплексу тренировок по методике пилатес так же подключается и скандинавская ходьба — эффективный, но щадящий вид физической активности.</vt:lpstr>
      <vt:lpstr>«Серебренные волонтеры»  являются активными участниками  всех мероприятий. </vt:lpstr>
      <vt:lpstr>Обмен опытом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ГБУСО «КЦСОН»  в г. Бугуруслане  и Бугурусланском районе</dc:title>
  <dc:creator>user</dc:creator>
  <cp:lastModifiedBy>user</cp:lastModifiedBy>
  <cp:revision>35</cp:revision>
  <dcterms:created xsi:type="dcterms:W3CDTF">2022-03-14T09:11:10Z</dcterms:created>
  <dcterms:modified xsi:type="dcterms:W3CDTF">2024-02-20T05:07:15Z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