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80" r:id="rId2"/>
    <p:sldId id="284" r:id="rId3"/>
    <p:sldId id="360" r:id="rId4"/>
    <p:sldId id="385" r:id="rId5"/>
    <p:sldId id="339" r:id="rId6"/>
    <p:sldId id="322" r:id="rId7"/>
    <p:sldId id="366" r:id="rId8"/>
    <p:sldId id="386" r:id="rId9"/>
    <p:sldId id="286" r:id="rId10"/>
    <p:sldId id="361" r:id="rId11"/>
    <p:sldId id="323" r:id="rId12"/>
    <p:sldId id="367" r:id="rId13"/>
    <p:sldId id="283" r:id="rId14"/>
    <p:sldId id="333" r:id="rId15"/>
    <p:sldId id="340" r:id="rId16"/>
    <p:sldId id="375" r:id="rId17"/>
    <p:sldId id="368" r:id="rId18"/>
    <p:sldId id="369" r:id="rId19"/>
    <p:sldId id="370" r:id="rId20"/>
    <p:sldId id="257" r:id="rId21"/>
    <p:sldId id="387" r:id="rId22"/>
    <p:sldId id="388" r:id="rId23"/>
    <p:sldId id="389" r:id="rId24"/>
    <p:sldId id="371" r:id="rId25"/>
    <p:sldId id="299" r:id="rId26"/>
    <p:sldId id="373" r:id="rId27"/>
    <p:sldId id="327" r:id="rId28"/>
    <p:sldId id="372" r:id="rId29"/>
    <p:sldId id="390" r:id="rId30"/>
    <p:sldId id="349" r:id="rId31"/>
    <p:sldId id="256" r:id="rId32"/>
    <p:sldId id="314" r:id="rId33"/>
    <p:sldId id="348" r:id="rId34"/>
    <p:sldId id="374" r:id="rId35"/>
    <p:sldId id="365" r:id="rId36"/>
    <p:sldId id="316" r:id="rId37"/>
    <p:sldId id="332" r:id="rId3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545" autoAdjust="0"/>
    <p:restoredTop sz="94660"/>
  </p:normalViewPr>
  <p:slideViewPr>
    <p:cSldViewPr>
      <p:cViewPr varScale="1">
        <p:scale>
          <a:sx n="109" d="100"/>
          <a:sy n="109" d="100"/>
        </p:scale>
        <p:origin x="1392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4F36F6-8517-47F6-AC68-EC25EFAFC433}" type="datetimeFigureOut">
              <a:rPr lang="ru-RU" smtClean="0"/>
              <a:t>20.05.2024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AF6827-35BD-4FDB-A106-55219394C3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44254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40E2F-BA80-48DF-A7C1-665DC88E5672}" type="datetimeFigureOut">
              <a:rPr lang="ru-RU" smtClean="0"/>
              <a:t>20.05.2024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B038B-4009-4984-92AD-B7D6C192C2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47394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40E2F-BA80-48DF-A7C1-665DC88E5672}" type="datetimeFigureOut">
              <a:rPr lang="ru-RU" smtClean="0"/>
              <a:t>20.05.2024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B038B-4009-4984-92AD-B7D6C192C2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89566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40E2F-BA80-48DF-A7C1-665DC88E5672}" type="datetimeFigureOut">
              <a:rPr lang="ru-RU" smtClean="0"/>
              <a:t>20.05.2024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B038B-4009-4984-92AD-B7D6C192C2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78702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40E2F-BA80-48DF-A7C1-665DC88E5672}" type="datetimeFigureOut">
              <a:rPr lang="ru-RU" smtClean="0"/>
              <a:t>20.05.2024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B038B-4009-4984-92AD-B7D6C192C2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15360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40E2F-BA80-48DF-A7C1-665DC88E5672}" type="datetimeFigureOut">
              <a:rPr lang="ru-RU" smtClean="0"/>
              <a:t>20.05.2024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B038B-4009-4984-92AD-B7D6C192C2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17767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40E2F-BA80-48DF-A7C1-665DC88E5672}" type="datetimeFigureOut">
              <a:rPr lang="ru-RU" smtClean="0"/>
              <a:t>20.05.2024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B038B-4009-4984-92AD-B7D6C192C2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2346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40E2F-BA80-48DF-A7C1-665DC88E5672}" type="datetimeFigureOut">
              <a:rPr lang="ru-RU" smtClean="0"/>
              <a:t>20.05.2024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B038B-4009-4984-92AD-B7D6C192C2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44537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40E2F-BA80-48DF-A7C1-665DC88E5672}" type="datetimeFigureOut">
              <a:rPr lang="ru-RU" smtClean="0"/>
              <a:t>20.05.2024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B038B-4009-4984-92AD-B7D6C192C2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19209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40E2F-BA80-48DF-A7C1-665DC88E5672}" type="datetimeFigureOut">
              <a:rPr lang="ru-RU" smtClean="0"/>
              <a:t>20.05.2024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B038B-4009-4984-92AD-B7D6C192C2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8633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40E2F-BA80-48DF-A7C1-665DC88E5672}" type="datetimeFigureOut">
              <a:rPr lang="ru-RU" smtClean="0"/>
              <a:t>20.05.2024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B038B-4009-4984-92AD-B7D6C192C2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33831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40E2F-BA80-48DF-A7C1-665DC88E5672}" type="datetimeFigureOut">
              <a:rPr lang="ru-RU" smtClean="0"/>
              <a:t>20.05.2024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B038B-4009-4984-92AD-B7D6C192C2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76301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740E2F-BA80-48DF-A7C1-665DC88E5672}" type="datetimeFigureOut">
              <a:rPr lang="ru-RU" smtClean="0"/>
              <a:t>20.05.2024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8B038B-4009-4984-92AD-B7D6C192C2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0362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29.png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3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microsoft.com/office/2007/relationships/hdphoto" Target="../media/hdphoto7.wdp"/><Relationship Id="rId4" Type="http://schemas.openxmlformats.org/officeDocument/2006/relationships/image" Target="../media/image4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8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0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6.jpeg"/><Relationship Id="rId4" Type="http://schemas.openxmlformats.org/officeDocument/2006/relationships/image" Target="../media/image55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45D437A-5614-12CE-ADBF-63240F77C6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437112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771800" y="4286243"/>
            <a:ext cx="4025697" cy="406988"/>
          </a:xfr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32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azbukainterneta.ru</a:t>
            </a:r>
            <a:endParaRPr lang="ru-RU" sz="32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5536" y="787273"/>
            <a:ext cx="8555366" cy="3150598"/>
          </a:xfrm>
          <a:prstGeom prst="rect">
            <a:avLst/>
          </a:prstGeom>
          <a:noFill/>
        </p:spPr>
        <p:txBody>
          <a:bodyPr wrap="square" lIns="72128" tIns="36064" rIns="72128" bIns="36064" rtlCol="0">
            <a:spAutoFit/>
          </a:bodyPr>
          <a:lstStyle/>
          <a:p>
            <a:pPr algn="ctr"/>
            <a:r>
              <a:rPr lang="ru-RU" sz="4000" b="1" dirty="0" err="1">
                <a:solidFill>
                  <a:schemeClr val="tx2">
                    <a:lumMod val="75000"/>
                  </a:schemeClr>
                </a:solidFill>
                <a:latin typeface="+mj-lt"/>
              </a:rPr>
              <a:t>Вебинар</a:t>
            </a:r>
            <a:r>
              <a:rPr lang="ru-RU" sz="4000" b="1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 по вопросам обучения компьютерной грамотности граждан старшего возраста на базе программы </a:t>
            </a:r>
          </a:p>
          <a:p>
            <a:pPr algn="ctr"/>
            <a:r>
              <a:rPr lang="ru-RU" sz="4000" b="1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«Азбука Интернета»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EB4089-BC64-D479-4ACC-C8C184E2A6E7}"/>
              </a:ext>
            </a:extLst>
          </p:cNvPr>
          <p:cNvSpPr txBox="1"/>
          <p:nvPr/>
        </p:nvSpPr>
        <p:spPr>
          <a:xfrm>
            <a:off x="2915816" y="4781128"/>
            <a:ext cx="461175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vk.com/</a:t>
            </a:r>
            <a:r>
              <a:rPr lang="en-US" sz="3200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azbukainterneta</a:t>
            </a:r>
            <a:endParaRPr lang="ru-RU" sz="32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41475" y="4888088"/>
            <a:ext cx="2362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Группа в «</a:t>
            </a:r>
            <a:r>
              <a:rPr lang="ru-RU" dirty="0" err="1" smtClean="0"/>
              <a:t>ВКонтакте</a:t>
            </a:r>
            <a:r>
              <a:rPr lang="ru-RU" dirty="0" smtClean="0"/>
              <a:t>»: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547664" y="4324454"/>
            <a:ext cx="1535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Сайт проекта:</a:t>
            </a:r>
            <a:endParaRPr lang="ru-RU" dirty="0"/>
          </a:p>
        </p:txBody>
      </p:sp>
      <p:pic>
        <p:nvPicPr>
          <p:cNvPr id="1026" name="Picture 2" descr="C:\Users\lorali\Desktop\Азбука\Logo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125" y="5517232"/>
            <a:ext cx="7616841" cy="1096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97315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57429F0-E4F7-65E8-7EC8-944AB6A5AC1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01" t="6729" r="24329" b="10131"/>
          <a:stretch/>
        </p:blipFill>
        <p:spPr>
          <a:xfrm>
            <a:off x="-90264" y="-9627"/>
            <a:ext cx="9324528" cy="686762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498" y="0"/>
            <a:ext cx="7571184" cy="566936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Методики:</a:t>
            </a:r>
            <a:endParaRPr lang="ru-RU" b="1" dirty="0"/>
          </a:p>
        </p:txBody>
      </p:sp>
      <p:sp>
        <p:nvSpPr>
          <p:cNvPr id="4" name="TextBox 3"/>
          <p:cNvSpPr txBox="1"/>
          <p:nvPr/>
        </p:nvSpPr>
        <p:spPr>
          <a:xfrm>
            <a:off x="455297" y="816174"/>
            <a:ext cx="823340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ru-RU" sz="2000" dirty="0" smtClean="0"/>
              <a:t>Более способный становится помощником преподавателя, помогая </a:t>
            </a:r>
          </a:p>
          <a:p>
            <a:r>
              <a:rPr lang="ru-RU" sz="2000" dirty="0" smtClean="0"/>
              <a:t>освоить материал своим одногруппникам.</a:t>
            </a:r>
          </a:p>
          <a:p>
            <a:pPr marL="342900" indent="-342900">
              <a:buFont typeface="Arial" pitchFamily="34" charset="0"/>
              <a:buChar char="•"/>
            </a:pPr>
            <a:endParaRPr lang="ru-RU" sz="2000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ru-RU" sz="2000" dirty="0" err="1" smtClean="0"/>
              <a:t>Воркшоп</a:t>
            </a:r>
            <a:r>
              <a:rPr lang="ru-RU" sz="2000" dirty="0" smtClean="0"/>
              <a:t>. Вместе на практике закреплять новые знания. </a:t>
            </a:r>
          </a:p>
          <a:p>
            <a:r>
              <a:rPr lang="ru-RU" sz="2000" dirty="0" smtClean="0"/>
              <a:t>Возможно создание общей группы, где каждый размещает свои </a:t>
            </a:r>
          </a:p>
          <a:p>
            <a:r>
              <a:rPr lang="ru-RU" sz="2000" dirty="0" smtClean="0"/>
              <a:t>публикации. Например, фото моего города, поселка.</a:t>
            </a:r>
          </a:p>
          <a:p>
            <a:pPr marL="342900" indent="-342900">
              <a:buFont typeface="Arial" pitchFamily="34" charset="0"/>
              <a:buChar char="•"/>
            </a:pPr>
            <a:endParaRPr lang="ru-RU" sz="2000" dirty="0"/>
          </a:p>
          <a:p>
            <a:pPr marL="342900" indent="-342900">
              <a:buFont typeface="Arial" pitchFamily="34" charset="0"/>
              <a:buChar char="•"/>
            </a:pPr>
            <a:r>
              <a:rPr lang="ru-RU" sz="2000" dirty="0" smtClean="0"/>
              <a:t>Домашнее задание. Закрепление одного и того же действия. </a:t>
            </a:r>
          </a:p>
          <a:p>
            <a:r>
              <a:rPr lang="ru-RU" sz="2000" dirty="0" smtClean="0"/>
              <a:t>Например, отправка письма, сообщения. </a:t>
            </a:r>
          </a:p>
          <a:p>
            <a:r>
              <a:rPr lang="ru-RU" sz="2000" dirty="0" smtClean="0"/>
              <a:t>Отправка сообщения с прикреплением фото или документа.</a:t>
            </a:r>
          </a:p>
          <a:p>
            <a:r>
              <a:rPr lang="ru-RU" sz="2000" dirty="0" smtClean="0"/>
              <a:t>Отправка ссылки на интересную публикацию и т.д.</a:t>
            </a:r>
          </a:p>
          <a:p>
            <a:pPr marL="342900" indent="-342900">
              <a:buFont typeface="Arial" pitchFamily="34" charset="0"/>
              <a:buChar char="•"/>
            </a:pPr>
            <a:endParaRPr lang="ru-RU" sz="2000" dirty="0"/>
          </a:p>
          <a:p>
            <a:pPr marL="342900" indent="-342900">
              <a:buFont typeface="Arial" pitchFamily="34" charset="0"/>
              <a:buChar char="•"/>
            </a:pPr>
            <a:r>
              <a:rPr lang="ru-RU" sz="2000" dirty="0" smtClean="0"/>
              <a:t>Ассоциативный метод. Интернет – это виртуальный город. </a:t>
            </a:r>
          </a:p>
          <a:p>
            <a:r>
              <a:rPr lang="ru-RU" sz="2000" dirty="0" smtClean="0"/>
              <a:t>Пространство, где есть и почта, и справочное бюро, и адреса  учреждений. </a:t>
            </a:r>
          </a:p>
          <a:p>
            <a:pPr marL="342900" indent="-342900">
              <a:buFont typeface="Arial" pitchFamily="34" charset="0"/>
              <a:buChar char="•"/>
            </a:pP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3018573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dirty="0"/>
              <a:t>Тренажеры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F57B3EB-4877-3307-41A0-9EF09BDEE5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664" y="0"/>
            <a:ext cx="7513984" cy="4226616"/>
          </a:xfrm>
          <a:prstGeom prst="rect">
            <a:avLst/>
          </a:prstGeom>
        </p:spPr>
      </p:pic>
      <p:pic>
        <p:nvPicPr>
          <p:cNvPr id="3074" name="Picture 2" descr="C:\Users\Лариса\Desktop\Screenshot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193585"/>
            <a:ext cx="2873958" cy="2453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812360" y="764704"/>
            <a:ext cx="724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Хвост</a:t>
            </a:r>
          </a:p>
        </p:txBody>
      </p:sp>
      <p:pic>
        <p:nvPicPr>
          <p:cNvPr id="3075" name="Picture 3" descr="C:\Users\Лариса\Desktop\Screenshot_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8559" y="1267688"/>
            <a:ext cx="2768583" cy="2379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43608" y="799689"/>
            <a:ext cx="3613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Тренажер двойных щелчков мыши</a:t>
            </a:r>
          </a:p>
        </p:txBody>
      </p:sp>
      <p:pic>
        <p:nvPicPr>
          <p:cNvPr id="3076" name="Picture 4" descr="C:\Users\Лариса\Desktop\Screenshot_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4068427"/>
            <a:ext cx="3239169" cy="2418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204632" y="3669100"/>
            <a:ext cx="15231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Поймай меня</a:t>
            </a:r>
          </a:p>
        </p:txBody>
      </p:sp>
    </p:spTree>
    <p:extLst>
      <p:ext uri="{BB962C8B-B14F-4D97-AF65-F5344CB8AC3E}">
        <p14:creationId xmlns:p14="http://schemas.microsoft.com/office/powerpoint/2010/main" val="16164887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FE225F3-6FBD-43A9-69E2-6850461ED9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332638" cy="443711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9297" y="673634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Проект «Азбука интернета»</a:t>
            </a:r>
            <a:endParaRPr lang="ru-RU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71600" y="1851323"/>
            <a:ext cx="7873556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В основе – программа обучения.</a:t>
            </a:r>
          </a:p>
          <a:p>
            <a:endParaRPr lang="ru-RU" sz="3200" dirty="0"/>
          </a:p>
          <a:p>
            <a:r>
              <a:rPr lang="ru-RU" sz="3200" dirty="0" smtClean="0"/>
              <a:t>Материалы урока для слушателей, </a:t>
            </a:r>
          </a:p>
          <a:p>
            <a:r>
              <a:rPr lang="ru-RU" sz="3200" dirty="0" smtClean="0"/>
              <a:t>чтобы не тратить время на запись под диктовку.</a:t>
            </a:r>
          </a:p>
          <a:p>
            <a:endParaRPr lang="ru-RU" sz="3200" dirty="0" smtClean="0"/>
          </a:p>
          <a:p>
            <a:r>
              <a:rPr lang="ru-RU" sz="3200" dirty="0" smtClean="0"/>
              <a:t>Материалы для преподавателя:</a:t>
            </a:r>
          </a:p>
          <a:p>
            <a:r>
              <a:rPr lang="ru-RU" sz="3200" dirty="0" smtClean="0"/>
              <a:t>ход урока, презентации, короткие видео.</a:t>
            </a:r>
            <a:endParaRPr lang="ru-RU" sz="3200" dirty="0"/>
          </a:p>
        </p:txBody>
      </p:sp>
      <p:pic>
        <p:nvPicPr>
          <p:cNvPr id="2051" name="Picture 3" descr="C:\Users\lorali\AppData\Local\Microsoft\Windows\INetCache\IE\QF722U5W\np_book_992655_000000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924944"/>
            <a:ext cx="792088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lorali\AppData\Local\Microsoft\Windows\INetCache\IE\QF722U5W\np_book_992655_000000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797152"/>
            <a:ext cx="792088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46879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ED08E64-102C-B370-2BBF-DFFD7B3844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884368" cy="4434957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004625" y="312020"/>
            <a:ext cx="7956885" cy="3370761"/>
          </a:xfrm>
          <a:prstGeom prst="rect">
            <a:avLst/>
          </a:prstGeom>
        </p:spPr>
        <p:txBody>
          <a:bodyPr wrap="square" lIns="76802" tIns="38401" rIns="76802" bIns="38401">
            <a:spAutoFit/>
          </a:bodyPr>
          <a:lstStyle/>
          <a:p>
            <a:endParaRPr lang="ru-RU" sz="3400" b="1" dirty="0">
              <a:solidFill>
                <a:srgbClr val="0070C0"/>
              </a:solidFill>
            </a:endParaRPr>
          </a:p>
          <a:p>
            <a:r>
              <a:rPr lang="ru-RU" sz="2400" b="1" dirty="0">
                <a:solidFill>
                  <a:srgbClr val="0070C0"/>
                </a:solidFill>
              </a:rPr>
              <a:t>Азбука Интернета </a:t>
            </a:r>
            <a:r>
              <a:rPr lang="ru-RU" sz="2400" dirty="0"/>
              <a:t>– проект </a:t>
            </a:r>
            <a:r>
              <a:rPr lang="ru-RU" sz="2400" b="1" dirty="0">
                <a:solidFill>
                  <a:srgbClr val="0070C0"/>
                </a:solidFill>
              </a:rPr>
              <a:t>ПАО «Ростелеком» и </a:t>
            </a:r>
            <a:r>
              <a:rPr lang="ru-RU" sz="2400" b="1" dirty="0" smtClean="0">
                <a:solidFill>
                  <a:srgbClr val="0070C0"/>
                </a:solidFill>
              </a:rPr>
              <a:t>Социального </a:t>
            </a:r>
            <a:r>
              <a:rPr lang="ru-RU" sz="2400" b="1" dirty="0">
                <a:solidFill>
                  <a:srgbClr val="0070C0"/>
                </a:solidFill>
              </a:rPr>
              <a:t>фонда России.</a:t>
            </a:r>
            <a:r>
              <a:rPr lang="ru-RU" sz="2400" dirty="0"/>
              <a:t> </a:t>
            </a:r>
          </a:p>
          <a:p>
            <a:r>
              <a:rPr lang="ru-RU" sz="2400" b="1" dirty="0"/>
              <a:t>Программа обучения одобрена </a:t>
            </a:r>
            <a:r>
              <a:rPr lang="ru-RU" sz="2400" b="1" dirty="0">
                <a:solidFill>
                  <a:srgbClr val="0070C0"/>
                </a:solidFill>
              </a:rPr>
              <a:t>Министерством труда и социальной защиты РФ, </a:t>
            </a:r>
            <a:r>
              <a:rPr lang="ru-RU" sz="2400" b="1" dirty="0"/>
              <a:t>получил положительную рецензию </a:t>
            </a:r>
            <a:r>
              <a:rPr lang="ru-RU" sz="2400" b="1" dirty="0">
                <a:solidFill>
                  <a:srgbClr val="0070C0"/>
                </a:solidFill>
              </a:rPr>
              <a:t>Института информатизации образования РАО.</a:t>
            </a:r>
          </a:p>
          <a:p>
            <a:endParaRPr lang="ru-RU" sz="2400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987824" y="2996952"/>
            <a:ext cx="5784988" cy="3025731"/>
          </a:xfrm>
          <a:prstGeom prst="rect">
            <a:avLst/>
          </a:prstGeom>
        </p:spPr>
        <p:txBody>
          <a:bodyPr wrap="square" lIns="76802" tIns="38401" rIns="76802" bIns="38401">
            <a:spAutoFit/>
          </a:bodyPr>
          <a:lstStyle/>
          <a:p>
            <a:pPr algn="just">
              <a:lnSpc>
                <a:spcPct val="115000"/>
              </a:lnSpc>
              <a:spcAft>
                <a:spcPts val="840"/>
              </a:spcAft>
            </a:pPr>
            <a:r>
              <a:rPr lang="ru-RU" sz="2400" b="1" dirty="0">
                <a:ea typeface="Calibri" panose="020F0502020204030204" pitchFamily="34" charset="0"/>
                <a:cs typeface="Times New Roman" panose="02020603050405020304" pitchFamily="18" charset="0"/>
              </a:rPr>
              <a:t>с учетом возрастных геронтологических особенностей целевой аудитории. Учитывалось все: и цвет, и размер шрифта, и необходимость более частых повторов материала, и последовательность и выбор основных тем базового курса.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37170" y="2996952"/>
            <a:ext cx="2972405" cy="508439"/>
          </a:xfrm>
          <a:prstGeom prst="rect">
            <a:avLst/>
          </a:prstGeom>
          <a:noFill/>
        </p:spPr>
        <p:txBody>
          <a:bodyPr wrap="square" lIns="76802" tIns="38401" rIns="76802" bIns="38401" rtlCol="0">
            <a:spAutoFit/>
          </a:bodyPr>
          <a:lstStyle/>
          <a:p>
            <a:r>
              <a:rPr lang="ru-RU" sz="2800" b="1" dirty="0">
                <a:solidFill>
                  <a:srgbClr val="0070C0"/>
                </a:solidFill>
              </a:rPr>
              <a:t>Разрабатывалась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410" y="32180"/>
            <a:ext cx="1630100" cy="864096"/>
          </a:xfrm>
          <a:prstGeom prst="rect">
            <a:avLst/>
          </a:prstGeom>
        </p:spPr>
      </p:pic>
      <p:pic>
        <p:nvPicPr>
          <p:cNvPr id="8195" name="Picture 3" descr="C:\Users\lorali\Downloads\subimg151853Bi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724" y="3682781"/>
            <a:ext cx="2822662" cy="2822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41969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777E779-0709-E3E9-A2E7-927334C7A7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83568" y="1916832"/>
            <a:ext cx="828092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/>
              <a:t>В </a:t>
            </a:r>
            <a:r>
              <a:rPr lang="ru-RU" sz="3200" b="1" dirty="0" smtClean="0"/>
              <a:t>2020 году «Азбука Интернета» </a:t>
            </a:r>
            <a:r>
              <a:rPr lang="ru-RU" sz="3200" b="1" dirty="0"/>
              <a:t>стала победителем конкурса Всемирной встречи на высшем уровне по вопросам информационного общества (ВВУИО) ООН</a:t>
            </a:r>
            <a:r>
              <a:rPr lang="ru-RU" sz="3200" b="1" dirty="0" smtClean="0"/>
              <a:t>.</a:t>
            </a:r>
          </a:p>
          <a:p>
            <a:endParaRPr lang="ru-RU" sz="3200" b="1" dirty="0" smtClean="0"/>
          </a:p>
          <a:p>
            <a:r>
              <a:rPr lang="ru-RU" sz="3200" b="1" dirty="0" smtClean="0"/>
              <a:t>В 2023  - </a:t>
            </a:r>
            <a:r>
              <a:rPr lang="ru-RU" sz="3200" b="1" dirty="0"/>
              <a:t>ч</a:t>
            </a:r>
            <a:r>
              <a:rPr lang="ru-RU" sz="3200" b="1" dirty="0" smtClean="0"/>
              <a:t>емпионом </a:t>
            </a:r>
            <a:r>
              <a:rPr lang="ru-RU" sz="3200" b="1" dirty="0"/>
              <a:t>международного конкурса на Призы </a:t>
            </a:r>
            <a:r>
              <a:rPr lang="ru-RU" sz="3200" b="1" dirty="0" smtClean="0"/>
              <a:t>ВВУИО.</a:t>
            </a:r>
          </a:p>
          <a:p>
            <a:endParaRPr lang="ru-RU" sz="3200" b="1" dirty="0" smtClean="0"/>
          </a:p>
          <a:p>
            <a:r>
              <a:rPr lang="ru-RU" sz="3200" b="1" dirty="0" smtClean="0"/>
              <a:t>Проект представлен на саммите </a:t>
            </a:r>
            <a:r>
              <a:rPr lang="ru-RU" sz="3200" b="1" dirty="0" smtClean="0"/>
              <a:t>АТЭС-2023.</a:t>
            </a:r>
            <a:endParaRPr lang="ru-RU" sz="3200" b="1" dirty="0"/>
          </a:p>
        </p:txBody>
      </p:sp>
      <p:pic>
        <p:nvPicPr>
          <p:cNvPr id="3074" name="Picture 2" descr="C:\Users\lorali\Desktop\0Z2hkoImaS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51852"/>
            <a:ext cx="3024336" cy="1706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57685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B7456CD-FCC6-0689-2CC2-E5374146ED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0302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1520" y="116632"/>
            <a:ext cx="33552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00B0F0"/>
                </a:solidFill>
              </a:rPr>
              <a:t>азбукаинтернета.рф</a:t>
            </a:r>
          </a:p>
        </p:txBody>
      </p:sp>
      <p:pic>
        <p:nvPicPr>
          <p:cNvPr id="4099" name="Picture 3" descr="\\Mac\AllFiles\private\var\folders\xb\fwd9rt1j2nd9_cgg0bfxlmpc0000gn\T\06813D04-E37E-4D12-8575-AFCB08159729\Снимок экрана 2023-05-21 в 19.30.27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08720"/>
            <a:ext cx="8718419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20027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D050C45-F018-8A26-7A0F-790950C273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8800"/>
            <a:ext cx="9144000" cy="5143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738BFE1-A918-6263-BF38-4067D5444281}"/>
              </a:ext>
            </a:extLst>
          </p:cNvPr>
          <p:cNvSpPr txBox="1"/>
          <p:nvPr/>
        </p:nvSpPr>
        <p:spPr>
          <a:xfrm>
            <a:off x="314738" y="117752"/>
            <a:ext cx="8208912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u="sng" dirty="0"/>
              <a:t>Российские почтовые сервисы </a:t>
            </a:r>
            <a:r>
              <a:rPr lang="ru-RU" sz="2800" b="1" dirty="0" smtClean="0"/>
              <a:t>Почта Mail.ru, Мой </a:t>
            </a:r>
            <a:r>
              <a:rPr lang="ru-RU" sz="2800" b="1" dirty="0"/>
              <a:t>Офис </a:t>
            </a:r>
            <a:r>
              <a:rPr lang="ru-RU" sz="2800" b="1" dirty="0" smtClean="0"/>
              <a:t>Почта, </a:t>
            </a:r>
            <a:r>
              <a:rPr lang="ru-RU" sz="2800" b="1" dirty="0" err="1" smtClean="0"/>
              <a:t>Яндекс.Почта</a:t>
            </a:r>
            <a:r>
              <a:rPr lang="ru-RU" sz="2800" b="1" dirty="0" smtClean="0"/>
              <a:t>.</a:t>
            </a:r>
            <a:endParaRPr lang="ru-RU" sz="2800" b="1" dirty="0"/>
          </a:p>
          <a:p>
            <a:r>
              <a:rPr lang="ru-RU" sz="2800" b="1" u="sng" dirty="0" smtClean="0"/>
              <a:t>Магазин приложений </a:t>
            </a:r>
            <a:r>
              <a:rPr lang="en-US" sz="2800" b="1" dirty="0" smtClean="0"/>
              <a:t>RuStore</a:t>
            </a:r>
            <a:r>
              <a:rPr lang="ru-RU" sz="2800" b="1" dirty="0" smtClean="0"/>
              <a:t>.</a:t>
            </a:r>
            <a:endParaRPr lang="en-US" sz="2800" b="1" dirty="0" smtClean="0"/>
          </a:p>
          <a:p>
            <a:r>
              <a:rPr lang="ru-RU" sz="2800" b="1" u="sng" dirty="0" smtClean="0"/>
              <a:t>Операционная система </a:t>
            </a:r>
            <a:r>
              <a:rPr lang="ru-RU" sz="2800" b="1" dirty="0" smtClean="0"/>
              <a:t>Альт </a:t>
            </a:r>
            <a:r>
              <a:rPr lang="ru-RU" sz="2800" b="1" dirty="0" smtClean="0"/>
              <a:t>(</a:t>
            </a:r>
            <a:r>
              <a:rPr lang="en-US" sz="2800" b="1" dirty="0" smtClean="0"/>
              <a:t>Alt </a:t>
            </a:r>
            <a:r>
              <a:rPr lang="en-US" sz="2800" b="1" dirty="0" smtClean="0"/>
              <a:t>Linux)</a:t>
            </a:r>
            <a:endParaRPr lang="ru-RU" sz="2800" b="1" dirty="0" smtClean="0"/>
          </a:p>
          <a:p>
            <a:endParaRPr lang="ru-RU" sz="28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4EC6EC3-53CD-9767-BA43-A3D31053EF31}"/>
              </a:ext>
            </a:extLst>
          </p:cNvPr>
          <p:cNvSpPr txBox="1"/>
          <p:nvPr/>
        </p:nvSpPr>
        <p:spPr>
          <a:xfrm>
            <a:off x="369988" y="1916832"/>
            <a:ext cx="826653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u="sng" dirty="0"/>
              <a:t>Портал Госуслуги</a:t>
            </a:r>
          </a:p>
          <a:p>
            <a:r>
              <a:rPr lang="ru-RU" sz="2800" b="1" u="sng" dirty="0" smtClean="0"/>
              <a:t>Видеоконференции</a:t>
            </a:r>
            <a:r>
              <a:rPr lang="ru-RU" sz="2800" b="1" u="sng" dirty="0"/>
              <a:t>:</a:t>
            </a:r>
            <a:r>
              <a:rPr lang="ru-RU" sz="2800" b="1" dirty="0"/>
              <a:t> </a:t>
            </a:r>
            <a:r>
              <a:rPr lang="en-US" sz="2800" b="1" dirty="0" err="1"/>
              <a:t>SberJazz</a:t>
            </a:r>
            <a:r>
              <a:rPr lang="en-US" sz="2800" b="1" dirty="0"/>
              <a:t>, VK </a:t>
            </a:r>
            <a:r>
              <a:rPr lang="ru-RU" sz="2800" b="1" dirty="0"/>
              <a:t>Звонки, </a:t>
            </a:r>
            <a:r>
              <a:rPr lang="ru-RU" sz="2800" b="1" dirty="0" smtClean="0"/>
              <a:t>Яндекс </a:t>
            </a:r>
            <a:r>
              <a:rPr lang="ru-RU" sz="2800" b="1" dirty="0"/>
              <a:t>Телемост, </a:t>
            </a:r>
            <a:r>
              <a:rPr lang="ru-RU" sz="2800" b="1" dirty="0" err="1"/>
              <a:t>Видеозвонки</a:t>
            </a:r>
            <a:r>
              <a:rPr lang="ru-RU" sz="2800" b="1" dirty="0"/>
              <a:t> </a:t>
            </a:r>
            <a:r>
              <a:rPr lang="en-US" sz="2800" b="1" dirty="0" smtClean="0"/>
              <a:t>Mail.ru</a:t>
            </a:r>
            <a:endParaRPr lang="ru-RU" sz="2800" b="1" dirty="0"/>
          </a:p>
          <a:p>
            <a:r>
              <a:rPr lang="ru-RU" sz="2800" b="1" u="sng" dirty="0" err="1" smtClean="0"/>
              <a:t>Нейросети</a:t>
            </a:r>
            <a:r>
              <a:rPr lang="ru-RU" sz="2800" b="1" u="sng" dirty="0" smtClean="0"/>
              <a:t> </a:t>
            </a:r>
            <a:r>
              <a:rPr lang="ru-RU" sz="2800" b="1" dirty="0" smtClean="0"/>
              <a:t>по созданию картинок: К</a:t>
            </a:r>
            <a:r>
              <a:rPr lang="en-US" sz="2800" b="1" dirty="0" err="1" smtClean="0"/>
              <a:t>andinsky</a:t>
            </a:r>
            <a:r>
              <a:rPr lang="ru-RU" sz="2800" b="1" dirty="0" smtClean="0"/>
              <a:t>, </a:t>
            </a:r>
            <a:r>
              <a:rPr lang="ru-RU" sz="2800" b="1" dirty="0" err="1"/>
              <a:t>Ш</a:t>
            </a:r>
            <a:r>
              <a:rPr lang="ru-RU" sz="2800" b="1" dirty="0" err="1" smtClean="0"/>
              <a:t>едеврум</a:t>
            </a:r>
            <a:r>
              <a:rPr lang="en-US" sz="2800" b="1" dirty="0" smtClean="0"/>
              <a:t> </a:t>
            </a:r>
            <a:r>
              <a:rPr lang="ru-RU" sz="2800" b="1" dirty="0" smtClean="0"/>
              <a:t>, по созданию текстов: Яндекс Браузер с Алисой, </a:t>
            </a:r>
            <a:r>
              <a:rPr lang="en-US" sz="2800" b="1" dirty="0" err="1" smtClean="0"/>
              <a:t>GigaChat</a:t>
            </a:r>
            <a:r>
              <a:rPr lang="ru-RU" sz="2800" b="1" dirty="0" smtClean="0"/>
              <a:t>.</a:t>
            </a:r>
            <a:endParaRPr lang="ru-RU" sz="2800" b="1" dirty="0"/>
          </a:p>
          <a:p>
            <a:r>
              <a:rPr lang="ru-RU" sz="2800" b="1" u="sng" dirty="0" smtClean="0"/>
              <a:t>Карты</a:t>
            </a:r>
            <a:r>
              <a:rPr lang="ru-RU" sz="2800" b="1" dirty="0" smtClean="0"/>
              <a:t>: Яндекс Карты, Дубль Гис.</a:t>
            </a:r>
          </a:p>
          <a:p>
            <a:r>
              <a:rPr lang="ru-RU" sz="2800" b="1" u="sng" dirty="0" err="1" smtClean="0"/>
              <a:t>Соцсети</a:t>
            </a:r>
            <a:r>
              <a:rPr lang="ru-RU" sz="2800" b="1" dirty="0" smtClean="0"/>
              <a:t>: </a:t>
            </a:r>
            <a:r>
              <a:rPr lang="ru-RU" sz="2800" b="1" dirty="0" err="1" smtClean="0"/>
              <a:t>ВКонтакте</a:t>
            </a:r>
            <a:r>
              <a:rPr lang="ru-RU" sz="2800" b="1" dirty="0" smtClean="0"/>
              <a:t>, </a:t>
            </a:r>
            <a:r>
              <a:rPr lang="ru-RU" sz="2800" b="1" dirty="0" err="1" smtClean="0"/>
              <a:t>ТамТам</a:t>
            </a:r>
            <a:r>
              <a:rPr lang="ru-RU" sz="2800" b="1" dirty="0" smtClean="0"/>
              <a:t>, Одноклассники, </a:t>
            </a:r>
            <a:r>
              <a:rPr lang="en-US" sz="2800" b="1" dirty="0" err="1" smtClean="0"/>
              <a:t>RuTube</a:t>
            </a:r>
            <a:r>
              <a:rPr lang="en-US" sz="2800" b="1" dirty="0" smtClean="0"/>
              <a:t>, </a:t>
            </a:r>
            <a:r>
              <a:rPr lang="en-US" sz="2800" b="1" dirty="0" err="1" smtClean="0"/>
              <a:t>TenChat</a:t>
            </a:r>
            <a:r>
              <a:rPr lang="en-US" sz="2800" b="1" dirty="0" smtClean="0"/>
              <a:t>, </a:t>
            </a:r>
            <a:r>
              <a:rPr lang="ru-RU" sz="2800" b="1" dirty="0" smtClean="0"/>
              <a:t>Дзен</a:t>
            </a:r>
          </a:p>
          <a:p>
            <a:r>
              <a:rPr lang="ru-RU" sz="2800" b="1" u="sng" dirty="0" smtClean="0"/>
              <a:t>Антивирусы: </a:t>
            </a:r>
            <a:r>
              <a:rPr lang="en-US" sz="2800" b="1" dirty="0"/>
              <a:t>Kaspersky</a:t>
            </a:r>
            <a:r>
              <a:rPr lang="ru-RU" sz="2800" b="1" dirty="0" smtClean="0"/>
              <a:t>, Доктор Веб</a:t>
            </a:r>
          </a:p>
        </p:txBody>
      </p:sp>
    </p:spTree>
    <p:extLst>
      <p:ext uri="{BB962C8B-B14F-4D97-AF65-F5344CB8AC3E}">
        <p14:creationId xmlns:p14="http://schemas.microsoft.com/office/powerpoint/2010/main" val="10460480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B7456CD-FCC6-0689-2CC2-E5374146ED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0302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1520" y="116632"/>
            <a:ext cx="33552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00B0F0"/>
                </a:solidFill>
              </a:rPr>
              <a:t>азбукаинтернета.рф</a:t>
            </a:r>
          </a:p>
        </p:txBody>
      </p:sp>
      <p:pic>
        <p:nvPicPr>
          <p:cNvPr id="5123" name="Picture 3" descr="\\Mac\AllFiles\private\var\folders\xb\fwd9rt1j2nd9_cgg0bfxlmpc0000gn\T\93A99CE8-CE94-4789-9342-BF06BFEDD44A\Снимок экрана 2023-05-21 в 19.34.05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163"/>
          <a:stretch/>
        </p:blipFill>
        <p:spPr bwMode="auto">
          <a:xfrm>
            <a:off x="107504" y="908720"/>
            <a:ext cx="8570709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Прямая соединительная линия 12"/>
          <p:cNvCxnSpPr/>
          <p:nvPr/>
        </p:nvCxnSpPr>
        <p:spPr>
          <a:xfrm>
            <a:off x="323528" y="2492896"/>
            <a:ext cx="684076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77606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B7456CD-FCC6-0689-2CC2-E5374146ED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0302"/>
            <a:ext cx="9144000" cy="5143500"/>
          </a:xfrm>
          <a:prstGeom prst="rect">
            <a:avLst/>
          </a:prstGeom>
        </p:spPr>
      </p:pic>
      <p:pic>
        <p:nvPicPr>
          <p:cNvPr id="6148" name="Picture 4" descr="\\Mac\AllFiles\private\var\folders\xb\fwd9rt1j2nd9_cgg0bfxlmpc0000gn\T\841ED026-2C7A-4EAA-BE51-EA569A8EE62E\Снимок экрана 2023-05-21 в 19.39.24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1308"/>
          <a:stretch/>
        </p:blipFill>
        <p:spPr bwMode="auto">
          <a:xfrm>
            <a:off x="755576" y="1176322"/>
            <a:ext cx="7488832" cy="2707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\\Mac\AllFiles\private\var\folders\xb\fwd9rt1j2nd9_cgg0bfxlmpc0000gn\T\51781AC0-08CD-47A9-A367-D95FCE9EB453\Снимок экрана 2023-05-21 в 19.40.09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9052"/>
          <a:stretch/>
        </p:blipFill>
        <p:spPr bwMode="auto">
          <a:xfrm>
            <a:off x="762621" y="3580317"/>
            <a:ext cx="7481787" cy="2978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7310" y="99104"/>
            <a:ext cx="88071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Материалы разделены: Базовый курс и </a:t>
            </a:r>
          </a:p>
          <a:p>
            <a:r>
              <a:rPr lang="ru-RU" sz="3200" b="1" dirty="0" smtClean="0"/>
              <a:t>Расширенный курс 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35673939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6A3DE48-1F1A-FDEF-ECDF-9A61094171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27584" y="1196752"/>
            <a:ext cx="806489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При составлении программы </a:t>
            </a:r>
            <a:r>
              <a:rPr lang="ru-RU" sz="3200" b="1" dirty="0" smtClean="0"/>
              <a:t>учитываются</a:t>
            </a:r>
            <a:endParaRPr lang="ru-RU" sz="3200" b="1" dirty="0" smtClean="0"/>
          </a:p>
          <a:p>
            <a:r>
              <a:rPr lang="ru-RU" sz="3200" b="1" dirty="0" smtClean="0"/>
              <a:t>запросы слушателей и задачи по обучению.</a:t>
            </a:r>
          </a:p>
          <a:p>
            <a:endParaRPr lang="ru-RU" sz="3200" b="1" dirty="0" smtClean="0"/>
          </a:p>
          <a:p>
            <a:r>
              <a:rPr lang="ru-RU" sz="3200" b="1" dirty="0" smtClean="0"/>
              <a:t>На сайте </a:t>
            </a:r>
            <a:r>
              <a:rPr lang="en-US" sz="3200" b="1" dirty="0" smtClean="0"/>
              <a:t>azbukainterneta.ru </a:t>
            </a:r>
          </a:p>
          <a:p>
            <a:r>
              <a:rPr lang="en-US" sz="3200" b="1" dirty="0" smtClean="0"/>
              <a:t>13 </a:t>
            </a:r>
            <a:r>
              <a:rPr lang="ru-RU" sz="3200" b="1" dirty="0" smtClean="0"/>
              <a:t>программ обучения (базовый курс и курсы для продвинутых пользователей)</a:t>
            </a:r>
          </a:p>
          <a:p>
            <a:endParaRPr lang="ru-RU" sz="3200" b="1" dirty="0" smtClean="0"/>
          </a:p>
          <a:p>
            <a:r>
              <a:rPr lang="ru-RU" sz="3200" b="1" dirty="0" smtClean="0"/>
              <a:t>Можно полностью использовать </a:t>
            </a:r>
          </a:p>
          <a:p>
            <a:r>
              <a:rPr lang="ru-RU" sz="3200" b="1" dirty="0" smtClean="0"/>
              <a:t>или брать за основу!</a:t>
            </a:r>
          </a:p>
        </p:txBody>
      </p:sp>
      <p:pic>
        <p:nvPicPr>
          <p:cNvPr id="7171" name="Picture 3" descr="C:\Users\lorali\Downloads\398-3980071_classroom-icon-png-blue-clipart-classroom-teacher-computer-classroom-icon-png-blu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0576" y="4798655"/>
            <a:ext cx="1844824" cy="1844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32697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Лариса\Desktop\Screenshot_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19" t="24625" r="3494" b="20513"/>
          <a:stretch/>
        </p:blipFill>
        <p:spPr bwMode="auto">
          <a:xfrm>
            <a:off x="179512" y="105289"/>
            <a:ext cx="1296140" cy="790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E38A22C-E97D-05D3-1CFE-C8AF4A41C0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" y="1"/>
            <a:ext cx="7455971" cy="4193984"/>
          </a:xfrm>
          <a:prstGeom prst="rect">
            <a:avLst/>
          </a:prstGeom>
        </p:spPr>
      </p:pic>
      <p:pic>
        <p:nvPicPr>
          <p:cNvPr id="1026" name="Picture 2" descr="\\Mac\AllFiles\private\var\folders\xb\fwd9rt1j2nd9_cgg0bfxlmpc0000gn\T\BDFCFC2D-816E-4222-ACF4-56399FCCDADA\Снимок экрана 2022-12-04 в 18.46.18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88" t="1440" b="-1"/>
          <a:stretch/>
        </p:blipFill>
        <p:spPr bwMode="auto">
          <a:xfrm>
            <a:off x="1115616" y="836712"/>
            <a:ext cx="7343775" cy="4813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31639" y="6021288"/>
            <a:ext cx="43454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B0F0"/>
                </a:solidFill>
              </a:rPr>
              <a:t>vk.com/</a:t>
            </a:r>
            <a:r>
              <a:rPr lang="en-US" sz="3200" b="1" dirty="0" err="1" smtClean="0">
                <a:solidFill>
                  <a:srgbClr val="00B0F0"/>
                </a:solidFill>
              </a:rPr>
              <a:t>azbukainterneta</a:t>
            </a:r>
            <a:endParaRPr lang="ru-RU" sz="32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569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5891212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b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endParaRPr lang="ru-RU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3509"/>
            <a:ext cx="1298575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84EE24A-1BE2-2F33-7418-44861EAFFC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724128" cy="321982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63425" y="127827"/>
            <a:ext cx="75021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/>
              <a:t>Базовый курс программы «Азбука Интернета</a:t>
            </a:r>
            <a:r>
              <a:rPr lang="ru-RU" sz="2800" b="1" dirty="0" smtClean="0"/>
              <a:t>»</a:t>
            </a:r>
            <a:endParaRPr lang="ru-RU" sz="28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925672"/>
            <a:ext cx="7928763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70C0"/>
                </a:solidFill>
              </a:rPr>
              <a:t>Глава 1. Устройство компьютера</a:t>
            </a:r>
          </a:p>
          <a:p>
            <a:r>
              <a:rPr lang="ru-RU" sz="2000" b="1" dirty="0">
                <a:solidFill>
                  <a:srgbClr val="0070C0"/>
                </a:solidFill>
              </a:rPr>
              <a:t>Глава 2. Файлы и папки</a:t>
            </a:r>
          </a:p>
          <a:p>
            <a:r>
              <a:rPr lang="ru-RU" sz="2000" b="1" dirty="0">
                <a:solidFill>
                  <a:srgbClr val="0070C0"/>
                </a:solidFill>
              </a:rPr>
              <a:t>Глава 3. Работа с текстом</a:t>
            </a:r>
          </a:p>
          <a:p>
            <a:r>
              <a:rPr lang="ru-RU" sz="2000" b="1" dirty="0">
                <a:solidFill>
                  <a:srgbClr val="0070C0"/>
                </a:solidFill>
              </a:rPr>
              <a:t>Глава 4. Работа в интернете</a:t>
            </a:r>
          </a:p>
          <a:p>
            <a:r>
              <a:rPr lang="ru-RU" sz="2000" b="1" dirty="0">
                <a:solidFill>
                  <a:srgbClr val="0070C0"/>
                </a:solidFill>
              </a:rPr>
              <a:t>Глава 5. Поиск информации в интернете</a:t>
            </a:r>
          </a:p>
          <a:p>
            <a:r>
              <a:rPr lang="ru-RU" sz="2000" b="1" dirty="0">
                <a:solidFill>
                  <a:srgbClr val="0070C0"/>
                </a:solidFill>
              </a:rPr>
              <a:t>Глава 6. Безопасная работа в сети Интернет</a:t>
            </a:r>
          </a:p>
          <a:p>
            <a:r>
              <a:rPr lang="ru-RU" sz="2000" b="1" dirty="0">
                <a:solidFill>
                  <a:srgbClr val="0070C0"/>
                </a:solidFill>
              </a:rPr>
              <a:t>Глава 7. Электронная почта</a:t>
            </a:r>
          </a:p>
          <a:p>
            <a:r>
              <a:rPr lang="ru-RU" sz="2000" b="1" dirty="0">
                <a:solidFill>
                  <a:srgbClr val="0070C0"/>
                </a:solidFill>
              </a:rPr>
              <a:t>Глава 8. Портал государственных услуг </a:t>
            </a:r>
            <a:r>
              <a:rPr lang="ru-RU" sz="2000" b="1" dirty="0" err="1">
                <a:solidFill>
                  <a:srgbClr val="0070C0"/>
                </a:solidFill>
              </a:rPr>
              <a:t>GOSUSLUGI.RU</a:t>
            </a:r>
            <a:endParaRPr lang="ru-RU" sz="2000" b="1" dirty="0">
              <a:solidFill>
                <a:srgbClr val="0070C0"/>
              </a:solidFill>
            </a:endParaRPr>
          </a:p>
          <a:p>
            <a:r>
              <a:rPr lang="ru-RU" sz="2000" b="1" dirty="0">
                <a:solidFill>
                  <a:srgbClr val="0070C0"/>
                </a:solidFill>
              </a:rPr>
              <a:t>Глава 9. Сайты федеральных органов власти</a:t>
            </a:r>
          </a:p>
          <a:p>
            <a:r>
              <a:rPr lang="ru-RU" sz="2000" b="1" dirty="0">
                <a:solidFill>
                  <a:srgbClr val="0070C0"/>
                </a:solidFill>
              </a:rPr>
              <a:t>Глава 10. Сайт </a:t>
            </a:r>
            <a:r>
              <a:rPr lang="ru-RU" sz="2000" b="1" dirty="0" smtClean="0">
                <a:solidFill>
                  <a:srgbClr val="0070C0"/>
                </a:solidFill>
              </a:rPr>
              <a:t>Социального фонда </a:t>
            </a:r>
            <a:r>
              <a:rPr lang="ru-RU" sz="2000" b="1" dirty="0">
                <a:solidFill>
                  <a:srgbClr val="0070C0"/>
                </a:solidFill>
              </a:rPr>
              <a:t>России – pfrf.ru</a:t>
            </a:r>
          </a:p>
          <a:p>
            <a:r>
              <a:rPr lang="ru-RU" sz="2000" b="1" dirty="0">
                <a:solidFill>
                  <a:srgbClr val="0070C0"/>
                </a:solidFill>
              </a:rPr>
              <a:t>Глава 11. Полезные сервисы</a:t>
            </a:r>
          </a:p>
          <a:p>
            <a:r>
              <a:rPr lang="ru-RU" sz="2000" b="1" dirty="0">
                <a:solidFill>
                  <a:srgbClr val="0070C0"/>
                </a:solidFill>
              </a:rPr>
              <a:t>Глава 12. Социальные сервисы</a:t>
            </a:r>
          </a:p>
          <a:p>
            <a:r>
              <a:rPr lang="ru-RU" sz="2000" b="1" dirty="0">
                <a:solidFill>
                  <a:srgbClr val="0070C0"/>
                </a:solidFill>
              </a:rPr>
              <a:t>Глава 13. Видеообщение в сети Интернет: </a:t>
            </a:r>
          </a:p>
          <a:p>
            <a:r>
              <a:rPr lang="ru-RU" sz="2000" b="1" dirty="0">
                <a:solidFill>
                  <a:srgbClr val="0070C0"/>
                </a:solidFill>
              </a:rPr>
              <a:t>Глава 14. Поиск работы через интернет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1520" y="5339651"/>
            <a:ext cx="87860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Слушатель умеет  делать записи на компьютере, сохранять и систематизировать нужную информацию, работать в безопасном режиме  в интернете, делать запросы, находить нужную информацию, пользоваться различными социальными онлайн сервисами.</a:t>
            </a:r>
          </a:p>
        </p:txBody>
      </p:sp>
    </p:spTree>
    <p:extLst>
      <p:ext uri="{BB962C8B-B14F-4D97-AF65-F5344CB8AC3E}">
        <p14:creationId xmlns:p14="http://schemas.microsoft.com/office/powerpoint/2010/main" val="28734636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5891212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b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endParaRPr lang="ru-RU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3509"/>
            <a:ext cx="1298575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84EE24A-1BE2-2F33-7418-44861EAFFC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14" y="0"/>
            <a:ext cx="5724128" cy="321982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05102" y="92150"/>
            <a:ext cx="75021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/>
              <a:t>Базовый курс программы «Азбука Интернета</a:t>
            </a:r>
            <a:r>
              <a:rPr lang="ru-RU" sz="2800" b="1" dirty="0" smtClean="0"/>
              <a:t>»</a:t>
            </a:r>
            <a:endParaRPr lang="ru-RU" sz="28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13585" y="610136"/>
            <a:ext cx="7928763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I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 ступень</a:t>
            </a:r>
          </a:p>
          <a:p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Глава 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</a:rPr>
              <a:t>1. Устройство компьютера</a:t>
            </a:r>
          </a:p>
          <a:p>
            <a:r>
              <a:rPr lang="ru-RU" sz="2000" b="1" dirty="0">
                <a:solidFill>
                  <a:schemeClr val="tx2">
                    <a:lumMod val="75000"/>
                  </a:schemeClr>
                </a:solidFill>
              </a:rPr>
              <a:t>Глава 2. Файлы и 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папки</a:t>
            </a:r>
          </a:p>
          <a:p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II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 ступень</a:t>
            </a:r>
            <a:endParaRPr lang="ru-RU" sz="2000" b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ru-RU" sz="2000" b="1" dirty="0">
                <a:solidFill>
                  <a:schemeClr val="tx2">
                    <a:lumMod val="75000"/>
                  </a:schemeClr>
                </a:solidFill>
              </a:rPr>
              <a:t>Глава 3. Работа с 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текстом</a:t>
            </a:r>
          </a:p>
          <a:p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III 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ступень </a:t>
            </a:r>
            <a:endParaRPr lang="ru-RU" sz="2000" b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ru-RU" sz="2000" b="1" dirty="0">
                <a:solidFill>
                  <a:schemeClr val="tx2">
                    <a:lumMod val="75000"/>
                  </a:schemeClr>
                </a:solidFill>
              </a:rPr>
              <a:t>Глава 4. Работа в интернете</a:t>
            </a:r>
          </a:p>
          <a:p>
            <a:r>
              <a:rPr lang="ru-RU" sz="2000" b="1" dirty="0">
                <a:solidFill>
                  <a:schemeClr val="tx2">
                    <a:lumMod val="75000"/>
                  </a:schemeClr>
                </a:solidFill>
              </a:rPr>
              <a:t>Глава 5. Поиск информации в интернете</a:t>
            </a:r>
          </a:p>
          <a:p>
            <a:r>
              <a:rPr lang="ru-RU" sz="2000" b="1" dirty="0">
                <a:solidFill>
                  <a:schemeClr val="tx2">
                    <a:lumMod val="75000"/>
                  </a:schemeClr>
                </a:solidFill>
              </a:rPr>
              <a:t>Глава 6. Безопасная работа в сети 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Интернет</a:t>
            </a:r>
          </a:p>
          <a:p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IV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 ступень</a:t>
            </a:r>
            <a:endParaRPr lang="ru-RU" sz="2000" b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ru-RU" sz="2000" b="1" dirty="0">
                <a:solidFill>
                  <a:schemeClr val="tx2">
                    <a:lumMod val="75000"/>
                  </a:schemeClr>
                </a:solidFill>
              </a:rPr>
              <a:t>Глава 7. Электронная почта</a:t>
            </a:r>
          </a:p>
          <a:p>
            <a:r>
              <a:rPr lang="ru-RU" sz="2000" b="1" dirty="0">
                <a:solidFill>
                  <a:schemeClr val="tx2">
                    <a:lumMod val="75000"/>
                  </a:schemeClr>
                </a:solidFill>
              </a:rPr>
              <a:t>Глава 8. Портал государственных услуг </a:t>
            </a:r>
            <a:r>
              <a:rPr lang="ru-RU" sz="2000" b="1" dirty="0" err="1">
                <a:solidFill>
                  <a:schemeClr val="tx2">
                    <a:lumMod val="75000"/>
                  </a:schemeClr>
                </a:solidFill>
              </a:rPr>
              <a:t>GOSUSLUGI.RU</a:t>
            </a:r>
            <a:endParaRPr lang="ru-RU" sz="2000" b="1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ru-RU" sz="2000" b="1" dirty="0">
                <a:solidFill>
                  <a:schemeClr val="tx2">
                    <a:lumMod val="75000"/>
                  </a:schemeClr>
                </a:solidFill>
              </a:rPr>
              <a:t>Глава 9. Сайты федеральных органов власти</a:t>
            </a:r>
          </a:p>
          <a:p>
            <a:r>
              <a:rPr lang="ru-RU" sz="2000" b="1" dirty="0">
                <a:solidFill>
                  <a:schemeClr val="tx2">
                    <a:lumMod val="75000"/>
                  </a:schemeClr>
                </a:solidFill>
              </a:rPr>
              <a:t>Глава 10. Сайт 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Социального фонда 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</a:rPr>
              <a:t>России – 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s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fr.ru</a:t>
            </a:r>
          </a:p>
          <a:p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V 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 ступень</a:t>
            </a:r>
            <a:endParaRPr lang="ru-RU" sz="2000" b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ru-RU" sz="2000" b="1" dirty="0">
                <a:solidFill>
                  <a:schemeClr val="tx2">
                    <a:lumMod val="75000"/>
                  </a:schemeClr>
                </a:solidFill>
              </a:rPr>
              <a:t>Глава 11. Полезные 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сервисы</a:t>
            </a:r>
          </a:p>
          <a:p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VI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 ступень</a:t>
            </a:r>
            <a:endParaRPr lang="ru-RU" sz="2000" b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ru-RU" sz="2000" b="1" dirty="0">
                <a:solidFill>
                  <a:schemeClr val="tx2">
                    <a:lumMod val="75000"/>
                  </a:schemeClr>
                </a:solidFill>
              </a:rPr>
              <a:t>Глава 12. Социальные сервисы</a:t>
            </a:r>
          </a:p>
          <a:p>
            <a:r>
              <a:rPr lang="ru-RU" sz="2000" b="1" dirty="0">
                <a:solidFill>
                  <a:schemeClr val="tx2">
                    <a:lumMod val="75000"/>
                  </a:schemeClr>
                </a:solidFill>
              </a:rPr>
              <a:t>Глава 13. Видеообщение в сети Интернет: </a:t>
            </a:r>
          </a:p>
          <a:p>
            <a:r>
              <a:rPr lang="ru-RU" sz="2000" b="1" dirty="0">
                <a:solidFill>
                  <a:schemeClr val="tx2">
                    <a:lumMod val="75000"/>
                  </a:schemeClr>
                </a:solidFill>
              </a:rPr>
              <a:t>Глава 14. Поиск работы через интернет</a:t>
            </a:r>
          </a:p>
        </p:txBody>
      </p:sp>
    </p:spTree>
    <p:extLst>
      <p:ext uri="{BB962C8B-B14F-4D97-AF65-F5344CB8AC3E}">
        <p14:creationId xmlns:p14="http://schemas.microsoft.com/office/powerpoint/2010/main" val="6990843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251520" y="274638"/>
            <a:ext cx="7978080" cy="5891212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b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endParaRPr lang="ru-RU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3509"/>
            <a:ext cx="1298575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63425" y="260648"/>
            <a:ext cx="750218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/>
              <a:t>Базовый курс программы «Азбука Интернета»</a:t>
            </a:r>
          </a:p>
          <a:p>
            <a:pPr algn="ctr"/>
            <a:r>
              <a:rPr lang="ru-RU" sz="2800" b="1" dirty="0"/>
              <a:t> «</a:t>
            </a:r>
            <a:r>
              <a:rPr lang="ru-RU" sz="2800" b="1" dirty="0" err="1"/>
              <a:t>ЛАЙТ</a:t>
            </a:r>
            <a:r>
              <a:rPr lang="ru-RU" sz="2800" b="1" dirty="0"/>
              <a:t>»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5B7BCFC-2A38-3588-93CB-2168DB4B01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99591" y="1556792"/>
            <a:ext cx="8066015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0070C0"/>
                </a:solidFill>
              </a:rPr>
              <a:t>Глава 1. Устройство компьютера</a:t>
            </a:r>
          </a:p>
          <a:p>
            <a:r>
              <a:rPr lang="ru-RU" sz="3200" b="1" dirty="0">
                <a:solidFill>
                  <a:srgbClr val="0070C0"/>
                </a:solidFill>
              </a:rPr>
              <a:t>Глава 2. Файлы и папки</a:t>
            </a:r>
          </a:p>
          <a:p>
            <a:r>
              <a:rPr lang="ru-RU" sz="3200" b="1" dirty="0">
                <a:solidFill>
                  <a:srgbClr val="0070C0"/>
                </a:solidFill>
              </a:rPr>
              <a:t>Глава 3. Работа с текстом</a:t>
            </a:r>
          </a:p>
          <a:p>
            <a:r>
              <a:rPr lang="ru-RU" sz="3200" b="1" dirty="0">
                <a:solidFill>
                  <a:srgbClr val="0070C0"/>
                </a:solidFill>
              </a:rPr>
              <a:t>Глава 4. Работа в интернете</a:t>
            </a:r>
          </a:p>
          <a:p>
            <a:r>
              <a:rPr lang="ru-RU" sz="3200" b="1" dirty="0">
                <a:solidFill>
                  <a:srgbClr val="0070C0"/>
                </a:solidFill>
              </a:rPr>
              <a:t>Глава 5. Поиск информации в интернете</a:t>
            </a:r>
          </a:p>
          <a:p>
            <a:r>
              <a:rPr lang="ru-RU" sz="3200" b="1" dirty="0">
                <a:solidFill>
                  <a:srgbClr val="0070C0"/>
                </a:solidFill>
              </a:rPr>
              <a:t>Глава 6. Безопасная работа в сети Интернет</a:t>
            </a:r>
          </a:p>
          <a:p>
            <a:r>
              <a:rPr lang="ru-RU" sz="3200" b="1" dirty="0">
                <a:solidFill>
                  <a:srgbClr val="0070C0"/>
                </a:solidFill>
              </a:rPr>
              <a:t>Глава 7. Электронная почта</a:t>
            </a:r>
          </a:p>
        </p:txBody>
      </p:sp>
      <p:sp>
        <p:nvSpPr>
          <p:cNvPr id="6" name="Арка 5"/>
          <p:cNvSpPr/>
          <p:nvPr/>
        </p:nvSpPr>
        <p:spPr>
          <a:xfrm rot="16200000">
            <a:off x="517706" y="3124338"/>
            <a:ext cx="761253" cy="856185"/>
          </a:xfrm>
          <a:prstGeom prst="blockArc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1914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251520" y="274638"/>
            <a:ext cx="7978080" cy="5891212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b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endParaRPr lang="ru-RU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3509"/>
            <a:ext cx="1298575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63425" y="260648"/>
            <a:ext cx="750218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/>
              <a:t>Базовый курс программы «Азбука Интернета»</a:t>
            </a:r>
          </a:p>
          <a:p>
            <a:pPr algn="ctr"/>
            <a:r>
              <a:rPr lang="ru-RU" sz="2800" b="1" dirty="0"/>
              <a:t> «</a:t>
            </a:r>
            <a:r>
              <a:rPr lang="ru-RU" sz="2800" b="1" dirty="0" err="1"/>
              <a:t>ЛАЙТ</a:t>
            </a:r>
            <a:r>
              <a:rPr lang="ru-RU" sz="2800" b="1" dirty="0"/>
              <a:t>»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6F44D26-0BE2-9844-2D07-3E679A9156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99591" y="1556792"/>
            <a:ext cx="8066015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0070C0"/>
                </a:solidFill>
              </a:rPr>
              <a:t>Глава 1. Устройство компьютера</a:t>
            </a:r>
          </a:p>
          <a:p>
            <a:r>
              <a:rPr lang="ru-RU" sz="3200" b="1" dirty="0">
                <a:solidFill>
                  <a:srgbClr val="0070C0"/>
                </a:solidFill>
              </a:rPr>
              <a:t>Глава 2. Файлы и папки</a:t>
            </a:r>
          </a:p>
          <a:p>
            <a:r>
              <a:rPr lang="ru-RU" sz="3200" b="1" dirty="0">
                <a:solidFill>
                  <a:srgbClr val="0070C0"/>
                </a:solidFill>
              </a:rPr>
              <a:t>Глава 3. Работа с текстом</a:t>
            </a:r>
          </a:p>
          <a:p>
            <a:r>
              <a:rPr lang="ru-RU" sz="3200" b="1" dirty="0">
                <a:solidFill>
                  <a:srgbClr val="0070C0"/>
                </a:solidFill>
              </a:rPr>
              <a:t>Глава 4. Работа в интернете</a:t>
            </a:r>
          </a:p>
          <a:p>
            <a:r>
              <a:rPr lang="ru-RU" sz="3200" b="1" dirty="0">
                <a:solidFill>
                  <a:srgbClr val="0070C0"/>
                </a:solidFill>
              </a:rPr>
              <a:t>Глава 5. Поиск информации в интернете</a:t>
            </a:r>
          </a:p>
          <a:p>
            <a:r>
              <a:rPr lang="ru-RU" sz="3200" b="1" dirty="0">
                <a:solidFill>
                  <a:srgbClr val="0070C0"/>
                </a:solidFill>
              </a:rPr>
              <a:t>Глава 6. Безопасная работа в сети Интернет</a:t>
            </a:r>
          </a:p>
          <a:p>
            <a:r>
              <a:rPr lang="ru-RU" sz="3200" b="1" dirty="0">
                <a:solidFill>
                  <a:srgbClr val="0070C0"/>
                </a:solidFill>
              </a:rPr>
              <a:t>Глава 7. Электронная почта</a:t>
            </a:r>
          </a:p>
        </p:txBody>
      </p:sp>
      <p:sp>
        <p:nvSpPr>
          <p:cNvPr id="6" name="Арка 5"/>
          <p:cNvSpPr/>
          <p:nvPr/>
        </p:nvSpPr>
        <p:spPr>
          <a:xfrm rot="16200000">
            <a:off x="517706" y="3124338"/>
            <a:ext cx="761253" cy="856185"/>
          </a:xfrm>
          <a:prstGeom prst="blockArc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39" y="2204864"/>
            <a:ext cx="457200" cy="785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732" y="5096931"/>
            <a:ext cx="938213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23863" y="5272654"/>
            <a:ext cx="758130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rgbClr val="0070C0"/>
                </a:solidFill>
              </a:rPr>
              <a:t>Глава 8 Портал государственных услуг</a:t>
            </a:r>
          </a:p>
          <a:p>
            <a:r>
              <a:rPr lang="ru-RU" sz="3200" b="1" dirty="0">
                <a:solidFill>
                  <a:srgbClr val="0070C0"/>
                </a:solidFill>
              </a:rPr>
              <a:t>Глава 10 Сайт Пенсионного фонда России</a:t>
            </a:r>
          </a:p>
        </p:txBody>
      </p:sp>
    </p:spTree>
    <p:extLst>
      <p:ext uri="{BB962C8B-B14F-4D97-AF65-F5344CB8AC3E}">
        <p14:creationId xmlns:p14="http://schemas.microsoft.com/office/powerpoint/2010/main" val="38092014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5891212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b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endParaRPr lang="ru-RU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3509"/>
            <a:ext cx="1298575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84EE24A-1BE2-2F33-7418-44861EAFFC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724128" cy="321982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63425" y="127827"/>
            <a:ext cx="750218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/>
              <a:t>Базовый курс программы «Азбука Интернета»</a:t>
            </a:r>
          </a:p>
          <a:p>
            <a:pPr algn="ctr"/>
            <a:r>
              <a:rPr lang="ru-RU" sz="2800" b="1" dirty="0"/>
              <a:t>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925672"/>
            <a:ext cx="7928763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70C0"/>
                </a:solidFill>
              </a:rPr>
              <a:t>Глава 1. Устройство компьютера</a:t>
            </a:r>
          </a:p>
          <a:p>
            <a:r>
              <a:rPr lang="ru-RU" sz="2000" b="1" dirty="0">
                <a:solidFill>
                  <a:srgbClr val="0070C0"/>
                </a:solidFill>
              </a:rPr>
              <a:t>Глава 2. Файлы и папки</a:t>
            </a:r>
          </a:p>
          <a:p>
            <a:r>
              <a:rPr lang="ru-RU" sz="2000" b="1" dirty="0">
                <a:solidFill>
                  <a:srgbClr val="0070C0"/>
                </a:solidFill>
              </a:rPr>
              <a:t>Глава 3. Работа с текстом</a:t>
            </a:r>
          </a:p>
          <a:p>
            <a:r>
              <a:rPr lang="ru-RU" sz="2000" b="1" dirty="0">
                <a:solidFill>
                  <a:srgbClr val="0070C0"/>
                </a:solidFill>
              </a:rPr>
              <a:t>Глава 4. Работа в интернете</a:t>
            </a:r>
          </a:p>
          <a:p>
            <a:r>
              <a:rPr lang="ru-RU" sz="2000" b="1" dirty="0">
                <a:solidFill>
                  <a:srgbClr val="0070C0"/>
                </a:solidFill>
              </a:rPr>
              <a:t>Глава 5. Поиск информации в интернете</a:t>
            </a:r>
          </a:p>
          <a:p>
            <a:r>
              <a:rPr lang="ru-RU" sz="2000" b="1" dirty="0">
                <a:solidFill>
                  <a:srgbClr val="0070C0"/>
                </a:solidFill>
              </a:rPr>
              <a:t>Глава 6. Безопасная работа в сети Интернет</a:t>
            </a:r>
          </a:p>
          <a:p>
            <a:r>
              <a:rPr lang="ru-RU" sz="2000" b="1" dirty="0">
                <a:solidFill>
                  <a:srgbClr val="0070C0"/>
                </a:solidFill>
              </a:rPr>
              <a:t>Глава 7. Электронная почта</a:t>
            </a:r>
          </a:p>
          <a:p>
            <a:r>
              <a:rPr lang="ru-RU" sz="2000" b="1" dirty="0">
                <a:solidFill>
                  <a:srgbClr val="0070C0"/>
                </a:solidFill>
              </a:rPr>
              <a:t>Глава 8. Портал государственных услуг </a:t>
            </a:r>
            <a:r>
              <a:rPr lang="ru-RU" sz="2000" b="1" dirty="0" err="1">
                <a:solidFill>
                  <a:srgbClr val="0070C0"/>
                </a:solidFill>
              </a:rPr>
              <a:t>GOSUSLUGI.RU</a:t>
            </a:r>
            <a:endParaRPr lang="ru-RU" sz="2000" b="1" dirty="0">
              <a:solidFill>
                <a:srgbClr val="0070C0"/>
              </a:solidFill>
            </a:endParaRPr>
          </a:p>
          <a:p>
            <a:r>
              <a:rPr lang="ru-RU" sz="2000" b="1" dirty="0">
                <a:solidFill>
                  <a:srgbClr val="0070C0"/>
                </a:solidFill>
              </a:rPr>
              <a:t>Глава 9. Сайты федеральных органов власти</a:t>
            </a:r>
          </a:p>
          <a:p>
            <a:r>
              <a:rPr lang="ru-RU" sz="2000" b="1" dirty="0">
                <a:solidFill>
                  <a:srgbClr val="0070C0"/>
                </a:solidFill>
              </a:rPr>
              <a:t>Глава 10. Сайт </a:t>
            </a:r>
            <a:r>
              <a:rPr lang="ru-RU" sz="2000" b="1" dirty="0" smtClean="0">
                <a:solidFill>
                  <a:srgbClr val="0070C0"/>
                </a:solidFill>
              </a:rPr>
              <a:t>Социального фонда </a:t>
            </a:r>
            <a:r>
              <a:rPr lang="ru-RU" sz="2000" b="1" dirty="0">
                <a:solidFill>
                  <a:srgbClr val="0070C0"/>
                </a:solidFill>
              </a:rPr>
              <a:t>России – pfrf.ru</a:t>
            </a:r>
          </a:p>
          <a:p>
            <a:r>
              <a:rPr lang="ru-RU" sz="2000" b="1" dirty="0">
                <a:solidFill>
                  <a:srgbClr val="0070C0"/>
                </a:solidFill>
              </a:rPr>
              <a:t>Глава 11. Полезные сервисы</a:t>
            </a:r>
          </a:p>
          <a:p>
            <a:r>
              <a:rPr lang="ru-RU" sz="2000" b="1" dirty="0">
                <a:solidFill>
                  <a:srgbClr val="0070C0"/>
                </a:solidFill>
              </a:rPr>
              <a:t>Глава 12. Социальные сервисы</a:t>
            </a:r>
          </a:p>
          <a:p>
            <a:r>
              <a:rPr lang="ru-RU" sz="2000" b="1" dirty="0">
                <a:solidFill>
                  <a:srgbClr val="0070C0"/>
                </a:solidFill>
              </a:rPr>
              <a:t>Глава 13. Видеообщение в сети Интернет: </a:t>
            </a:r>
          </a:p>
          <a:p>
            <a:r>
              <a:rPr lang="ru-RU" sz="2000" b="1" dirty="0">
                <a:solidFill>
                  <a:srgbClr val="0070C0"/>
                </a:solidFill>
              </a:rPr>
              <a:t>Глава 14. Поиск работы через интернет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678" y="5345302"/>
            <a:ext cx="91253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/>
              <a:t>Есть материалы: на  </a:t>
            </a:r>
            <a:r>
              <a:rPr lang="en-US" sz="3600" b="1" dirty="0" smtClean="0"/>
              <a:t>Windows 7, Windows 10, </a:t>
            </a:r>
            <a:r>
              <a:rPr lang="ru-RU" sz="3600" b="1" dirty="0" smtClean="0"/>
              <a:t>ОС «Альт»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1121087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5891212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b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endParaRPr lang="ru-RU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3509"/>
            <a:ext cx="1298575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F437C94-FE50-D8FD-F9D0-83EE1F4246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329"/>
            <a:ext cx="6498405" cy="365535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63425" y="260648"/>
            <a:ext cx="750218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/>
              <a:t>Базовый курс программы «Азбука Интернета»</a:t>
            </a:r>
          </a:p>
          <a:p>
            <a:pPr algn="ctr"/>
            <a:r>
              <a:rPr lang="ru-RU" sz="2800" b="1" dirty="0"/>
              <a:t>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1268760"/>
            <a:ext cx="23042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 </a:t>
            </a:r>
            <a:endParaRPr lang="ru-RU" b="1" dirty="0"/>
          </a:p>
        </p:txBody>
      </p:sp>
      <p:pic>
        <p:nvPicPr>
          <p:cNvPr id="2050" name="Picture 2" descr="C:\Users\Лариса\Desktop\Screenshot_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77" r="8654"/>
          <a:stretch/>
        </p:blipFill>
        <p:spPr bwMode="auto">
          <a:xfrm>
            <a:off x="539552" y="925672"/>
            <a:ext cx="7161545" cy="5238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18274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777E779-0709-E3E9-A2E7-927334C7A7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0244" name="Picture 4" descr="\\Mac\AllFiles\private\var\folders\xb\fwd9rt1j2nd9_cgg0bfxlmpc0000gn\T\2ABC0EA2-95A2-4618-B550-B2B69AC8709B\Снимок экрана 2023-05-22 в 12.01.1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371"/>
          <a:stretch/>
        </p:blipFill>
        <p:spPr bwMode="auto">
          <a:xfrm>
            <a:off x="251520" y="770337"/>
            <a:ext cx="8640960" cy="5180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вал 1"/>
          <p:cNvSpPr/>
          <p:nvPr/>
        </p:nvSpPr>
        <p:spPr>
          <a:xfrm>
            <a:off x="683568" y="3933056"/>
            <a:ext cx="7488832" cy="1021804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24822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1EE7060-28BD-5ED7-EFE4-E39037A2FA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58" y="1700808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46669" y="97468"/>
            <a:ext cx="47328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Модули расширенного курса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95536" y="517678"/>
            <a:ext cx="816405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sz="2000" b="1" dirty="0"/>
              <a:t>Работа </a:t>
            </a:r>
            <a:r>
              <a:rPr lang="ru-RU" sz="2000" b="1" dirty="0" smtClean="0"/>
              <a:t>с большими </a:t>
            </a:r>
            <a:r>
              <a:rPr lang="ru-RU" sz="2000" b="1" dirty="0"/>
              <a:t>объемами информации (хранение, сжатие, облачные хранилища).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000" b="1" dirty="0"/>
              <a:t>Региональные интернет сервисы на примере Нижегородской </a:t>
            </a:r>
            <a:r>
              <a:rPr lang="ru-RU" sz="2000" b="1" dirty="0" smtClean="0"/>
              <a:t>области.</a:t>
            </a:r>
            <a:endParaRPr lang="ru-RU" sz="2000" b="1" dirty="0"/>
          </a:p>
          <a:p>
            <a:pPr marL="342900" indent="-342900">
              <a:buFont typeface="+mj-lt"/>
              <a:buAutoNum type="arabicPeriod"/>
            </a:pPr>
            <a:r>
              <a:rPr lang="ru-RU" sz="2000" b="1" dirty="0"/>
              <a:t>Работа в </a:t>
            </a:r>
            <a:r>
              <a:rPr lang="ru-RU" sz="2000" b="1" dirty="0" err="1" smtClean="0"/>
              <a:t>соцсетях</a:t>
            </a:r>
            <a:r>
              <a:rPr lang="ru-RU" sz="2000" b="1" dirty="0" smtClean="0"/>
              <a:t> (Одноклассники, </a:t>
            </a:r>
            <a:r>
              <a:rPr lang="ru-RU" sz="2000" b="1" dirty="0" err="1" smtClean="0"/>
              <a:t>ВКонтакте</a:t>
            </a:r>
            <a:r>
              <a:rPr lang="ru-RU" sz="2000" b="1" dirty="0" smtClean="0"/>
              <a:t>, Дзен, </a:t>
            </a:r>
            <a:r>
              <a:rPr lang="ru-RU" sz="2000" b="1" dirty="0"/>
              <a:t>Т</a:t>
            </a:r>
            <a:r>
              <a:rPr lang="ru-RU" sz="2000" b="1" dirty="0" smtClean="0"/>
              <a:t>елеграм, </a:t>
            </a:r>
            <a:r>
              <a:rPr lang="en-US" sz="2000" b="1" dirty="0" err="1" smtClean="0"/>
              <a:t>RuTube</a:t>
            </a:r>
            <a:r>
              <a:rPr lang="ru-RU" sz="2000" b="1" dirty="0" smtClean="0"/>
              <a:t>). </a:t>
            </a:r>
            <a:endParaRPr lang="ru-RU" sz="2000" b="1" dirty="0"/>
          </a:p>
          <a:p>
            <a:pPr marL="342900" indent="-342900">
              <a:buFont typeface="+mj-lt"/>
              <a:buAutoNum type="arabicPeriod"/>
            </a:pPr>
            <a:r>
              <a:rPr lang="ru-RU" sz="2000" b="1" dirty="0"/>
              <a:t>Финансовые расчеты в сети </a:t>
            </a:r>
            <a:r>
              <a:rPr lang="ru-RU" sz="2000" b="1" dirty="0" smtClean="0"/>
              <a:t>интернете (бесконтактные формы оплаты, банковские карты, онлайн-банк) </a:t>
            </a:r>
            <a:endParaRPr lang="ru-RU" sz="2000" b="1" dirty="0"/>
          </a:p>
          <a:p>
            <a:pPr marL="342900" indent="-342900">
              <a:buFont typeface="+mj-lt"/>
              <a:buAutoNum type="arabicPeriod"/>
            </a:pPr>
            <a:r>
              <a:rPr lang="ru-RU" sz="2000" b="1" dirty="0"/>
              <a:t>Поиск работы, составление резюме, основы работы в </a:t>
            </a:r>
            <a:r>
              <a:rPr lang="en-US" sz="2000" b="1" dirty="0" err="1"/>
              <a:t>Ecxel</a:t>
            </a:r>
            <a:r>
              <a:rPr lang="ru-RU" sz="2000" b="1" dirty="0"/>
              <a:t>, в </a:t>
            </a:r>
            <a:r>
              <a:rPr lang="en-US" sz="2000" b="1" dirty="0"/>
              <a:t>Power Point</a:t>
            </a:r>
            <a:r>
              <a:rPr lang="ru-RU" sz="2000" b="1" dirty="0"/>
              <a:t>, в редакторе изображений.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000" b="1" dirty="0"/>
              <a:t>Основы работы на планшетном компьютере. 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000" b="1" dirty="0"/>
              <a:t>Работа в программах </a:t>
            </a:r>
            <a:r>
              <a:rPr lang="ru-RU" sz="2000" b="1" dirty="0" smtClean="0"/>
              <a:t>видеообщения на </a:t>
            </a:r>
            <a:r>
              <a:rPr lang="ru-RU" sz="2000" b="1" dirty="0" smtClean="0"/>
              <a:t>смартфоне. </a:t>
            </a:r>
            <a:r>
              <a:rPr lang="ru-RU" sz="2000" b="1" dirty="0"/>
              <a:t>Разбираем </a:t>
            </a:r>
            <a:r>
              <a:rPr lang="en-US" sz="2000" b="1" dirty="0"/>
              <a:t> </a:t>
            </a:r>
            <a:r>
              <a:rPr lang="ru-RU" sz="2000" b="1" dirty="0" smtClean="0"/>
              <a:t>Телеграм, </a:t>
            </a:r>
            <a:r>
              <a:rPr lang="en-US" sz="2000" b="1" dirty="0" smtClean="0"/>
              <a:t>VK </a:t>
            </a:r>
            <a:r>
              <a:rPr lang="ru-RU" sz="2000" b="1" dirty="0" smtClean="0"/>
              <a:t>Звонки, Вайбер</a:t>
            </a:r>
            <a:r>
              <a:rPr lang="ru-RU" sz="2000" b="1" dirty="0"/>
              <a:t>, Вотсап.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000" b="1" dirty="0"/>
              <a:t>Работа с мобильными </a:t>
            </a:r>
            <a:r>
              <a:rPr lang="ru-RU" sz="2000" b="1" dirty="0" smtClean="0"/>
              <a:t>приложениями.</a:t>
            </a:r>
            <a:endParaRPr lang="ru-RU" sz="2000" b="1" dirty="0"/>
          </a:p>
          <a:p>
            <a:pPr marL="342900" indent="-342900">
              <a:buFont typeface="+mj-lt"/>
              <a:buAutoNum type="arabicPeriod"/>
            </a:pPr>
            <a:r>
              <a:rPr lang="ru-RU" sz="2000" b="1" dirty="0"/>
              <a:t>Организация путешествий через интернет.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000" b="1" dirty="0"/>
              <a:t> </a:t>
            </a:r>
            <a:r>
              <a:rPr lang="ru-RU" sz="2000" b="1" dirty="0" err="1" smtClean="0"/>
              <a:t>Кибербезопасность</a:t>
            </a:r>
            <a:r>
              <a:rPr lang="ru-RU" sz="2000" b="1" dirty="0" smtClean="0"/>
              <a:t>.</a:t>
            </a:r>
            <a:endParaRPr lang="ru-RU" sz="2000" b="1" dirty="0"/>
          </a:p>
          <a:p>
            <a:pPr marL="342900" indent="-342900">
              <a:buFont typeface="+mj-lt"/>
              <a:buAutoNum type="arabicPeriod"/>
            </a:pPr>
            <a:r>
              <a:rPr lang="ru-RU" sz="2000" b="1" dirty="0"/>
              <a:t> Онлайн-сервисы государственных органов власти и </a:t>
            </a:r>
            <a:r>
              <a:rPr lang="ru-RU" sz="2000" b="1" dirty="0" smtClean="0"/>
              <a:t>ведомств.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000" b="1" dirty="0" smtClean="0"/>
              <a:t> Основы работы на смартфоне.</a:t>
            </a:r>
            <a:endParaRPr lang="ru-RU" sz="2000" b="1" dirty="0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5F5E7600-5CC0-B753-8005-38EA6AECEC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09" y="24087"/>
            <a:ext cx="799391" cy="487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67988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-128528"/>
            <a:ext cx="9036496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Варианты  формирования программы под запросы:</a:t>
            </a:r>
          </a:p>
          <a:p>
            <a:endParaRPr lang="ru-RU" dirty="0" smtClean="0"/>
          </a:p>
          <a:p>
            <a:r>
              <a:rPr lang="ru-RU" sz="2000" b="1" dirty="0" smtClean="0"/>
              <a:t>Работа на смартфоне с акцентом на </a:t>
            </a:r>
            <a:r>
              <a:rPr lang="ru-RU" sz="2000" b="1" dirty="0" err="1" smtClean="0"/>
              <a:t>видеообщение</a:t>
            </a:r>
            <a:endParaRPr lang="ru-RU" sz="2000" b="1" dirty="0" smtClean="0"/>
          </a:p>
          <a:p>
            <a:r>
              <a:rPr lang="ru-RU" sz="2400" dirty="0" smtClean="0"/>
              <a:t>За основу </a:t>
            </a:r>
          </a:p>
          <a:p>
            <a:r>
              <a:rPr lang="ru-RU" sz="2400" dirty="0" smtClean="0"/>
              <a:t>модуль 12 «Основы работы на смартфоне»  + глава 5 «</a:t>
            </a:r>
            <a:r>
              <a:rPr lang="ru-RU" sz="2400" dirty="0" err="1" smtClean="0"/>
              <a:t>Вайбер</a:t>
            </a:r>
            <a:r>
              <a:rPr lang="ru-RU" sz="2400" dirty="0" smtClean="0"/>
              <a:t>» модуля 7 «</a:t>
            </a:r>
            <a:r>
              <a:rPr lang="ru-RU" sz="2400" dirty="0" err="1" smtClean="0"/>
              <a:t>Видеообщение</a:t>
            </a:r>
            <a:r>
              <a:rPr lang="ru-RU" sz="2400" dirty="0" smtClean="0"/>
              <a:t>»</a:t>
            </a:r>
          </a:p>
          <a:p>
            <a:endParaRPr lang="ru-RU" dirty="0"/>
          </a:p>
          <a:p>
            <a:r>
              <a:rPr lang="ru-RU" sz="2000" b="1" dirty="0" smtClean="0"/>
              <a:t>Работа в социальных сетях с акцентом на работу с выносными устройствами </a:t>
            </a:r>
          </a:p>
          <a:p>
            <a:r>
              <a:rPr lang="ru-RU" sz="2000" b="1" dirty="0"/>
              <a:t>х</a:t>
            </a:r>
            <a:r>
              <a:rPr lang="ru-RU" sz="2000" b="1" dirty="0" smtClean="0"/>
              <a:t>ранения информации. </a:t>
            </a:r>
          </a:p>
          <a:p>
            <a:r>
              <a:rPr lang="ru-RU" sz="2400" dirty="0" smtClean="0"/>
              <a:t>За основу </a:t>
            </a:r>
          </a:p>
          <a:p>
            <a:r>
              <a:rPr lang="ru-RU" sz="2400" dirty="0" smtClean="0"/>
              <a:t>Модуль 3 «Социальные сети» +  глава 3 «Работа </a:t>
            </a:r>
            <a:r>
              <a:rPr lang="ru-RU" sz="2400" dirty="0"/>
              <a:t>с </a:t>
            </a:r>
            <a:r>
              <a:rPr lang="ru-RU" sz="2400" dirty="0" err="1"/>
              <a:t>флешкой</a:t>
            </a:r>
            <a:r>
              <a:rPr lang="ru-RU" sz="2400" dirty="0"/>
              <a:t> и переносным жестким </a:t>
            </a:r>
            <a:r>
              <a:rPr lang="ru-RU" sz="2400" dirty="0" smtClean="0"/>
              <a:t>диском»</a:t>
            </a:r>
          </a:p>
          <a:p>
            <a:endParaRPr lang="ru-RU" sz="2400" dirty="0"/>
          </a:p>
          <a:p>
            <a:r>
              <a:rPr lang="ru-RU" sz="2000" b="1" dirty="0" smtClean="0"/>
              <a:t>Работа с социальными </a:t>
            </a:r>
          </a:p>
          <a:p>
            <a:r>
              <a:rPr lang="ru-RU" sz="2000" b="1" dirty="0" smtClean="0"/>
              <a:t>сервисами на сайтах </a:t>
            </a:r>
          </a:p>
          <a:p>
            <a:r>
              <a:rPr lang="ru-RU" sz="2000" b="1" dirty="0" smtClean="0"/>
              <a:t>государственных органов власти</a:t>
            </a:r>
          </a:p>
          <a:p>
            <a:r>
              <a:rPr lang="ru-RU" sz="2400" dirty="0" smtClean="0"/>
              <a:t>Материалы модуля 11 </a:t>
            </a:r>
          </a:p>
          <a:p>
            <a:r>
              <a:rPr lang="ru-RU" sz="2400" dirty="0" smtClean="0"/>
              <a:t>«</a:t>
            </a:r>
            <a:r>
              <a:rPr lang="ru-RU" sz="2400" dirty="0"/>
              <a:t>Онлайн-сервисы </a:t>
            </a:r>
            <a:endParaRPr lang="ru-RU" sz="2400" dirty="0" smtClean="0"/>
          </a:p>
          <a:p>
            <a:r>
              <a:rPr lang="ru-RU" sz="2400" dirty="0" smtClean="0"/>
              <a:t>государственных </a:t>
            </a:r>
            <a:r>
              <a:rPr lang="ru-RU" sz="2400" dirty="0"/>
              <a:t>органов власти </a:t>
            </a:r>
            <a:endParaRPr lang="ru-RU" sz="2400" dirty="0" smtClean="0"/>
          </a:p>
          <a:p>
            <a:r>
              <a:rPr lang="ru-RU" sz="2400" dirty="0" smtClean="0"/>
              <a:t>и </a:t>
            </a:r>
            <a:r>
              <a:rPr lang="ru-RU" sz="2400" dirty="0"/>
              <a:t>ведомств</a:t>
            </a:r>
          </a:p>
        </p:txBody>
      </p:sp>
      <p:pic>
        <p:nvPicPr>
          <p:cNvPr id="9218" name="Picture 2" descr="Y:\Desktop\Снимок экрана 2023-05-22 в 11.50.23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8"/>
          <a:stretch/>
        </p:blipFill>
        <p:spPr bwMode="auto">
          <a:xfrm>
            <a:off x="4290400" y="4165426"/>
            <a:ext cx="4530073" cy="24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07386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F437C94-FE50-D8FD-F9D0-83EE1F4246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329"/>
            <a:ext cx="6498405" cy="3655353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63406" y="692696"/>
            <a:ext cx="8856984" cy="5601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sz="2000" b="1" dirty="0"/>
              <a:t>Модуль </a:t>
            </a:r>
            <a:r>
              <a:rPr lang="ru-RU" sz="2000" b="1" dirty="0" smtClean="0"/>
              <a:t>4. </a:t>
            </a:r>
            <a:r>
              <a:rPr lang="ru-RU" sz="2000" b="1" dirty="0"/>
              <a:t>«Оплата товаров и услуг через интернет»: полезные сервисы и платежные устройства. Глава </a:t>
            </a:r>
            <a:r>
              <a:rPr lang="ru-RU" sz="2000" b="1" dirty="0" smtClean="0"/>
              <a:t>5. </a:t>
            </a:r>
            <a:r>
              <a:rPr lang="ru-RU" sz="2000" b="1" dirty="0"/>
              <a:t>«Бесконтактная оплата покупок в магазинах (офлайн)» </a:t>
            </a:r>
          </a:p>
          <a:p>
            <a:r>
              <a:rPr lang="ru-RU" sz="2000" b="1" dirty="0"/>
              <a:t/>
            </a:r>
            <a:br>
              <a:rPr lang="ru-RU" sz="2000" b="1" dirty="0"/>
            </a:br>
            <a:r>
              <a:rPr lang="ru-RU" sz="2000" b="1" dirty="0"/>
              <a:t>Модуль </a:t>
            </a:r>
            <a:r>
              <a:rPr lang="ru-RU" sz="2000" b="1" dirty="0" smtClean="0"/>
              <a:t>6. </a:t>
            </a:r>
            <a:r>
              <a:rPr lang="ru-RU" sz="2000" b="1" dirty="0"/>
              <a:t>«Основы работы на планшетном компьютере». Главы 1–6 </a:t>
            </a:r>
            <a:br>
              <a:rPr lang="ru-RU" sz="2000" b="1" dirty="0"/>
            </a:br>
            <a:r>
              <a:rPr lang="ru-RU" sz="2000" b="1" dirty="0"/>
              <a:t/>
            </a:r>
            <a:br>
              <a:rPr lang="ru-RU" sz="2000" b="1" dirty="0"/>
            </a:br>
            <a:r>
              <a:rPr lang="ru-RU" sz="2000" b="1" dirty="0"/>
              <a:t>Модуль </a:t>
            </a:r>
            <a:r>
              <a:rPr lang="ru-RU" sz="2000" b="1" dirty="0" smtClean="0"/>
              <a:t>7. </a:t>
            </a:r>
            <a:r>
              <a:rPr lang="ru-RU" sz="2000" b="1" dirty="0"/>
              <a:t>«Мобильные приложения для видеообщения». Главы 1–6 </a:t>
            </a:r>
            <a:br>
              <a:rPr lang="ru-RU" sz="2000" b="1" dirty="0"/>
            </a:br>
            <a:r>
              <a:rPr lang="ru-RU" sz="2000" b="1" dirty="0"/>
              <a:t/>
            </a:r>
            <a:br>
              <a:rPr lang="ru-RU" sz="2000" b="1" dirty="0"/>
            </a:br>
            <a:r>
              <a:rPr lang="ru-RU" sz="2000" b="1" dirty="0"/>
              <a:t>Модуль </a:t>
            </a:r>
            <a:r>
              <a:rPr lang="ru-RU" sz="2000" b="1" dirty="0" smtClean="0"/>
              <a:t>8. </a:t>
            </a:r>
            <a:r>
              <a:rPr lang="ru-RU" sz="2000" b="1" dirty="0"/>
              <a:t>«Работа с мобильными приложениями». Главы 1–5 </a:t>
            </a:r>
            <a:br>
              <a:rPr lang="ru-RU" sz="2000" b="1" dirty="0"/>
            </a:br>
            <a:r>
              <a:rPr lang="ru-RU" sz="2000" b="1" dirty="0"/>
              <a:t/>
            </a:r>
            <a:br>
              <a:rPr lang="ru-RU" sz="2000" b="1" dirty="0"/>
            </a:br>
            <a:r>
              <a:rPr lang="ru-RU" sz="2000" b="1" dirty="0"/>
              <a:t>Модуль </a:t>
            </a:r>
            <a:r>
              <a:rPr lang="ru-RU" sz="2000" b="1" dirty="0" smtClean="0"/>
              <a:t>10. </a:t>
            </a:r>
            <a:r>
              <a:rPr lang="ru-RU" sz="2000" b="1" dirty="0"/>
              <a:t>«</a:t>
            </a:r>
            <a:r>
              <a:rPr lang="ru-RU" sz="2000" b="1" dirty="0" err="1"/>
              <a:t>Кибербезопасность</a:t>
            </a:r>
            <a:r>
              <a:rPr lang="ru-RU" sz="2000" b="1" dirty="0"/>
              <a:t>». Глава </a:t>
            </a:r>
            <a:r>
              <a:rPr lang="ru-RU" sz="2000" b="1" dirty="0" smtClean="0"/>
              <a:t>7. </a:t>
            </a:r>
            <a:r>
              <a:rPr lang="ru-RU" sz="2000" b="1" dirty="0"/>
              <a:t>«Безопасность мобильного устройства» </a:t>
            </a:r>
            <a:br>
              <a:rPr lang="ru-RU" sz="2000" b="1" dirty="0"/>
            </a:br>
            <a:r>
              <a:rPr lang="ru-RU" sz="2000" b="1" dirty="0"/>
              <a:t/>
            </a:r>
            <a:br>
              <a:rPr lang="ru-RU" sz="2000" b="1" dirty="0"/>
            </a:br>
            <a:r>
              <a:rPr lang="ru-RU" sz="2000" b="1" dirty="0"/>
              <a:t>Модуль </a:t>
            </a:r>
            <a:r>
              <a:rPr lang="ru-RU" sz="2000" b="1" dirty="0" smtClean="0"/>
              <a:t>11. </a:t>
            </a:r>
            <a:r>
              <a:rPr lang="ru-RU" sz="2000" b="1" dirty="0"/>
              <a:t>«Онлайн-сервисы государственных органов власти и ведомств». </a:t>
            </a:r>
            <a:r>
              <a:rPr lang="ru-RU" sz="2000" b="1" dirty="0" smtClean="0"/>
              <a:t>Глава 5. «Мобильные </a:t>
            </a:r>
            <a:r>
              <a:rPr lang="ru-RU" sz="2000" b="1" dirty="0"/>
              <a:t>приложения государственных услуг» </a:t>
            </a:r>
            <a:endParaRPr lang="ru-RU" sz="2000" b="1" dirty="0" smtClean="0"/>
          </a:p>
          <a:p>
            <a:endParaRPr lang="ru-RU" sz="2000" b="1" dirty="0" smtClean="0"/>
          </a:p>
          <a:p>
            <a:r>
              <a:rPr lang="ru-RU" sz="2000" b="1" dirty="0" smtClean="0"/>
              <a:t>Модуль 12. </a:t>
            </a:r>
            <a:r>
              <a:rPr lang="ru-RU" sz="2000" b="1" dirty="0"/>
              <a:t>«Основы работы на смартфоне». Главы 1–8  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35696" y="154706"/>
            <a:ext cx="66247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Материалы в Азбуке интернета по работе на смартфоне</a:t>
            </a:r>
            <a:endParaRPr lang="ru-RU" sz="20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3118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57429F0-E4F7-65E8-7EC8-944AB6A5AC1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01" t="6729" r="24329" b="10131"/>
          <a:stretch/>
        </p:blipFill>
        <p:spPr>
          <a:xfrm>
            <a:off x="-90264" y="-9627"/>
            <a:ext cx="9324528" cy="686762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9552" y="548680"/>
            <a:ext cx="8064896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Обучение компьютерной грамотности. Форматы оказания услуги:</a:t>
            </a:r>
          </a:p>
          <a:p>
            <a:endParaRPr lang="ru-RU" sz="2400" b="1" dirty="0"/>
          </a:p>
          <a:p>
            <a:r>
              <a:rPr lang="ru-RU" sz="2600" b="1" dirty="0" smtClean="0"/>
              <a:t>Социальная услуга</a:t>
            </a:r>
          </a:p>
          <a:p>
            <a:r>
              <a:rPr lang="ru-RU" sz="2600" b="1" dirty="0" smtClean="0"/>
              <a:t>Информационно-консультационная услуга</a:t>
            </a:r>
          </a:p>
          <a:p>
            <a:r>
              <a:rPr lang="ru-RU" sz="2600" dirty="0" smtClean="0"/>
              <a:t>Учреждению не нужна образовательная лицензия. Обучение проводят сотрудники, которые не являются преподавателями.</a:t>
            </a:r>
          </a:p>
          <a:p>
            <a:endParaRPr lang="ru-RU" sz="2600" b="1" dirty="0" smtClean="0"/>
          </a:p>
          <a:p>
            <a:r>
              <a:rPr lang="ru-RU" sz="2600" b="1" dirty="0" smtClean="0"/>
              <a:t>Услуга дополнительного образования</a:t>
            </a:r>
          </a:p>
          <a:p>
            <a:r>
              <a:rPr lang="ru-RU" sz="2600" dirty="0" smtClean="0"/>
              <a:t>Учреждение имеет образовательную лицензию</a:t>
            </a:r>
          </a:p>
          <a:p>
            <a:r>
              <a:rPr lang="ru-RU" sz="2600" dirty="0" smtClean="0"/>
              <a:t>Преподаватели имеют определенную квалификацию, которую подтверждают (аттестация</a:t>
            </a:r>
            <a:r>
              <a:rPr lang="ru-RU" sz="2600" dirty="0" smtClean="0"/>
              <a:t>).</a:t>
            </a:r>
            <a:endParaRPr lang="ru-RU" sz="2600" dirty="0" smtClean="0"/>
          </a:p>
        </p:txBody>
      </p:sp>
    </p:spTree>
    <p:extLst>
      <p:ext uri="{BB962C8B-B14F-4D97-AF65-F5344CB8AC3E}">
        <p14:creationId xmlns:p14="http://schemas.microsoft.com/office/powerpoint/2010/main" val="20312801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226E658-60AF-8122-125C-4380ED4EA5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0" cy="5143500"/>
          </a:xfrm>
          <a:prstGeom prst="rect">
            <a:avLst/>
          </a:prstGeom>
        </p:spPr>
      </p:pic>
      <p:pic>
        <p:nvPicPr>
          <p:cNvPr id="3074" name="Picture 2" descr="C:\Users\Лариса\Desktop\Screenshot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44" y="980728"/>
            <a:ext cx="8831509" cy="5364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2923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Лариса\Desktop\Screenshot_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19" t="24625" r="21380" b="20513"/>
          <a:stretch/>
        </p:blipFill>
        <p:spPr bwMode="auto">
          <a:xfrm>
            <a:off x="179512" y="105289"/>
            <a:ext cx="530702" cy="790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86F3EF8-3843-3632-96DC-66098D176B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  <p:pic>
        <p:nvPicPr>
          <p:cNvPr id="4098" name="Picture 2" descr="C:\Users\Лариса\Desktop\Screenshot_6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721" y="105290"/>
            <a:ext cx="7166429" cy="638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вал 1"/>
          <p:cNvSpPr/>
          <p:nvPr/>
        </p:nvSpPr>
        <p:spPr>
          <a:xfrm>
            <a:off x="609558" y="188640"/>
            <a:ext cx="1296144" cy="466076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2483768" y="571366"/>
            <a:ext cx="1512168" cy="481370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585096"/>
            <a:ext cx="2502586" cy="485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12188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E72B195-5040-3E01-C3E7-692597CE77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  <p:pic>
        <p:nvPicPr>
          <p:cNvPr id="6146" name="Picture 2" descr="C:\Users\Лариса\Desktop\Screenshot_1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4"/>
          <a:stretch/>
        </p:blipFill>
        <p:spPr bwMode="auto">
          <a:xfrm>
            <a:off x="169270" y="332656"/>
            <a:ext cx="8805459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Прямая соединительная линия 2"/>
          <p:cNvCxnSpPr/>
          <p:nvPr/>
        </p:nvCxnSpPr>
        <p:spPr>
          <a:xfrm>
            <a:off x="4283968" y="2780928"/>
            <a:ext cx="0" cy="720080"/>
          </a:xfrm>
          <a:prstGeom prst="line">
            <a:avLst/>
          </a:prstGeom>
          <a:ln w="762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41846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0648"/>
            <a:ext cx="1298575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59024" y="2708920"/>
            <a:ext cx="878497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sz="2400" b="1" dirty="0"/>
              <a:t>текст урока (раздел </a:t>
            </a:r>
            <a:r>
              <a:rPr lang="ru-RU" sz="2400" b="1" dirty="0" smtClean="0"/>
              <a:t>«Преподавателю»)</a:t>
            </a:r>
            <a:endParaRPr lang="ru-RU" sz="2400" b="1" dirty="0"/>
          </a:p>
          <a:p>
            <a:pPr marL="285750" indent="-285750">
              <a:buFont typeface="Arial" pitchFamily="34" charset="0"/>
              <a:buChar char="•"/>
            </a:pPr>
            <a:r>
              <a:rPr lang="ru-RU" sz="2400" b="1" dirty="0"/>
              <a:t>презентации (раздел </a:t>
            </a:r>
            <a:r>
              <a:rPr lang="ru-RU" sz="2400" b="1" dirty="0" smtClean="0"/>
              <a:t>«Преподавателю»)</a:t>
            </a:r>
            <a:endParaRPr lang="ru-RU" sz="2400" b="1" dirty="0"/>
          </a:p>
          <a:p>
            <a:pPr marL="285750" indent="-285750">
              <a:buFont typeface="Arial" pitchFamily="34" charset="0"/>
              <a:buChar char="•"/>
            </a:pPr>
            <a:r>
              <a:rPr lang="ru-RU" sz="2400" b="1" dirty="0"/>
              <a:t>видео (раздел  </a:t>
            </a:r>
            <a:r>
              <a:rPr lang="ru-RU" sz="2400" b="1" dirty="0" smtClean="0"/>
              <a:t>«Полезная </a:t>
            </a:r>
            <a:r>
              <a:rPr lang="ru-RU" sz="2400" b="1" dirty="0"/>
              <a:t>информация – </a:t>
            </a:r>
            <a:r>
              <a:rPr lang="ru-RU" sz="2400" b="1" dirty="0" smtClean="0"/>
              <a:t>Видеоматериалы»)</a:t>
            </a:r>
            <a:endParaRPr lang="ru-RU" sz="2400" b="1" dirty="0"/>
          </a:p>
          <a:p>
            <a:pPr marL="285750" indent="-285750">
              <a:buFont typeface="Arial" pitchFamily="34" charset="0"/>
              <a:buChar char="•"/>
            </a:pPr>
            <a:r>
              <a:rPr lang="ru-RU" sz="2400" b="1" dirty="0"/>
              <a:t>текст учебника для слушателей (раздел </a:t>
            </a:r>
            <a:r>
              <a:rPr lang="ru-RU" sz="2400" b="1" dirty="0" smtClean="0"/>
              <a:t>«Учебник»)</a:t>
            </a:r>
            <a:endParaRPr lang="ru-RU" sz="2400" b="1" dirty="0"/>
          </a:p>
          <a:p>
            <a:pPr marL="285750" indent="-285750">
              <a:buFont typeface="Arial" pitchFamily="34" charset="0"/>
              <a:buChar char="•"/>
            </a:pPr>
            <a:r>
              <a:rPr lang="ru-RU" sz="2400" b="1" dirty="0"/>
              <a:t>контрольные вопросы к </a:t>
            </a:r>
            <a:r>
              <a:rPr lang="ru-RU" sz="2400" b="1" dirty="0" smtClean="0"/>
              <a:t>темам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400" b="1" dirty="0" smtClean="0"/>
              <a:t>тесты</a:t>
            </a:r>
            <a:endParaRPr lang="ru-RU" sz="2400" b="1" dirty="0"/>
          </a:p>
        </p:txBody>
      </p:sp>
      <p:pic>
        <p:nvPicPr>
          <p:cNvPr id="4" name="Picture 2" descr="C:\Users\Лариса\Desktop\Screenshot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221088"/>
            <a:ext cx="3467716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07277" y="1000473"/>
            <a:ext cx="82866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chemeClr val="accent6">
                    <a:lumMod val="75000"/>
                  </a:schemeClr>
                </a:solidFill>
              </a:rPr>
              <a:t>Подготовка материалов к уроку для преподавателя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3528" y="1700808"/>
            <a:ext cx="78674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Что можно взять с сайта проекта «Азбука интернета» </a:t>
            </a:r>
          </a:p>
          <a:p>
            <a:r>
              <a:rPr lang="ru-RU" sz="2400" b="1" dirty="0"/>
              <a:t>-</a:t>
            </a:r>
            <a:r>
              <a:rPr lang="en-US" sz="2400" b="1" dirty="0"/>
              <a:t> </a:t>
            </a:r>
            <a:r>
              <a:rPr lang="en-US" sz="2400" b="1" dirty="0" err="1"/>
              <a:t>azbukainterneta.ru</a:t>
            </a:r>
            <a:r>
              <a:rPr lang="ru-RU" sz="24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710699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Y:\Desktop\Снимок экрана 2023-05-22 в 12.07.3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7" y="1484784"/>
            <a:ext cx="8698547" cy="5140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9512" y="219998"/>
            <a:ext cx="875900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Рекомендации по дистанционному обучению в блоке </a:t>
            </a:r>
            <a:endParaRPr lang="en-US" sz="2800" b="1" dirty="0" smtClean="0"/>
          </a:p>
          <a:p>
            <a:r>
              <a:rPr lang="ru-RU" sz="2800" b="1" dirty="0" smtClean="0"/>
              <a:t>«Полезная информация» на сайте </a:t>
            </a:r>
            <a:r>
              <a:rPr lang="en-US" sz="2800" b="1" dirty="0" smtClean="0"/>
              <a:t>azbukainterneta.ru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406228409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5069410" cy="2852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1560" y="908720"/>
            <a:ext cx="820891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fontAlgn="base">
              <a:buFont typeface="+mj-lt"/>
              <a:buAutoNum type="arabicPeriod"/>
            </a:pPr>
            <a:r>
              <a:rPr lang="ru-RU" sz="2800" b="1" dirty="0">
                <a:solidFill>
                  <a:schemeClr val="tx2">
                    <a:lumMod val="75000"/>
                  </a:schemeClr>
                </a:solidFill>
              </a:rPr>
              <a:t>«Мои интернет-достижения»; </a:t>
            </a:r>
            <a:endParaRPr lang="ru-RU" sz="28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514350" indent="-514350" fontAlgn="base">
              <a:buFont typeface="+mj-lt"/>
              <a:buAutoNum type="arabicPeriod"/>
            </a:pPr>
            <a:endParaRPr lang="ru-RU" sz="2800" b="1" dirty="0">
              <a:solidFill>
                <a:schemeClr val="tx2">
                  <a:lumMod val="75000"/>
                </a:schemeClr>
              </a:solidFill>
            </a:endParaRPr>
          </a:p>
          <a:p>
            <a:pPr marL="514350" indent="-514350" fontAlgn="base">
              <a:buFont typeface="+mj-lt"/>
              <a:buAutoNum type="arabicPeriod"/>
            </a:pPr>
            <a:r>
              <a:rPr lang="ru-RU" sz="2800" b="1" dirty="0">
                <a:solidFill>
                  <a:schemeClr val="tx2">
                    <a:lumMod val="75000"/>
                  </a:schemeClr>
                </a:solidFill>
              </a:rPr>
              <a:t>«Моя общественная интернет-инициатива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»;</a:t>
            </a:r>
            <a:endParaRPr lang="ru-RU" sz="28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514350" indent="-514350" fontAlgn="base">
              <a:buFont typeface="+mj-lt"/>
              <a:buAutoNum type="arabicPeriod"/>
            </a:pPr>
            <a:endParaRPr lang="ru-RU" sz="28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514350" indent="-514350" fontAlgn="base">
              <a:buFont typeface="+mj-lt"/>
              <a:buAutoNum type="arabicPeriod"/>
            </a:pP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«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</a:rPr>
              <a:t>Я — интернет-звезда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»;</a:t>
            </a:r>
            <a:endParaRPr lang="ru-RU" sz="28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514350" indent="-514350" fontAlgn="base">
              <a:buFont typeface="+mj-lt"/>
              <a:buAutoNum type="arabicPeriod"/>
            </a:pPr>
            <a:endParaRPr lang="ru-RU" sz="2800" b="1" dirty="0">
              <a:solidFill>
                <a:schemeClr val="tx2">
                  <a:lumMod val="75000"/>
                </a:schemeClr>
              </a:solidFill>
            </a:endParaRPr>
          </a:p>
          <a:p>
            <a:pPr marL="514350" indent="-514350" fontAlgn="base">
              <a:buFont typeface="+mj-lt"/>
              <a:buAutoNum type="arabicPeriod"/>
            </a:pPr>
            <a:r>
              <a:rPr lang="ru-RU" sz="2800" b="1" dirty="0">
                <a:solidFill>
                  <a:schemeClr val="tx2">
                    <a:lumMod val="75000"/>
                  </a:schemeClr>
                </a:solidFill>
              </a:rPr>
              <a:t>Номинация, посвященная Году 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семьи 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</a:rPr>
              <a:t>«Семейная интернет-история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»; </a:t>
            </a:r>
            <a:endParaRPr lang="ru-RU" sz="28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514350" indent="-514350" fontAlgn="base">
              <a:buFont typeface="+mj-lt"/>
              <a:buAutoNum type="arabicPeriod"/>
            </a:pPr>
            <a:endParaRPr lang="ru-RU" sz="2800" b="1" dirty="0">
              <a:solidFill>
                <a:schemeClr val="tx2">
                  <a:lumMod val="75000"/>
                </a:schemeClr>
              </a:solidFill>
            </a:endParaRPr>
          </a:p>
          <a:p>
            <a:pPr marL="514350" indent="-514350" fontAlgn="base">
              <a:buFont typeface="+mj-lt"/>
              <a:buAutoNum type="arabicPeriod"/>
            </a:pPr>
            <a:r>
              <a:rPr lang="ru-RU" sz="2800" b="1" dirty="0">
                <a:solidFill>
                  <a:schemeClr val="tx2">
                    <a:lumMod val="75000"/>
                  </a:schemeClr>
                </a:solidFill>
              </a:rPr>
              <a:t>Специальная номинация для преподавателей, посвященная 10-летию проекта «Азбука интернета», </a:t>
            </a: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</a:rPr>
              <a:t>«Мои авторские разработки»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35749" y="139279"/>
            <a:ext cx="641701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chemeClr val="accent6">
                    <a:lumMod val="75000"/>
                  </a:schemeClr>
                </a:solidFill>
              </a:rPr>
              <a:t>Спасибо </a:t>
            </a:r>
            <a:r>
              <a:rPr lang="ru-RU" sz="4400" b="1" dirty="0" smtClean="0">
                <a:solidFill>
                  <a:schemeClr val="accent6">
                    <a:lumMod val="75000"/>
                  </a:schemeClr>
                </a:solidFill>
              </a:rPr>
              <a:t>интернету - 2024</a:t>
            </a:r>
            <a:endParaRPr lang="ru-RU" sz="4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8649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9745" y="612141"/>
            <a:ext cx="74168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dirty="0"/>
              <a:t>	 </a:t>
            </a:r>
            <a:r>
              <a:rPr lang="ru-RU" dirty="0"/>
              <a:t> </a:t>
            </a: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800"/>
            <a:ext cx="9144000" cy="514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C:\Users\user\Desktop\Скриншот 19-05-2024 164340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278" y="1016564"/>
            <a:ext cx="8703443" cy="4096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942762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07953" y="3377338"/>
            <a:ext cx="6480720" cy="2075433"/>
          </a:xfrm>
        </p:spPr>
        <p:txBody>
          <a:bodyPr>
            <a:normAutofit fontScale="90000"/>
          </a:bodyPr>
          <a:lstStyle/>
          <a:p>
            <a:pPr algn="l"/>
            <a: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         </a:t>
            </a:r>
            <a:b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en-US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admin@azbukainterneta.ru</a:t>
            </a: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8</a:t>
            </a:r>
            <a: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903</a:t>
            </a:r>
            <a: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84 66 992</a:t>
            </a:r>
            <a:b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vk.com/azbukainterneta</a:t>
            </a:r>
            <a:endParaRPr lang="ru-RU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5362" name="Picture 2" descr="C:\Users\Лариса\AppData\Local\Microsoft\Windows\Temporary Internet Files\Content.IE5\54YN83EH\1024px-Mail.svg[1]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026" y="3711955"/>
            <a:ext cx="671670" cy="671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Лариса\AppData\Local\Microsoft\Windows\Temporary Internet Files\Content.IE5\54YN83EH\768px-Phone_Shiny_Icon.svg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026" y="4788944"/>
            <a:ext cx="671670" cy="67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1B98930-CE1A-D0A7-F686-87BB153D5E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5708045"/>
            <a:ext cx="1011024" cy="829557"/>
          </a:xfrm>
          <a:prstGeom prst="rect">
            <a:avLst/>
          </a:prstGeom>
        </p:spPr>
      </p:pic>
      <p:pic>
        <p:nvPicPr>
          <p:cNvPr id="12290" name="Picture 2" descr="C:\Users\user\Desktop\Скриншот 03-12-2023 14120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42211"/>
            <a:ext cx="7776864" cy="3105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66154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E28721B-997F-87FA-389B-4CAD22544F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588224" cy="37058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5576" y="620689"/>
            <a:ext cx="770485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u="sng" dirty="0" smtClean="0"/>
              <a:t>Для класса требуется: </a:t>
            </a:r>
            <a:r>
              <a:rPr lang="ru-RU" sz="2800" b="1" dirty="0" smtClean="0"/>
              <a:t>помещение, компьютеры, регламентирующие документы, оплата работы преподавателя</a:t>
            </a:r>
          </a:p>
          <a:p>
            <a:endParaRPr lang="ru-RU" sz="2800" b="1" dirty="0"/>
          </a:p>
          <a:p>
            <a:r>
              <a:rPr lang="ru-RU" sz="2800" b="1" u="sng" dirty="0" smtClean="0"/>
              <a:t>Взаимодействие: </a:t>
            </a:r>
            <a:r>
              <a:rPr lang="ru-RU" sz="2800" b="1" dirty="0" smtClean="0"/>
              <a:t>МФЦ, центры социального обслуживания, библиотеки, </a:t>
            </a:r>
          </a:p>
          <a:p>
            <a:r>
              <a:rPr lang="ru-RU" sz="2800" b="1" dirty="0" smtClean="0"/>
              <a:t>общественные организации, школы.</a:t>
            </a:r>
          </a:p>
          <a:p>
            <a:r>
              <a:rPr lang="ru-RU" sz="2800" b="1" u="sng" dirty="0" smtClean="0"/>
              <a:t>Реализация:</a:t>
            </a:r>
            <a:r>
              <a:rPr lang="ru-RU" sz="2800" b="1" dirty="0" smtClean="0"/>
              <a:t> через </a:t>
            </a:r>
            <a:r>
              <a:rPr lang="ru-RU" sz="2800" b="1" dirty="0" err="1" smtClean="0"/>
              <a:t>грантовую</a:t>
            </a:r>
            <a:r>
              <a:rPr lang="ru-RU" sz="2800" b="1" dirty="0" smtClean="0"/>
              <a:t> помощь по линии Министерства </a:t>
            </a:r>
          </a:p>
          <a:p>
            <a:r>
              <a:rPr lang="ru-RU" sz="2800" b="1" dirty="0" smtClean="0"/>
              <a:t>внутренней политики региона, </a:t>
            </a:r>
          </a:p>
          <a:p>
            <a:r>
              <a:rPr lang="ru-RU" sz="2800" b="1" dirty="0"/>
              <a:t>ч</a:t>
            </a:r>
            <a:r>
              <a:rPr lang="ru-RU" sz="2800" b="1" dirty="0" smtClean="0"/>
              <a:t>ерез субсидии, возможно, по линии </a:t>
            </a:r>
            <a:r>
              <a:rPr lang="ru-RU" sz="2800" b="1" dirty="0" err="1"/>
              <a:t>М</a:t>
            </a:r>
            <a:r>
              <a:rPr lang="ru-RU" sz="2800" b="1" dirty="0" err="1" smtClean="0"/>
              <a:t>инцифры</a:t>
            </a:r>
            <a:r>
              <a:rPr lang="ru-RU" sz="2800" b="1" dirty="0" smtClean="0"/>
              <a:t>, </a:t>
            </a:r>
            <a:r>
              <a:rPr lang="ru-RU" sz="2800" b="1" dirty="0"/>
              <a:t>М</a:t>
            </a:r>
            <a:r>
              <a:rPr lang="ru-RU" sz="2800" b="1" dirty="0" smtClean="0"/>
              <a:t>интруда или СФР.</a:t>
            </a:r>
          </a:p>
        </p:txBody>
      </p:sp>
    </p:spTree>
    <p:extLst>
      <p:ext uri="{BB962C8B-B14F-4D97-AF65-F5344CB8AC3E}">
        <p14:creationId xmlns:p14="http://schemas.microsoft.com/office/powerpoint/2010/main" val="27569236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978DDC5-E4BC-5E3E-8F91-D655F3A4E2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03" y="-6491"/>
            <a:ext cx="7968479" cy="448226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9512" y="260648"/>
            <a:ext cx="885698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tx2">
                    <a:lumMod val="75000"/>
                  </a:schemeClr>
                </a:solidFill>
              </a:rPr>
              <a:t>Какими могут быть документы , </a:t>
            </a:r>
          </a:p>
          <a:p>
            <a:pPr algn="ctr"/>
            <a:r>
              <a:rPr lang="ru-RU" sz="2800" b="1" dirty="0">
                <a:solidFill>
                  <a:schemeClr val="tx2">
                    <a:lumMod val="75000"/>
                  </a:schemeClr>
                </a:solidFill>
              </a:rPr>
              <a:t>регламентирующие работу компьютерного</a:t>
            </a:r>
          </a:p>
          <a:p>
            <a:pPr algn="ctr"/>
            <a:r>
              <a:rPr lang="ru-RU" sz="2800" b="1" dirty="0">
                <a:solidFill>
                  <a:schemeClr val="tx2">
                    <a:lumMod val="75000"/>
                  </a:schemeClr>
                </a:solidFill>
              </a:rPr>
              <a:t> класса.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88293" y="1645643"/>
            <a:ext cx="8712968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Положение о классе</a:t>
            </a:r>
          </a:p>
          <a:p>
            <a:pPr marL="342900" indent="-342900">
              <a:buAutoNum type="arabicPeriod"/>
            </a:pPr>
            <a:endParaRPr lang="ru-RU" sz="2000" b="1" dirty="0">
              <a:solidFill>
                <a:schemeClr val="tx2">
                  <a:lumMod val="75000"/>
                </a:schemeClr>
              </a:solidFill>
              <a:cs typeface="Times New Roman" pitchFamily="18" charset="0"/>
            </a:endParaRPr>
          </a:p>
          <a:p>
            <a:pPr marL="342900" indent="-342900">
              <a:buAutoNum type="arabicPeriod"/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Внутренний документ 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организации, 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закрепляющий образец сертификата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, который 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выдается по окончании курсов</a:t>
            </a:r>
          </a:p>
          <a:p>
            <a:endParaRPr lang="ru-RU" sz="2000" b="1" dirty="0">
              <a:solidFill>
                <a:schemeClr val="tx2">
                  <a:lumMod val="75000"/>
                </a:schemeClr>
              </a:solidFill>
              <a:cs typeface="Times New Roman" pitchFamily="18" charset="0"/>
            </a:endParaRPr>
          </a:p>
          <a:p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3. Документы об обработке персональных данных - Положение о  защите, хранении, обработке и передаче персональных данных обучающихся, Согласие на обработку персональных данных, разрешенных </a:t>
            </a:r>
          </a:p>
          <a:p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субъектом персональных данных для распространения.</a:t>
            </a:r>
          </a:p>
          <a:p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 (</a:t>
            </a:r>
            <a:r>
              <a:rPr lang="ru-RU" sz="2000" b="1" i="1" dirty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152-ФЗ, Приказ Федеральной службы по надзору в сфере связи,</a:t>
            </a:r>
          </a:p>
          <a:p>
            <a:r>
              <a:rPr lang="ru-RU" sz="2000" b="1" i="1" dirty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 информационных технологий и массовых коммуникаций </a:t>
            </a:r>
          </a:p>
          <a:p>
            <a:r>
              <a:rPr lang="ru-RU" sz="2000" b="1" i="1" dirty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от 24 февраля 2021 года № 18  «Об утверждении требований к </a:t>
            </a:r>
          </a:p>
          <a:p>
            <a:r>
              <a:rPr lang="ru-RU" sz="2000" b="1" i="1" dirty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содержанию согласия на обработку персональных данных, разрешенных </a:t>
            </a:r>
          </a:p>
          <a:p>
            <a:r>
              <a:rPr lang="ru-RU" sz="2000" b="1" i="1" dirty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субъектом персональных данных для распространения»)</a:t>
            </a:r>
          </a:p>
          <a:p>
            <a:pPr marL="342900" indent="-342900">
              <a:buAutoNum type="arabicPeriod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380479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E28721B-997F-87FA-389B-4CAD22544F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588224" cy="370587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87624" y="0"/>
            <a:ext cx="8225651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800" b="1" dirty="0">
                <a:latin typeface="Times New Roman" pitchFamily="18" charset="0"/>
                <a:cs typeface="Times New Roman" pitchFamily="18" charset="0"/>
              </a:rPr>
              <a:t>Анкета на организационном собрании слушателей (пример)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7504" y="1196753"/>
            <a:ext cx="8856984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Необходимые данные  слушателя.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Уровень умений работы на компьютере и в интернете (подчеркните нужное)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я могу писать тексты на компьютере, 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я могу сохранить документ на компьютере, 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я умею находить и распечатывать фото, текст и другую информацию с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компьютера,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я умею искать информацию в интернете,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я умею оформлять электронные услуги,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я умею совершать покупки в интернете,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я общаюсь в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соцсетях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я умею пользоваться программами видеообщения,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мне показывали как пользоваться компьютером,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я не разу не пользовался компьютером и интернетом.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Почему я решил пройти обучение работе  на компьютере и в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интернете ___________________________________________________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Чему конкретно я хотел бы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научиться ______________________________________________________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6191" y="6309320"/>
            <a:ext cx="5438775" cy="706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48120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6A3DE48-1F1A-FDEF-ECDF-9A61094171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401548" y="6239279"/>
            <a:ext cx="63409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Канал в «Дзен»  - «Спасибо интернету»</a:t>
            </a:r>
            <a:endParaRPr lang="ru-RU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" name="Picture 2" descr="C:\Users\user\Desktop\Скриншот 19-05-2024 14563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239" y="1340768"/>
            <a:ext cx="4591892" cy="3734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Скриншот 19-05-2024 14570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524" y="1281602"/>
            <a:ext cx="4319972" cy="3803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43428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978DDC5-E4BC-5E3E-8F91-D655F3A4E2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03" y="-6491"/>
            <a:ext cx="7968479" cy="4482269"/>
          </a:xfrm>
          <a:prstGeom prst="rect">
            <a:avLst/>
          </a:prstGeom>
        </p:spPr>
      </p:pic>
      <p:pic>
        <p:nvPicPr>
          <p:cNvPr id="2050" name="Picture 2" descr="C:\Users\user\Desktop\scale_1200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646" y="1700808"/>
            <a:ext cx="8107069" cy="2083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9512" y="4581128"/>
            <a:ext cx="87970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Привлекаем внимание, удерживаем интерес, обучаем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14315067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57429F0-E4F7-65E8-7EC8-944AB6A5AC1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01" t="6729" r="24329" b="10131"/>
          <a:stretch/>
        </p:blipFill>
        <p:spPr>
          <a:xfrm>
            <a:off x="-90264" y="-9627"/>
            <a:ext cx="9324528" cy="686762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498" y="0"/>
            <a:ext cx="7571184" cy="566936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Особенности учебного процесса: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39552" y="836712"/>
            <a:ext cx="8064896" cy="5494420"/>
          </a:xfrm>
          <a:prstGeom prst="rect">
            <a:avLst/>
          </a:prstGeom>
          <a:noFill/>
        </p:spPr>
        <p:txBody>
          <a:bodyPr wrap="square" lIns="76802" tIns="38401" rIns="76802" bIns="38401" rtlCol="0">
            <a:spAutoFit/>
          </a:bodyPr>
          <a:lstStyle/>
          <a:p>
            <a:r>
              <a:rPr lang="ru-RU" sz="3200" b="1" dirty="0"/>
              <a:t>Индивидуальный подход.</a:t>
            </a:r>
          </a:p>
          <a:p>
            <a:r>
              <a:rPr lang="ru-RU" sz="3200" b="1" dirty="0"/>
              <a:t>Группы не более 6</a:t>
            </a:r>
            <a:r>
              <a:rPr lang="ru-RU" sz="3200" b="1" dirty="0" smtClean="0"/>
              <a:t> </a:t>
            </a:r>
            <a:r>
              <a:rPr lang="ru-RU" sz="3200" b="1" dirty="0"/>
              <a:t>человек.</a:t>
            </a:r>
          </a:p>
          <a:p>
            <a:r>
              <a:rPr lang="ru-RU" sz="3200" b="1" dirty="0"/>
              <a:t>Больше повторений пройденного материала.</a:t>
            </a:r>
          </a:p>
          <a:p>
            <a:r>
              <a:rPr lang="ru-RU" sz="3200" b="1" dirty="0"/>
              <a:t>Говорить громко, четко.</a:t>
            </a:r>
          </a:p>
          <a:p>
            <a:r>
              <a:rPr lang="ru-RU" sz="3200" b="1" dirty="0"/>
              <a:t>Быть готовым консультировать слушателей </a:t>
            </a:r>
          </a:p>
          <a:p>
            <a:r>
              <a:rPr lang="ru-RU" sz="3200" b="1" dirty="0"/>
              <a:t>вне занятий.</a:t>
            </a:r>
          </a:p>
          <a:p>
            <a:r>
              <a:rPr lang="ru-RU" sz="3200" b="1" dirty="0"/>
              <a:t>Практические занятия – часть урока.</a:t>
            </a:r>
          </a:p>
          <a:p>
            <a:r>
              <a:rPr lang="ru-RU" sz="3200" b="1" dirty="0"/>
              <a:t>Развитие мелкой моторики.</a:t>
            </a:r>
          </a:p>
          <a:p>
            <a:r>
              <a:rPr lang="ru-RU" sz="3200" b="1" dirty="0"/>
              <a:t>Больше </a:t>
            </a:r>
            <a:r>
              <a:rPr lang="ru-RU" sz="3200" b="1" dirty="0" smtClean="0"/>
              <a:t>практики.</a:t>
            </a:r>
            <a:endParaRPr lang="ru-RU" sz="3200" b="1" dirty="0"/>
          </a:p>
          <a:p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04018346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7339</TotalTime>
  <Words>1753</Words>
  <Application>Microsoft Office PowerPoint</Application>
  <PresentationFormat>Экран (4:3)</PresentationFormat>
  <Paragraphs>265</Paragraphs>
  <Slides>37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42" baseType="lpstr">
      <vt:lpstr>Arial</vt:lpstr>
      <vt:lpstr>Calibri</vt:lpstr>
      <vt:lpstr>Times New Roman</vt:lpstr>
      <vt:lpstr>Wingdings</vt:lpstr>
      <vt:lpstr>Тема Office</vt:lpstr>
      <vt:lpstr>azbukainterneta.ru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Особенности учебного процесса:</vt:lpstr>
      <vt:lpstr>Методики:</vt:lpstr>
      <vt:lpstr>Тренажеры</vt:lpstr>
      <vt:lpstr>Проект «Азбука интернета»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</vt:lpstr>
      <vt:lpstr>   </vt:lpstr>
      <vt:lpstr>   </vt:lpstr>
      <vt:lpstr>   </vt:lpstr>
      <vt:lpstr>   </vt:lpstr>
      <vt:lpstr>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  admin@azbukainterneta.ru  8 903 84 66 992  vk.com/azbukainterneta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azbukainterneta.ru</dc:title>
  <dc:creator>Лариса</dc:creator>
  <cp:lastModifiedBy>Шушлина Наталья Юрьевна</cp:lastModifiedBy>
  <cp:revision>188</cp:revision>
  <dcterms:created xsi:type="dcterms:W3CDTF">2017-02-04T14:21:28Z</dcterms:created>
  <dcterms:modified xsi:type="dcterms:W3CDTF">2024-05-20T11:30:35Z</dcterms:modified>
</cp:coreProperties>
</file>