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1" r:id="rId5"/>
    <p:sldId id="282" r:id="rId6"/>
    <p:sldId id="283" r:id="rId7"/>
    <p:sldId id="280" r:id="rId8"/>
    <p:sldId id="281" r:id="rId9"/>
    <p:sldId id="284" r:id="rId10"/>
    <p:sldId id="277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68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3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8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00053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3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8" y="325623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3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5" y="697609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3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1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3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8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11510"/>
            <a:ext cx="8712968" cy="2214246"/>
          </a:xfrm>
        </p:spPr>
        <p:txBody>
          <a:bodyPr>
            <a:noAutofit/>
          </a:bodyPr>
          <a:lstStyle/>
          <a:p>
            <a:pPr algn="ctr"/>
            <a:r>
              <a:rPr lang="ru-RU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гериатрическая оценка.</a:t>
            </a:r>
            <a:br>
              <a:rPr lang="ru-RU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Кто? Где? Когда?</a:t>
            </a:r>
            <a:endParaRPr lang="ru-RU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3507854"/>
            <a:ext cx="2664296" cy="13501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Врач-гериатр 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АГКБ№6 </a:t>
            </a:r>
          </a:p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Галушин А.Н.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7494"/>
            <a:ext cx="8280920" cy="10313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 основной целью гериатрической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 является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продление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активного долголетия и повышение качества жизни в пожилом и старческом возрасте.</a:t>
            </a:r>
          </a:p>
          <a:p>
            <a:pPr marL="265113" indent="-265113" algn="just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tobas\Desktop\lg!5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03598"/>
            <a:ext cx="5112568" cy="338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31590"/>
            <a:ext cx="8352928" cy="201622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Благодарю за внимание!!!</a:t>
            </a:r>
            <a:endParaRPr lang="ru-RU" sz="6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7704856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31590"/>
            <a:ext cx="8496944" cy="3240361"/>
          </a:xfrm>
        </p:spPr>
        <p:txBody>
          <a:bodyPr>
            <a:norm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КГО.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подлежит КГО.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проводится КГО.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 для проведения КГО.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нюансы КГО.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76" y="123478"/>
            <a:ext cx="8604448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Комплексная гериатрическая оценка.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71550"/>
            <a:ext cx="8352928" cy="30963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Комплексная гериатрическая оценка (КГО) – </a:t>
            </a:r>
            <a:r>
              <a:rPr lang="ru-RU" sz="1800" dirty="0"/>
              <a:t>многомерный междисциплинарный диагностический процесс, включающий оценку </a:t>
            </a:r>
            <a:r>
              <a:rPr lang="ru-RU" sz="1800" i="1" dirty="0"/>
              <a:t>физического</a:t>
            </a:r>
            <a:r>
              <a:rPr lang="ru-RU" sz="1800" dirty="0"/>
              <a:t> и </a:t>
            </a:r>
            <a:r>
              <a:rPr lang="ru-RU" sz="1800" i="1" dirty="0"/>
              <a:t>психоэмоционального</a:t>
            </a:r>
            <a:r>
              <a:rPr lang="ru-RU" sz="1800" dirty="0"/>
              <a:t> </a:t>
            </a:r>
            <a:r>
              <a:rPr lang="ru-RU" sz="1800" i="1" dirty="0"/>
              <a:t>статус</a:t>
            </a:r>
            <a:r>
              <a:rPr lang="ru-RU" sz="1800" dirty="0"/>
              <a:t>а, </a:t>
            </a:r>
            <a:r>
              <a:rPr lang="ru-RU" sz="1800" i="1" dirty="0"/>
              <a:t>функциональных возможностей </a:t>
            </a:r>
            <a:r>
              <a:rPr lang="ru-RU" sz="1800" dirty="0"/>
              <a:t>и </a:t>
            </a:r>
            <a:r>
              <a:rPr lang="ru-RU" sz="1800" i="1" dirty="0"/>
              <a:t>социальных проблем</a:t>
            </a:r>
            <a:r>
              <a:rPr lang="ru-RU" sz="1800" dirty="0"/>
              <a:t> пожилого человека, с целью </a:t>
            </a:r>
            <a:r>
              <a:rPr lang="ru-RU" sz="1800" dirty="0" smtClean="0"/>
              <a:t>разработки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/>
              <a:t>плана </a:t>
            </a:r>
            <a:r>
              <a:rPr lang="ru-RU" sz="1800" dirty="0"/>
              <a:t>лечения и наблюдения, </a:t>
            </a:r>
            <a:endParaRPr lang="ru-RU" sz="1800" dirty="0" smtClean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/>
              <a:t>направленного </a:t>
            </a:r>
            <a:r>
              <a:rPr lang="ru-RU" sz="1800" dirty="0"/>
              <a:t>на </a:t>
            </a:r>
            <a:r>
              <a:rPr lang="ru-RU" sz="1800" dirty="0" smtClean="0"/>
              <a:t>восстановление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/>
              <a:t>или </a:t>
            </a:r>
            <a:r>
              <a:rPr lang="ru-RU" sz="1800" dirty="0"/>
              <a:t>поддержание уровня </a:t>
            </a:r>
            <a:endParaRPr lang="ru-RU" sz="1800" dirty="0" smtClean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/>
              <a:t>его </a:t>
            </a:r>
            <a:r>
              <a:rPr lang="ru-RU" sz="1800" dirty="0"/>
              <a:t>функциональной </a:t>
            </a:r>
            <a:r>
              <a:rPr lang="ru-RU" sz="1800" dirty="0" smtClean="0"/>
              <a:t>активности</a:t>
            </a:r>
            <a:r>
              <a:rPr lang="ru-RU" sz="2000" dirty="0" smtClean="0"/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tobas\Desktop\shutterstock_149465573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15" y="2136651"/>
            <a:ext cx="4004642" cy="26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7025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подлежит КГО?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0359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Комплексной гериатрической оценке подлежать все лица старше 60 лет</a:t>
            </a:r>
          </a:p>
          <a:p>
            <a:pPr algn="just"/>
            <a:r>
              <a:rPr lang="ru-RU" dirty="0" smtClean="0"/>
              <a:t>Проводит КГО – только врач-гериатр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Основные задачи КГО: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определение </a:t>
            </a:r>
            <a:r>
              <a:rPr lang="ru-RU" dirty="0"/>
              <a:t>основных проблем, ухудшающих функциональный статус и качество жизни пациента;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определение </a:t>
            </a:r>
            <a:r>
              <a:rPr lang="ru-RU" dirty="0"/>
              <a:t>степени тяжести </a:t>
            </a:r>
            <a:r>
              <a:rPr lang="ru-RU" dirty="0" smtClean="0"/>
              <a:t>старческой астении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плана мероприятий, направленных на разрешение/устранение этих проблем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1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Где проводится КГО?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43558"/>
            <a:ext cx="8424936" cy="102185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Комплексная гериатрическая оценка может проводиться как в амбулаторных условиях, так и в стационаре.</a:t>
            </a:r>
          </a:p>
          <a:p>
            <a:pPr algn="just"/>
            <a:r>
              <a:rPr lang="ru-RU" sz="1800" dirty="0" smtClean="0"/>
              <a:t>Среднее время для проведение КГО = 1,5 – 2 часа.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7268"/>
            <a:ext cx="3888432" cy="29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71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/>
          <a:lstStyle/>
          <a:p>
            <a:pPr algn="ctr"/>
            <a:r>
              <a:rPr lang="ru-RU" dirty="0" smtClean="0"/>
              <a:t>Когда проводится КГО?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7574"/>
            <a:ext cx="818388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/>
              <a:t>КГО</a:t>
            </a:r>
            <a:r>
              <a:rPr lang="ru-RU" sz="1800" dirty="0" smtClean="0"/>
              <a:t> проводится во всех случая при подозрении у пациента старческой астении.</a:t>
            </a:r>
            <a:endParaRPr lang="ru-RU" sz="1800" dirty="0"/>
          </a:p>
        </p:txBody>
      </p:sp>
      <p:pic>
        <p:nvPicPr>
          <p:cNvPr id="5122" name="Picture 2" descr="C:\Users\tobas\Desktop\scale_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9622"/>
            <a:ext cx="5294347" cy="29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bas\Desktop\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3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Интерпретация результатов опросника «Возраст не помеха».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7560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1-2 балла </a:t>
            </a:r>
            <a:r>
              <a:rPr lang="ru-RU" dirty="0" smtClean="0"/>
              <a:t>– нет старческой астении</a:t>
            </a:r>
          </a:p>
          <a:p>
            <a:r>
              <a:rPr lang="ru-RU" b="1" i="1" dirty="0" smtClean="0"/>
              <a:t>3- 4 балла </a:t>
            </a:r>
            <a:r>
              <a:rPr lang="ru-RU" dirty="0" smtClean="0"/>
              <a:t>– средняя вероятность старческой астении, необходим пройти КБТФФ и Мини-КОГ </a:t>
            </a:r>
          </a:p>
          <a:p>
            <a:r>
              <a:rPr lang="ru-RU" b="1" i="1" dirty="0" smtClean="0"/>
              <a:t>5 – 6 баллов </a:t>
            </a:r>
            <a:r>
              <a:rPr lang="ru-RU" dirty="0" smtClean="0"/>
              <a:t>–</a:t>
            </a:r>
            <a:r>
              <a:rPr lang="ru-RU" b="1" i="1" dirty="0" smtClean="0"/>
              <a:t> </a:t>
            </a:r>
            <a:r>
              <a:rPr lang="ru-RU" dirty="0" smtClean="0"/>
              <a:t>высокая вероятность старческой астении, необходимо пройти КГО.</a:t>
            </a:r>
            <a:endParaRPr lang="ru-RU" dirty="0"/>
          </a:p>
        </p:txBody>
      </p:sp>
      <p:pic>
        <p:nvPicPr>
          <p:cNvPr id="3075" name="Picture 3" descr="C:\Users\tobas\Desktop\slide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5921"/>
            <a:ext cx="4104456" cy="24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0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Некоторые нюансы КГО.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71550"/>
            <a:ext cx="8183880" cy="367240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Антропометрия</a:t>
            </a:r>
          </a:p>
          <a:p>
            <a:r>
              <a:rPr lang="ru-RU" dirty="0" err="1" smtClean="0"/>
              <a:t>Физикальное</a:t>
            </a:r>
            <a:r>
              <a:rPr lang="ru-RU" dirty="0" smtClean="0"/>
              <a:t> обследование</a:t>
            </a:r>
          </a:p>
          <a:p>
            <a:r>
              <a:rPr lang="ru-RU" dirty="0" smtClean="0"/>
              <a:t>Шкала </a:t>
            </a:r>
            <a:r>
              <a:rPr lang="en-US" dirty="0" smtClean="0"/>
              <a:t>MMSE</a:t>
            </a:r>
          </a:p>
          <a:p>
            <a:r>
              <a:rPr lang="ru-RU" dirty="0" smtClean="0"/>
              <a:t>Тест рисования часов</a:t>
            </a:r>
          </a:p>
          <a:p>
            <a:r>
              <a:rPr lang="ru-RU" dirty="0" smtClean="0"/>
              <a:t>Шкала </a:t>
            </a:r>
            <a:r>
              <a:rPr lang="en-US" dirty="0" smtClean="0"/>
              <a:t>GDS-15</a:t>
            </a:r>
            <a:endParaRPr lang="ru-RU" dirty="0" smtClean="0"/>
          </a:p>
          <a:p>
            <a:r>
              <a:rPr lang="ru-RU" dirty="0" smtClean="0"/>
              <a:t>Шкала </a:t>
            </a:r>
            <a:r>
              <a:rPr lang="en-US" dirty="0" smtClean="0"/>
              <a:t>IADA</a:t>
            </a:r>
            <a:endParaRPr lang="ru-RU" dirty="0" smtClean="0"/>
          </a:p>
          <a:p>
            <a:r>
              <a:rPr lang="ru-RU" dirty="0" smtClean="0"/>
              <a:t>Шкала питания </a:t>
            </a:r>
            <a:r>
              <a:rPr lang="en-US" dirty="0" smtClean="0"/>
              <a:t>MNA</a:t>
            </a:r>
            <a:endParaRPr lang="ru-RU" dirty="0" smtClean="0"/>
          </a:p>
          <a:p>
            <a:r>
              <a:rPr lang="ru-RU" dirty="0" smtClean="0"/>
              <a:t>Скорость ходьбы</a:t>
            </a:r>
          </a:p>
          <a:p>
            <a:r>
              <a:rPr lang="ru-RU" dirty="0" smtClean="0"/>
              <a:t>Тест «Встань и иди»</a:t>
            </a:r>
          </a:p>
          <a:p>
            <a:r>
              <a:rPr lang="ru-RU" dirty="0" smtClean="0"/>
              <a:t>Динамометрия</a:t>
            </a:r>
          </a:p>
          <a:p>
            <a:r>
              <a:rPr lang="ru-RU" dirty="0" smtClean="0"/>
              <a:t>Способность поддержания равновесия</a:t>
            </a:r>
          </a:p>
          <a:p>
            <a:r>
              <a:rPr lang="ru-RU" dirty="0" smtClean="0"/>
              <a:t>Способность выполнять простые действия</a:t>
            </a:r>
          </a:p>
          <a:p>
            <a:r>
              <a:rPr lang="ru-RU" dirty="0" smtClean="0"/>
              <a:t>Риск переломов и остеопороза</a:t>
            </a:r>
          </a:p>
          <a:p>
            <a:r>
              <a:rPr lang="ru-RU" dirty="0" smtClean="0"/>
              <a:t>Выявление сенсорных дефицитов ( снижение остроты зрения и слуха)</a:t>
            </a:r>
          </a:p>
          <a:p>
            <a:r>
              <a:rPr lang="ru-RU" dirty="0" smtClean="0"/>
              <a:t>Выявления социальной </a:t>
            </a:r>
            <a:r>
              <a:rPr lang="ru-RU" dirty="0" err="1" smtClean="0"/>
              <a:t>дезадаптации</a:t>
            </a:r>
            <a:endParaRPr lang="ru-RU" dirty="0" smtClean="0"/>
          </a:p>
          <a:p>
            <a:r>
              <a:rPr lang="ru-RU" dirty="0" smtClean="0"/>
              <a:t>Выявление и коррекция </a:t>
            </a:r>
            <a:r>
              <a:rPr lang="ru-RU" dirty="0" err="1" smtClean="0"/>
              <a:t>полипрагмазии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4468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689</TotalTime>
  <Words>300</Words>
  <Application>Microsoft Office PowerPoint</Application>
  <PresentationFormat>Экран (16:9)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Комплексная гериатрическая оценка. Кто? Где? Когда?</vt:lpstr>
      <vt:lpstr>Содержание</vt:lpstr>
      <vt:lpstr>Комплексная гериатрическая оценка.</vt:lpstr>
      <vt:lpstr>Кто подлежит КГО?</vt:lpstr>
      <vt:lpstr>Где проводится КГО?</vt:lpstr>
      <vt:lpstr>Когда проводится КГО?</vt:lpstr>
      <vt:lpstr>Презентация PowerPoint</vt:lpstr>
      <vt:lpstr>Интерпретация результатов опросника «Возраст не помеха».</vt:lpstr>
      <vt:lpstr>Некоторые нюансы КГО.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ДИЕТОТЕРАПИЯ В ПОЖИЛОМ  ВОЗРАСТЕ</dc:title>
  <dc:creator>user</dc:creator>
  <cp:lastModifiedBy>Г Анатолий</cp:lastModifiedBy>
  <cp:revision>83</cp:revision>
  <dcterms:created xsi:type="dcterms:W3CDTF">2022-10-07T07:16:17Z</dcterms:created>
  <dcterms:modified xsi:type="dcterms:W3CDTF">2024-03-01T20:56:03Z</dcterms:modified>
</cp:coreProperties>
</file>